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6.xml" ContentType="application/vnd.openxmlformats-officedocument.presentationml.notesSlid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27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5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notesSlides/notesSlide52.xml" ContentType="application/vnd.openxmlformats-officedocument.presentationml.notesSlid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53.xml" ContentType="application/vnd.openxmlformats-officedocument.presentationml.notesSlide+xml"/>
  <Override PartName="/ppt/charts/chart1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charts/chart1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notesSlides/notesSlide54.xml" ContentType="application/vnd.openxmlformats-officedocument.presentationml.notesSlide+xml"/>
  <Override PartName="/ppt/charts/chart1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1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85"/>
  </p:notesMasterIdLst>
  <p:sldIdLst>
    <p:sldId id="305" r:id="rId3"/>
    <p:sldId id="352" r:id="rId4"/>
    <p:sldId id="373" r:id="rId5"/>
    <p:sldId id="356" r:id="rId6"/>
    <p:sldId id="357" r:id="rId7"/>
    <p:sldId id="358" r:id="rId8"/>
    <p:sldId id="374" r:id="rId9"/>
    <p:sldId id="375" r:id="rId10"/>
    <p:sldId id="376" r:id="rId11"/>
    <p:sldId id="377" r:id="rId12"/>
    <p:sldId id="378" r:id="rId13"/>
    <p:sldId id="405" r:id="rId14"/>
    <p:sldId id="379" r:id="rId15"/>
    <p:sldId id="380" r:id="rId16"/>
    <p:sldId id="381" r:id="rId17"/>
    <p:sldId id="387" r:id="rId18"/>
    <p:sldId id="388" r:id="rId19"/>
    <p:sldId id="272" r:id="rId20"/>
    <p:sldId id="399" r:id="rId21"/>
    <p:sldId id="384" r:id="rId22"/>
    <p:sldId id="389" r:id="rId23"/>
    <p:sldId id="315" r:id="rId24"/>
    <p:sldId id="324" r:id="rId25"/>
    <p:sldId id="316" r:id="rId26"/>
    <p:sldId id="307" r:id="rId27"/>
    <p:sldId id="309" r:id="rId28"/>
    <p:sldId id="319" r:id="rId29"/>
    <p:sldId id="325" r:id="rId30"/>
    <p:sldId id="312" r:id="rId31"/>
    <p:sldId id="311" r:id="rId32"/>
    <p:sldId id="323" r:id="rId33"/>
    <p:sldId id="320" r:id="rId34"/>
    <p:sldId id="322" r:id="rId35"/>
    <p:sldId id="326" r:id="rId36"/>
    <p:sldId id="327" r:id="rId37"/>
    <p:sldId id="401" r:id="rId38"/>
    <p:sldId id="385" r:id="rId39"/>
    <p:sldId id="402" r:id="rId40"/>
    <p:sldId id="331" r:id="rId41"/>
    <p:sldId id="403" r:id="rId42"/>
    <p:sldId id="406" r:id="rId43"/>
    <p:sldId id="330" r:id="rId44"/>
    <p:sldId id="332" r:id="rId45"/>
    <p:sldId id="333" r:id="rId46"/>
    <p:sldId id="334" r:id="rId47"/>
    <p:sldId id="335" r:id="rId48"/>
    <p:sldId id="337" r:id="rId49"/>
    <p:sldId id="338" r:id="rId50"/>
    <p:sldId id="341" r:id="rId51"/>
    <p:sldId id="340" r:id="rId52"/>
    <p:sldId id="342" r:id="rId53"/>
    <p:sldId id="339" r:id="rId54"/>
    <p:sldId id="343" r:id="rId55"/>
    <p:sldId id="386" r:id="rId56"/>
    <p:sldId id="390" r:id="rId57"/>
    <p:sldId id="258" r:id="rId58"/>
    <p:sldId id="368" r:id="rId59"/>
    <p:sldId id="286" r:id="rId60"/>
    <p:sldId id="270" r:id="rId61"/>
    <p:sldId id="291" r:id="rId62"/>
    <p:sldId id="287" r:id="rId63"/>
    <p:sldId id="344" r:id="rId64"/>
    <p:sldId id="298" r:id="rId65"/>
    <p:sldId id="299" r:id="rId66"/>
    <p:sldId id="303" r:id="rId67"/>
    <p:sldId id="300" r:id="rId68"/>
    <p:sldId id="301" r:id="rId69"/>
    <p:sldId id="304" r:id="rId70"/>
    <p:sldId id="393" r:id="rId71"/>
    <p:sldId id="396" r:id="rId72"/>
    <p:sldId id="276" r:id="rId73"/>
    <p:sldId id="277" r:id="rId74"/>
    <p:sldId id="278" r:id="rId75"/>
    <p:sldId id="279" r:id="rId76"/>
    <p:sldId id="394" r:id="rId77"/>
    <p:sldId id="297" r:id="rId78"/>
    <p:sldId id="345" r:id="rId79"/>
    <p:sldId id="400" r:id="rId80"/>
    <p:sldId id="349" r:id="rId81"/>
    <p:sldId id="350" r:id="rId82"/>
    <p:sldId id="395" r:id="rId83"/>
    <p:sldId id="371" r:id="rId8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ANG, Jiangliu" initials="WJ" lastIdx="1" clrIdx="0">
    <p:extLst>
      <p:ext uri="{19B8F6BF-5375-455C-9EA6-DF929625EA0E}">
        <p15:presenceInfo xmlns:p15="http://schemas.microsoft.com/office/powerpoint/2012/main" userId="WANG, Jiangliu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B8E"/>
    <a:srgbClr val="00458A"/>
    <a:srgbClr val="2F528F"/>
    <a:srgbClr val="BA0003"/>
    <a:srgbClr val="FD8D3C"/>
    <a:srgbClr val="5158AE"/>
    <a:srgbClr val="87C846"/>
    <a:srgbClr val="FFFF20"/>
    <a:srgbClr val="E8AC9D"/>
    <a:srgbClr val="FF72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1081" autoAdjust="0"/>
  </p:normalViewPr>
  <p:slideViewPr>
    <p:cSldViewPr snapToGrid="0">
      <p:cViewPr varScale="1">
        <p:scale>
          <a:sx n="92" d="100"/>
          <a:sy n="92" d="100"/>
        </p:scale>
        <p:origin x="1254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tableStyles" Target="tableStyles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4.xlsx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5.xlsx"/><Relationship Id="rId2" Type="http://schemas.microsoft.com/office/2011/relationships/chartColorStyle" Target="colors16.xml"/><Relationship Id="rId1" Type="http://schemas.microsoft.com/office/2011/relationships/chartStyle" Target="style1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6.xlsx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7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UCF101 acc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BA0003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AA3-4629-B7DC-B29559A7F779}"/>
              </c:ext>
            </c:extLst>
          </c:dPt>
          <c:dPt>
            <c:idx val="2"/>
            <c:invertIfNegative val="0"/>
            <c:bubble3D val="0"/>
            <c:spPr>
              <a:solidFill>
                <a:srgbClr val="5158AE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AA3-4629-B7DC-B29559A7F779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6-0AA3-4629-B7DC-B29559A7F77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</c:v>
                </c:pt>
                <c:pt idx="1">
                  <c:v>Pattern 1</c:v>
                </c:pt>
                <c:pt idx="2">
                  <c:v>Pattern 2</c:v>
                </c:pt>
                <c:pt idx="3">
                  <c:v>Pattern 3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45.4</c:v>
                </c:pt>
                <c:pt idx="1">
                  <c:v>53.8</c:v>
                </c:pt>
                <c:pt idx="2">
                  <c:v>53.2</c:v>
                </c:pt>
                <c:pt idx="3">
                  <c:v>54.2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A3-4629-B7DC-B29559A7F7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13025424"/>
        <c:axId val="1413028704"/>
      </c:bar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  <c:max val="58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b="0" i="0" baseline="0" dirty="0">
                    <a:effectLst/>
                  </a:rPr>
                  <a:t>Action recognition accuracy  on UCF101</a:t>
                </a:r>
                <a:endParaRPr lang="en-HK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5424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UCF101 acc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BA0003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FA80-4A83-9D5E-84A81B313EEA}"/>
              </c:ext>
            </c:extLst>
          </c:dPt>
          <c:dPt>
            <c:idx val="2"/>
            <c:invertIfNegative val="0"/>
            <c:bubble3D val="0"/>
            <c:spPr>
              <a:solidFill>
                <a:srgbClr val="5158AE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FA80-4A83-9D5E-84A81B313EE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p=[1, 4]</c:v>
                </c:pt>
                <c:pt idx="1">
                  <c:v>p=[1, 4]</c:v>
                </c:pt>
                <c:pt idx="2">
                  <c:v>p=[1/3, 3]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72</c:v>
                </c:pt>
                <c:pt idx="1">
                  <c:v>73.900000000000006</c:v>
                </c:pt>
                <c:pt idx="2">
                  <c:v>73.900000000000006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80-4A83-9D5E-84A81B313EE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13025424"/>
        <c:axId val="1413028704"/>
      </c:bar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b="0" i="0" baseline="0" dirty="0">
                    <a:effectLst/>
                  </a:rPr>
                  <a:t>Action recognition accuracy  on UCF101</a:t>
                </a:r>
                <a:endParaRPr lang="en-HK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UCF101 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BA0003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E62-4B28-A59E-A8C460FF9745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E62-4B28-A59E-A8C460FF9745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E62-4B28-A59E-A8C460FF974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Pace</c:v>
                </c:pt>
                <c:pt idx="1">
                  <c:v>Same pace</c:v>
                </c:pt>
                <c:pt idx="2">
                  <c:v>Same context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73.900000000000006</c:v>
                </c:pt>
                <c:pt idx="1">
                  <c:v>59.4</c:v>
                </c:pt>
                <c:pt idx="2">
                  <c:v>67.3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9E62-4B28-A59E-A8C460FF974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13025424"/>
        <c:axId val="1413028704"/>
      </c:bar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0" spcFirstLastPara="1" vertOverflow="ellipsis" wrap="square" anchor="t" anchorCtr="0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  <c:max val="75"/>
          <c:min val="5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dirty="0"/>
                  <a:t>Action recognition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54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HMDB51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0"/>
            <c:invertIfNegative val="0"/>
            <c:bubble3D val="0"/>
            <c:spPr>
              <a:solidFill>
                <a:srgbClr val="5158AE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8EA-44CF-83E5-DD553FB0411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Pace </c:v>
                </c:pt>
                <c:pt idx="1">
                  <c:v>Same pace</c:v>
                </c:pt>
                <c:pt idx="2">
                  <c:v>same context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33.799999999999997</c:v>
                </c:pt>
                <c:pt idx="1">
                  <c:v>20.3</c:v>
                </c:pt>
                <c:pt idx="2">
                  <c:v>28.6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8EA-44CF-83E5-DD553FB0411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5"/>
        <c:axId val="1413025424"/>
        <c:axId val="1413028704"/>
      </c:bar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6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dirty="0"/>
                  <a:t>Action recognition</a:t>
                </a:r>
                <a:r>
                  <a:rPr lang="en-HK" sz="1400" baseline="0" dirty="0"/>
                  <a:t> accuracy</a:t>
                </a:r>
                <a:endParaRPr lang="en-HK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5424"/>
        <c:crosses val="autoZero"/>
        <c:crossBetween val="between"/>
        <c:majorUnit val="4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UCF101 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2"/>
            <c:marker>
              <c:symbol val="circle"/>
              <c:size val="6"/>
              <c:spPr>
                <a:gradFill rotWithShape="1">
                  <a:gsLst>
                    <a:gs pos="0">
                      <a:schemeClr val="accent3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3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3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3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30-4A2D-95E1-DDF044607B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Pace </c:v>
                </c:pt>
                <c:pt idx="1">
                  <c:v>Same context </c:v>
                </c:pt>
                <c:pt idx="2">
                  <c:v>Same context + fc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73.900000000000006</c:v>
                </c:pt>
                <c:pt idx="1">
                  <c:v>75.8</c:v>
                </c:pt>
                <c:pt idx="2">
                  <c:v>75.900000000000006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5F1-4A1F-BB6A-85B8FCB9BC1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3025424"/>
        <c:axId val="1413028704"/>
      </c:line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  <c:min val="72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dirty="0"/>
                  <a:t>Action recognition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5424"/>
        <c:crosses val="autoZero"/>
        <c:crossBetween val="between"/>
        <c:majorUnit val="1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HMDB51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2"/>
            <c:marker>
              <c:symbol val="circle"/>
              <c:size val="6"/>
              <c:spPr>
                <a:gradFill rotWithShape="1">
                  <a:gsLst>
                    <a:gs pos="0">
                      <a:schemeClr val="accent3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3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3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3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53A-4DD4-8D7D-D80BB4E1D8AD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8DAE0220-5E4C-455D-A116-ADC44259250E}" type="VALUE">
                      <a:rPr lang="en-US" smtClean="0"/>
                      <a:pPr/>
                      <a:t>[VALUE]</a:t>
                    </a:fld>
                    <a:r>
                      <a:rPr lang="en-US"/>
                      <a:t>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3A-4DD4-8D7D-D80BB4E1D8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Sheet1!$A$2:$A$4</c:f>
              <c:strCache>
                <c:ptCount val="3"/>
                <c:pt idx="0">
                  <c:v>Pace </c:v>
                </c:pt>
                <c:pt idx="1">
                  <c:v>Same context </c:v>
                </c:pt>
                <c:pt idx="2">
                  <c:v>Same context + fc</c:v>
                </c:pt>
              </c:strCache>
            </c:strRef>
          </c:cat>
          <c:val>
            <c:numRef>
              <c:f>Sheet1!$B$2:$B$4</c:f>
              <c:numCache>
                <c:formatCode>General</c:formatCode>
                <c:ptCount val="3"/>
                <c:pt idx="0">
                  <c:v>33.799999999999997</c:v>
                </c:pt>
                <c:pt idx="1">
                  <c:v>35</c:v>
                </c:pt>
                <c:pt idx="2">
                  <c:v>35.9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21-4384-99D3-EE25891F5C0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3025424"/>
        <c:axId val="1413028704"/>
      </c:line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  <c:min val="31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HK" sz="1400" dirty="0"/>
                  <a:t>Action recognition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13025424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UCF101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5A6-4AAE-AE31-18F2413DC44D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49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49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49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5A6-4AAE-AE31-18F2413DC44D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5A6-4AAE-AE31-18F2413DC44D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6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6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6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5A6-4AAE-AE31-18F2413DC44D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5A6-4AAE-AE31-18F2413DC44D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95A6-4AAE-AE31-18F2413DC44D}"/>
              </c:ext>
            </c:extLst>
          </c:dPt>
          <c:dPt>
            <c:idx val="6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9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9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9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95A6-4AAE-AE31-18F2413DC44D}"/>
              </c:ext>
            </c:extLst>
          </c:dPt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9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9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9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95A6-4AAE-AE31-18F2413DC44D}"/>
              </c:ext>
            </c:extLst>
          </c:dPt>
          <c:dPt>
            <c:idx val="8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95A6-4AAE-AE31-18F2413DC44D}"/>
              </c:ext>
            </c:extLst>
          </c:dPt>
          <c:dPt>
            <c:idx val="9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95A6-4AAE-AE31-18F2413DC44D}"/>
              </c:ext>
            </c:extLst>
          </c:dPt>
          <c:dPt>
            <c:idx val="10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6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6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6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95A6-4AAE-AE31-18F2413DC44D}"/>
              </c:ext>
            </c:extLst>
          </c:dPt>
          <c:dPt>
            <c:idx val="11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95A6-4AAE-AE31-18F2413DC44D}"/>
              </c:ext>
            </c:extLst>
          </c:dPt>
          <c:dPt>
            <c:idx val="12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4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4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4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95A6-4AAE-AE31-18F2413DC44D}"/>
              </c:ext>
            </c:extLst>
          </c:dPt>
          <c:dPt>
            <c:idx val="13"/>
            <c:invertIfNegative val="0"/>
            <c:bubble3D val="0"/>
            <c:spPr>
              <a:solidFill>
                <a:srgbClr val="BA0003">
                  <a:alpha val="74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95A6-4AAE-AE31-18F2413DC44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ObjectPatch</c:v>
                </c:pt>
                <c:pt idx="1">
                  <c:v>ClipOrder</c:v>
                </c:pt>
                <c:pt idx="2">
                  <c:v>DeepRL</c:v>
                </c:pt>
                <c:pt idx="3">
                  <c:v>OPN</c:v>
                </c:pt>
                <c:pt idx="4">
                  <c:v>MAS</c:v>
                </c:pt>
                <c:pt idx="5">
                  <c:v>RotNet3D</c:v>
                </c:pt>
                <c:pt idx="6">
                  <c:v>ST-puzzle</c:v>
                </c:pt>
                <c:pt idx="7">
                  <c:v>VCP</c:v>
                </c:pt>
                <c:pt idx="8">
                  <c:v>DPC</c:v>
                </c:pt>
                <c:pt idx="9">
                  <c:v>PRP</c:v>
                </c:pt>
                <c:pt idx="10">
                  <c:v>VCOP</c:v>
                </c:pt>
                <c:pt idx="11">
                  <c:v>DPC-large</c:v>
                </c:pt>
                <c:pt idx="12">
                  <c:v>SpeedNet</c:v>
                </c:pt>
                <c:pt idx="13">
                  <c:v>Ours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42.7</c:v>
                </c:pt>
                <c:pt idx="1">
                  <c:v>50.9</c:v>
                </c:pt>
                <c:pt idx="2">
                  <c:v>58.6</c:v>
                </c:pt>
                <c:pt idx="3">
                  <c:v>59.8</c:v>
                </c:pt>
                <c:pt idx="4">
                  <c:v>61.2</c:v>
                </c:pt>
                <c:pt idx="5">
                  <c:v>62.9</c:v>
                </c:pt>
                <c:pt idx="6">
                  <c:v>65.8</c:v>
                </c:pt>
                <c:pt idx="7">
                  <c:v>66.3</c:v>
                </c:pt>
                <c:pt idx="8">
                  <c:v>68.2</c:v>
                </c:pt>
                <c:pt idx="9">
                  <c:v>72.099999999999994</c:v>
                </c:pt>
                <c:pt idx="10">
                  <c:v>72.400000000000006</c:v>
                </c:pt>
                <c:pt idx="11">
                  <c:v>75.7</c:v>
                </c:pt>
                <c:pt idx="12">
                  <c:v>81.099999999999994</c:v>
                </c:pt>
                <c:pt idx="13">
                  <c:v>87.1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95A6-4AAE-AE31-18F2413DC44D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40934224"/>
        <c:axId val="844677904"/>
      </c:barChart>
      <c:catAx>
        <c:axId val="84093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677904"/>
        <c:crosses val="autoZero"/>
        <c:auto val="1"/>
        <c:lblAlgn val="ctr"/>
        <c:lblOffset val="100"/>
        <c:noMultiLvlLbl val="0"/>
      </c:catAx>
      <c:valAx>
        <c:axId val="844677904"/>
        <c:scaling>
          <c:orientation val="minMax"/>
          <c:min val="4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93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HMDB51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2DC6-416F-8B6E-2D00245CA3DA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49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49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49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2DC6-416F-8B6E-2D00245CA3DA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2DC6-416F-8B6E-2D00245CA3DA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6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6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6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2DC6-416F-8B6E-2D00245CA3DA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2DC6-416F-8B6E-2D00245CA3DA}"/>
              </c:ext>
            </c:extLst>
          </c:dPt>
          <c:dPt>
            <c:idx val="5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2DC6-416F-8B6E-2D00245CA3DA}"/>
              </c:ext>
            </c:extLst>
          </c:dPt>
          <c:dPt>
            <c:idx val="6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9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9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9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2DC6-416F-8B6E-2D00245CA3DA}"/>
              </c:ext>
            </c:extLst>
          </c:dPt>
          <c:dPt>
            <c:idx val="7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95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95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95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2DC6-416F-8B6E-2D00245CA3DA}"/>
              </c:ext>
            </c:extLst>
          </c:dPt>
          <c:dPt>
            <c:idx val="8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8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8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8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1-2DC6-416F-8B6E-2D00245CA3DA}"/>
              </c:ext>
            </c:extLst>
          </c:dPt>
          <c:dPt>
            <c:idx val="9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7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7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7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3-2DC6-416F-8B6E-2D00245CA3DA}"/>
              </c:ext>
            </c:extLst>
          </c:dPt>
          <c:dPt>
            <c:idx val="10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6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6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6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5-2DC6-416F-8B6E-2D00245CA3DA}"/>
              </c:ext>
            </c:extLst>
          </c:dPt>
          <c:dPt>
            <c:idx val="11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7-2DC6-416F-8B6E-2D00245CA3DA}"/>
              </c:ext>
            </c:extLst>
          </c:dPt>
          <c:dPt>
            <c:idx val="12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4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4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4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9-2DC6-416F-8B6E-2D00245CA3DA}"/>
              </c:ext>
            </c:extLst>
          </c:dPt>
          <c:dPt>
            <c:idx val="13"/>
            <c:invertIfNegative val="0"/>
            <c:bubble3D val="0"/>
            <c:spPr>
              <a:solidFill>
                <a:srgbClr val="BA0003">
                  <a:alpha val="74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1B-2DC6-416F-8B6E-2D00245CA3D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Sheet1!$A$2:$A$15</c:f>
              <c:strCache>
                <c:ptCount val="14"/>
                <c:pt idx="0">
                  <c:v>ObjectPatch</c:v>
                </c:pt>
                <c:pt idx="1">
                  <c:v>ClipOrder</c:v>
                </c:pt>
                <c:pt idx="2">
                  <c:v>OPN</c:v>
                </c:pt>
                <c:pt idx="3">
                  <c:v>DeepRL</c:v>
                </c:pt>
                <c:pt idx="4">
                  <c:v>VCOP</c:v>
                </c:pt>
                <c:pt idx="5">
                  <c:v>VCP</c:v>
                </c:pt>
                <c:pt idx="6">
                  <c:v>MAS</c:v>
                </c:pt>
                <c:pt idx="7">
                  <c:v>RotNet3D</c:v>
                </c:pt>
                <c:pt idx="8">
                  <c:v>ST-puzzle</c:v>
                </c:pt>
                <c:pt idx="9">
                  <c:v>DPC</c:v>
                </c:pt>
                <c:pt idx="10">
                  <c:v>PRP</c:v>
                </c:pt>
                <c:pt idx="11">
                  <c:v>DPC-large</c:v>
                </c:pt>
                <c:pt idx="12">
                  <c:v>SpeedNet</c:v>
                </c:pt>
                <c:pt idx="13">
                  <c:v>Ours</c:v>
                </c:pt>
              </c:strCache>
            </c:strRef>
          </c:cat>
          <c:val>
            <c:numRef>
              <c:f>Sheet1!$B$2:$B$15</c:f>
              <c:numCache>
                <c:formatCode>General</c:formatCode>
                <c:ptCount val="14"/>
                <c:pt idx="0">
                  <c:v>15.6</c:v>
                </c:pt>
                <c:pt idx="1">
                  <c:v>19.8</c:v>
                </c:pt>
                <c:pt idx="2">
                  <c:v>23.8</c:v>
                </c:pt>
                <c:pt idx="3">
                  <c:v>25</c:v>
                </c:pt>
                <c:pt idx="4">
                  <c:v>30.9</c:v>
                </c:pt>
                <c:pt idx="5">
                  <c:v>32.200000000000003</c:v>
                </c:pt>
                <c:pt idx="6">
                  <c:v>33.4</c:v>
                </c:pt>
                <c:pt idx="7">
                  <c:v>33.700000000000003</c:v>
                </c:pt>
                <c:pt idx="8">
                  <c:v>33.700000000000003</c:v>
                </c:pt>
                <c:pt idx="9">
                  <c:v>34.5</c:v>
                </c:pt>
                <c:pt idx="10">
                  <c:v>35</c:v>
                </c:pt>
                <c:pt idx="11">
                  <c:v>35.700000000000003</c:v>
                </c:pt>
                <c:pt idx="12">
                  <c:v>48.8</c:v>
                </c:pt>
                <c:pt idx="13">
                  <c:v>52.6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2DC6-416F-8B6E-2D00245CA3D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40934224"/>
        <c:axId val="844677904"/>
      </c:barChart>
      <c:catAx>
        <c:axId val="84093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677904"/>
        <c:crosses val="autoZero"/>
        <c:auto val="1"/>
        <c:lblAlgn val="ctr"/>
        <c:lblOffset val="100"/>
        <c:noMultiLvlLbl val="0"/>
      </c:catAx>
      <c:valAx>
        <c:axId val="844677904"/>
        <c:scaling>
          <c:orientation val="minMax"/>
          <c:min val="1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93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</c:v>
                </c:pt>
              </c:strCache>
            </c:strRef>
          </c:tx>
          <c:spPr>
            <a:ln w="22225" cap="rnd">
              <a:solidFill>
                <a:schemeClr val="accent3">
                  <a:tint val="54000"/>
                </a:schemeClr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3">
                  <a:tint val="54000"/>
                </a:schemeClr>
              </a:solidFill>
              <a:ln w="9525">
                <a:solidFill>
                  <a:schemeClr val="accent3">
                    <a:tint val="54000"/>
                  </a:schemeClr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16.7</c:v>
                </c:pt>
                <c:pt idx="1">
                  <c:v>27.5</c:v>
                </c:pt>
                <c:pt idx="2">
                  <c:v>33.700000000000003</c:v>
                </c:pt>
                <c:pt idx="3">
                  <c:v>41.4</c:v>
                </c:pt>
                <c:pt idx="4">
                  <c:v>53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CA4F-4902-9460-C3C01991F28C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VCOP</c:v>
                </c:pt>
              </c:strCache>
            </c:strRef>
          </c:tx>
          <c:spPr>
            <a:ln w="22225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3">
                  <a:tint val="77000"/>
                </a:schemeClr>
              </a:solidFill>
              <a:ln w="9525">
                <a:solidFill>
                  <a:schemeClr val="accent3">
                    <a:tint val="77000"/>
                  </a:schemeClr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14.1</c:v>
                </c:pt>
                <c:pt idx="1">
                  <c:v>30.3</c:v>
                </c:pt>
                <c:pt idx="2">
                  <c:v>40.4</c:v>
                </c:pt>
                <c:pt idx="3">
                  <c:v>51.1</c:v>
                </c:pt>
                <c:pt idx="4">
                  <c:v>66.5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A4F-4902-9460-C3C01991F28C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VCP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18.600000000000001</c:v>
                </c:pt>
                <c:pt idx="1">
                  <c:v>33.6</c:v>
                </c:pt>
                <c:pt idx="2">
                  <c:v>42.5</c:v>
                </c:pt>
                <c:pt idx="3">
                  <c:v>53.5</c:v>
                </c:pt>
                <c:pt idx="4">
                  <c:v>68.099999999999994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CA4F-4902-9460-C3C01991F28C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Ours</c:v>
                </c:pt>
              </c:strCache>
            </c:strRef>
          </c:tx>
          <c:spPr>
            <a:ln w="22225" cap="rnd">
              <a:solidFill>
                <a:srgbClr val="5158AE"/>
              </a:solidFill>
              <a:round/>
            </a:ln>
            <a:effectLst/>
          </c:spPr>
          <c:marker>
            <c:symbol val="x"/>
            <c:size val="6"/>
            <c:spPr>
              <a:noFill/>
              <a:ln w="22225">
                <a:solidFill>
                  <a:srgbClr val="5158AE"/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20</c:v>
                </c:pt>
                <c:pt idx="1">
                  <c:v>37.4</c:v>
                </c:pt>
                <c:pt idx="2">
                  <c:v>46.9</c:v>
                </c:pt>
                <c:pt idx="3">
                  <c:v>58.5</c:v>
                </c:pt>
                <c:pt idx="4">
                  <c:v>73.099999999999994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CA4F-4902-9460-C3C01991F28C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Ours-p4</c:v>
                </c:pt>
              </c:strCache>
            </c:strRef>
          </c:tx>
          <c:spPr>
            <a:ln w="22225" cap="rnd">
              <a:solidFill>
                <a:srgbClr val="BA0003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19050">
                <a:solidFill>
                  <a:srgbClr val="BA0003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31.9</c:v>
                </c:pt>
                <c:pt idx="1">
                  <c:v>49.7</c:v>
                </c:pt>
                <c:pt idx="2">
                  <c:v>59.2</c:v>
                </c:pt>
                <c:pt idx="3">
                  <c:v>68.900000000000006</c:v>
                </c:pt>
                <c:pt idx="4">
                  <c:v>80.2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CA4F-4902-9460-C3C01991F2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8492880"/>
        <c:axId val="1438494192"/>
      </c:lineChart>
      <c:catAx>
        <c:axId val="143849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494192"/>
        <c:crosses val="autoZero"/>
        <c:auto val="1"/>
        <c:lblAlgn val="ctr"/>
        <c:lblOffset val="100"/>
        <c:noMultiLvlLbl val="0"/>
      </c:catAx>
      <c:valAx>
        <c:axId val="1438494192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49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7.151026205709736E-2"/>
          <c:y val="0.10450172824823059"/>
          <c:w val="0.89496946122093801"/>
          <c:h val="0.8085440769667783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Random</c:v>
                </c:pt>
              </c:strCache>
            </c:strRef>
          </c:tx>
          <c:spPr>
            <a:ln w="22225" cap="rnd">
              <a:solidFill>
                <a:schemeClr val="accent3">
                  <a:tint val="54000"/>
                </a:schemeClr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3">
                  <a:tint val="54000"/>
                </a:schemeClr>
              </a:solidFill>
              <a:ln w="9525">
                <a:solidFill>
                  <a:schemeClr val="accent3">
                    <a:tint val="54000"/>
                  </a:schemeClr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7.4</c:v>
                </c:pt>
                <c:pt idx="1">
                  <c:v>20.5</c:v>
                </c:pt>
                <c:pt idx="2">
                  <c:v>31.9</c:v>
                </c:pt>
                <c:pt idx="3">
                  <c:v>44.5</c:v>
                </c:pt>
                <c:pt idx="4">
                  <c:v>66.3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D63-4396-8765-814CD5ACDE2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VCOP</c:v>
                </c:pt>
              </c:strCache>
            </c:strRef>
          </c:tx>
          <c:spPr>
            <a:ln w="22225" cap="rnd">
              <a:solidFill>
                <a:schemeClr val="accent3">
                  <a:tint val="77000"/>
                </a:schemeClr>
              </a:solidFill>
              <a:round/>
            </a:ln>
            <a:effectLst/>
          </c:spPr>
          <c:marker>
            <c:symbol val="square"/>
            <c:size val="6"/>
            <c:spPr>
              <a:solidFill>
                <a:schemeClr val="accent3">
                  <a:tint val="77000"/>
                </a:schemeClr>
              </a:solidFill>
              <a:ln w="9525">
                <a:solidFill>
                  <a:schemeClr val="accent3">
                    <a:tint val="77000"/>
                  </a:schemeClr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Sheet1!$C$2:$C$6</c:f>
              <c:numCache>
                <c:formatCode>General</c:formatCode>
                <c:ptCount val="5"/>
                <c:pt idx="0">
                  <c:v>7.6</c:v>
                </c:pt>
                <c:pt idx="1">
                  <c:v>22.9</c:v>
                </c:pt>
                <c:pt idx="2">
                  <c:v>34.4</c:v>
                </c:pt>
                <c:pt idx="3">
                  <c:v>48.8</c:v>
                </c:pt>
                <c:pt idx="4">
                  <c:v>68.900000000000006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0D63-4396-8765-814CD5ACDE2B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VCP</c:v>
                </c:pt>
              </c:strCache>
            </c:strRef>
          </c:tx>
          <c:spPr>
            <a:ln w="22225" cap="rnd">
              <a:solidFill>
                <a:schemeClr val="accent3"/>
              </a:solidFill>
              <a:round/>
            </a:ln>
            <a:effectLst/>
          </c:spPr>
          <c:marker>
            <c:symbol val="triangle"/>
            <c:size val="6"/>
            <c:spPr>
              <a:solidFill>
                <a:schemeClr val="accent3"/>
              </a:solidFill>
              <a:ln w="9525">
                <a:solidFill>
                  <a:schemeClr val="accent3"/>
                </a:solidFill>
                <a:round/>
              </a:ln>
              <a:effectLst/>
            </c:spPr>
          </c:marker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Sheet1!$D$2:$D$6</c:f>
              <c:numCache>
                <c:formatCode>General</c:formatCode>
                <c:ptCount val="5"/>
                <c:pt idx="0">
                  <c:v>7.6</c:v>
                </c:pt>
                <c:pt idx="1">
                  <c:v>24.4</c:v>
                </c:pt>
                <c:pt idx="2">
                  <c:v>36.6</c:v>
                </c:pt>
                <c:pt idx="3">
                  <c:v>53.6</c:v>
                </c:pt>
                <c:pt idx="4">
                  <c:v>76.400000000000006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0D63-4396-8765-814CD5ACDE2B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Ours</c:v>
                </c:pt>
              </c:strCache>
            </c:strRef>
          </c:tx>
          <c:spPr>
            <a:ln w="22225" cap="rnd">
              <a:solidFill>
                <a:srgbClr val="5158AE"/>
              </a:solidFill>
              <a:round/>
            </a:ln>
            <a:effectLst/>
          </c:spPr>
          <c:marker>
            <c:symbol val="x"/>
            <c:size val="6"/>
            <c:spPr>
              <a:noFill/>
              <a:ln w="19050">
                <a:solidFill>
                  <a:srgbClr val="5158AE"/>
                </a:solidFill>
                <a:round/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Sheet1!$E$2:$E$6</c:f>
              <c:numCache>
                <c:formatCode>General</c:formatCode>
                <c:ptCount val="5"/>
                <c:pt idx="0">
                  <c:v>10.1</c:v>
                </c:pt>
                <c:pt idx="1">
                  <c:v>24.6</c:v>
                </c:pt>
                <c:pt idx="2">
                  <c:v>37.6</c:v>
                </c:pt>
                <c:pt idx="3">
                  <c:v>54.4</c:v>
                </c:pt>
                <c:pt idx="4">
                  <c:v>77.099999999999994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0D63-4396-8765-814CD5ACDE2B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Ours-p4</c:v>
                </c:pt>
              </c:strCache>
            </c:strRef>
          </c:tx>
          <c:spPr>
            <a:ln w="22225" cap="rnd">
              <a:solidFill>
                <a:srgbClr val="BA0003"/>
              </a:solidFill>
              <a:round/>
            </a:ln>
            <a:effectLst/>
          </c:spPr>
          <c:marker>
            <c:symbol val="star"/>
            <c:size val="6"/>
            <c:spPr>
              <a:noFill/>
              <a:ln w="19050">
                <a:solidFill>
                  <a:srgbClr val="BA0003"/>
                </a:solidFill>
                <a:round/>
              </a:ln>
              <a:effectLst/>
            </c:spPr>
          </c:marker>
          <c:dLbls>
            <c:dLbl>
              <c:idx val="3"/>
              <c:tx>
                <c:rich>
                  <a:bodyPr/>
                  <a:lstStyle/>
                  <a:p>
                    <a:fld id="{16CCD867-5CF0-4B2B-8FDB-E6E72986BB32}" type="VALUE">
                      <a:rPr lang="en-US" smtClean="0"/>
                      <a:pPr/>
                      <a:t>[VALUE]</a:t>
                    </a:fld>
                    <a:r>
                      <a:rPr lang="en-US"/>
                      <a:t>.0</a:t>
                    </a:r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AEAA-44E1-B722-452E1AFE66B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Top-1</c:v>
                </c:pt>
                <c:pt idx="1">
                  <c:v>Top-5</c:v>
                </c:pt>
                <c:pt idx="2">
                  <c:v>Top-10</c:v>
                </c:pt>
                <c:pt idx="3">
                  <c:v>Top-20</c:v>
                </c:pt>
                <c:pt idx="4">
                  <c:v>Top-50</c:v>
                </c:pt>
              </c:strCache>
            </c:strRef>
          </c:cat>
          <c:val>
            <c:numRef>
              <c:f>Sheet1!$F$2:$F$6</c:f>
              <c:numCache>
                <c:formatCode>General</c:formatCode>
                <c:ptCount val="5"/>
                <c:pt idx="0">
                  <c:v>12.5</c:v>
                </c:pt>
                <c:pt idx="1">
                  <c:v>32.200000000000003</c:v>
                </c:pt>
                <c:pt idx="2">
                  <c:v>45.4</c:v>
                </c:pt>
                <c:pt idx="3">
                  <c:v>61</c:v>
                </c:pt>
                <c:pt idx="4">
                  <c:v>80.7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0D63-4396-8765-814CD5ACDE2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38492880"/>
        <c:axId val="1438494192"/>
      </c:lineChart>
      <c:catAx>
        <c:axId val="143849288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cap="all" spc="12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494192"/>
        <c:crosses val="autoZero"/>
        <c:auto val="1"/>
        <c:lblAlgn val="ctr"/>
        <c:lblOffset val="100"/>
        <c:noMultiLvlLbl val="0"/>
      </c:catAx>
      <c:valAx>
        <c:axId val="143849419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3849288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UCF101 acc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BA0003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5AE-486E-8C6C-16966B6C82AA}"/>
              </c:ext>
            </c:extLst>
          </c:dPt>
          <c:dPt>
            <c:idx val="2"/>
            <c:invertIfNegative val="0"/>
            <c:bubble3D val="0"/>
            <c:spPr>
              <a:solidFill>
                <a:srgbClr val="5158AE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5AE-486E-8C6C-16966B6C82AA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6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5AE-486E-8C6C-16966B6C82AA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</c:v>
                </c:pt>
                <c:pt idx="1">
                  <c:v>Global</c:v>
                </c:pt>
                <c:pt idx="2">
                  <c:v>Pattern all</c:v>
                </c:pt>
                <c:pt idx="3">
                  <c:v>Motion all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45.4</c:v>
                </c:pt>
                <c:pt idx="1">
                  <c:v>48.3</c:v>
                </c:pt>
                <c:pt idx="2">
                  <c:v>55.4</c:v>
                </c:pt>
                <c:pt idx="3">
                  <c:v>57.8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5AE-486E-8C6C-16966B6C82AA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13025424"/>
        <c:axId val="1413028704"/>
      </c:bar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8704"/>
        <c:crossesAt val="40"/>
        <c:auto val="1"/>
        <c:lblAlgn val="ctr"/>
        <c:lblOffset val="100"/>
        <c:noMultiLvlLbl val="0"/>
      </c:catAx>
      <c:valAx>
        <c:axId val="1413028704"/>
        <c:scaling>
          <c:orientation val="minMax"/>
          <c:max val="60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b="0" i="0" baseline="0" dirty="0">
                    <a:effectLst/>
                  </a:rPr>
                  <a:t>Action recognition accuracy  on UCF101</a:t>
                </a:r>
                <a:endParaRPr lang="en-HK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5424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5128310180739601"/>
          <c:y val="3.6988629370496955E-2"/>
          <c:w val="0.8189066000896229"/>
          <c:h val="0.8813889967147307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UCF101 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2"/>
            <c:marker>
              <c:symbol val="circle"/>
              <c:size val="6"/>
              <c:spPr>
                <a:gradFill rotWithShape="1">
                  <a:gsLst>
                    <a:gs pos="0">
                      <a:schemeClr val="accent3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3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3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3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630-4A2D-95E1-DDF044607BB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</c:v>
                </c:pt>
                <c:pt idx="1">
                  <c:v>Appearance</c:v>
                </c:pt>
                <c:pt idx="2">
                  <c:v>Motion</c:v>
                </c:pt>
                <c:pt idx="3">
                  <c:v>Joint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45.4</c:v>
                </c:pt>
                <c:pt idx="1">
                  <c:v>48.6</c:v>
                </c:pt>
                <c:pt idx="2">
                  <c:v>57.8</c:v>
                </c:pt>
                <c:pt idx="3">
                  <c:v>58.8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75F1-4A1F-BB6A-85B8FCB9BC1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3025424"/>
        <c:axId val="1413028704"/>
      </c:line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  <c:min val="4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dirty="0"/>
                  <a:t>Action recognition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5424"/>
        <c:crosses val="autoZero"/>
        <c:crossBetween val="between"/>
        <c:majorUnit val="4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HMDB51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circle"/>
            <c:size val="6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 w="9525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dPt>
            <c:idx val="2"/>
            <c:marker>
              <c:symbol val="circle"/>
              <c:size val="6"/>
              <c:spPr>
                <a:gradFill rotWithShape="1">
                  <a:gsLst>
                    <a:gs pos="0">
                      <a:schemeClr val="accent3">
                        <a:satMod val="103000"/>
                        <a:lumMod val="102000"/>
                        <a:tint val="94000"/>
                      </a:schemeClr>
                    </a:gs>
                    <a:gs pos="50000">
                      <a:schemeClr val="accent3">
                        <a:satMod val="110000"/>
                        <a:lumMod val="100000"/>
                        <a:shade val="100000"/>
                      </a:schemeClr>
                    </a:gs>
                    <a:gs pos="100000">
                      <a:schemeClr val="accent3">
                        <a:lumMod val="99000"/>
                        <a:satMod val="120000"/>
                        <a:shade val="78000"/>
                      </a:schemeClr>
                    </a:gs>
                  </a:gsLst>
                  <a:lin ang="5400000" scaled="0"/>
                </a:gradFill>
                <a:ln w="9525">
                  <a:solidFill>
                    <a:schemeClr val="accent3"/>
                  </a:solidFill>
                  <a:round/>
                </a:ln>
                <a:effectLst>
                  <a:outerShdw blurRad="57150" dist="19050" dir="5400000" algn="ctr" rotWithShape="0">
                    <a:srgbClr val="000000">
                      <a:alpha val="63000"/>
                    </a:srgbClr>
                  </a:outerShdw>
                </a:effectLst>
              </c:spPr>
            </c:marker>
            <c:bubble3D val="0"/>
            <c:spPr>
              <a:ln w="34925" cap="rnd">
                <a:solidFill>
                  <a:schemeClr val="accent3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2-153A-4DD4-8D7D-D80BB4E1D8AD}"/>
              </c:ext>
            </c:extLst>
          </c:dPt>
          <c:dLbls>
            <c:dLbl>
              <c:idx val="1"/>
              <c:tx>
                <c:rich>
                  <a:bodyPr/>
                  <a:lstStyle/>
                  <a:p>
                    <a:fld id="{75EB78C8-2779-4BEB-9523-6BBE51C93151}" type="VALUE">
                      <a:rPr lang="en-US" smtClean="0"/>
                      <a:pPr/>
                      <a:t>[VALUE]</a:t>
                    </a:fld>
                    <a:endParaRPr lang="en-US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3-153A-4DD4-8D7D-D80BB4E1D8A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2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Random</c:v>
                </c:pt>
                <c:pt idx="1">
                  <c:v>Appearance</c:v>
                </c:pt>
                <c:pt idx="2">
                  <c:v>Motion</c:v>
                </c:pt>
                <c:pt idx="3">
                  <c:v>Joint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19.7</c:v>
                </c:pt>
                <c:pt idx="1">
                  <c:v>20.3</c:v>
                </c:pt>
                <c:pt idx="2">
                  <c:v>30</c:v>
                </c:pt>
                <c:pt idx="3">
                  <c:v>32.6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E21-4384-99D3-EE25891F5C01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13025424"/>
        <c:axId val="1413028704"/>
      </c:line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r>
                  <a:rPr lang="en-HK" sz="1400" dirty="0"/>
                  <a:t>Action recognition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en-US"/>
          </a:p>
        </c:txPr>
        <c:crossAx val="1413025424"/>
        <c:crosses val="autoZero"/>
        <c:crossBetween val="between"/>
        <c:majorUnit val="4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sz="1200">
          <a:latin typeface="Arial" panose="020B0604020202020204" pitchFamily="34" charset="0"/>
          <a:cs typeface="Arial" panose="020B0604020202020204" pitchFamily="34" charset="0"/>
        </a:defRPr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UCF101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40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40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40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E4-40FE-9E1F-068B9890D9A5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49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49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49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E4-40FE-9E1F-068B9890D9A5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5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5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5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E4-40FE-9E1F-068B9890D9A5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68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68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68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3E4-40FE-9E1F-068B9890D9A5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3E4-40FE-9E1F-068B9890D9A5}"/>
              </c:ext>
            </c:extLst>
          </c:dPt>
          <c:dPt>
            <c:idx val="5"/>
            <c:invertIfNegative val="0"/>
            <c:bubble3D val="0"/>
            <c:spPr>
              <a:solidFill>
                <a:srgbClr val="BA0003">
                  <a:alpha val="74000"/>
                </a:srgb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3E4-40FE-9E1F-068B9890D9A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Sheet1!$A$2:$A$7</c:f>
              <c:strCache>
                <c:ptCount val="6"/>
                <c:pt idx="0">
                  <c:v>ObjectPatch</c:v>
                </c:pt>
                <c:pt idx="1">
                  <c:v>ClipOrder</c:v>
                </c:pt>
                <c:pt idx="2">
                  <c:v>DeepRL</c:v>
                </c:pt>
                <c:pt idx="3">
                  <c:v>OPN</c:v>
                </c:pt>
                <c:pt idx="4">
                  <c:v>Geometry</c:v>
                </c:pt>
                <c:pt idx="5">
                  <c:v>Ours</c:v>
                </c:pt>
              </c:strCache>
            </c:strRef>
          </c:cat>
          <c:val>
            <c:numRef>
              <c:f>Sheet1!$B$2:$B$7</c:f>
              <c:numCache>
                <c:formatCode>General</c:formatCode>
                <c:ptCount val="6"/>
                <c:pt idx="0">
                  <c:v>70.5</c:v>
                </c:pt>
                <c:pt idx="1">
                  <c:v>76.7</c:v>
                </c:pt>
                <c:pt idx="2">
                  <c:v>80.7</c:v>
                </c:pt>
                <c:pt idx="3">
                  <c:v>86</c:v>
                </c:pt>
                <c:pt idx="4">
                  <c:v>86.9</c:v>
                </c:pt>
                <c:pt idx="5">
                  <c:v>90.2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83E4-40FE-9E1F-068B9890D9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40934224"/>
        <c:axId val="844677904"/>
      </c:barChart>
      <c:catAx>
        <c:axId val="84093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677904"/>
        <c:crosses val="autoZero"/>
        <c:auto val="1"/>
        <c:lblAlgn val="ctr"/>
        <c:lblOffset val="100"/>
        <c:noMultiLvlLbl val="0"/>
      </c:catAx>
      <c:valAx>
        <c:axId val="844677904"/>
        <c:scaling>
          <c:orientation val="minMax"/>
          <c:max val="92"/>
          <c:min val="65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93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UCF101 acc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0AA3-4629-B7DC-B29559A7F779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0AA3-4629-B7DC-B29559A7F779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2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4CE2-4E60-ACE6-D2714C4A983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K-400</c:v>
                </c:pt>
                <c:pt idx="1">
                  <c:v>50% K-400</c:v>
                </c:pt>
                <c:pt idx="2">
                  <c:v>50% K-400 （simple）</c:v>
                </c:pt>
                <c:pt idx="3">
                  <c:v>50% K-400 （diffifult）</c:v>
                </c:pt>
                <c:pt idx="4">
                  <c:v>100% K-400 (CL)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76.5</c:v>
                </c:pt>
                <c:pt idx="1">
                  <c:v>73.599999999999994</c:v>
                </c:pt>
                <c:pt idx="2">
                  <c:v>72.400000000000006</c:v>
                </c:pt>
                <c:pt idx="3">
                  <c:v>72.8</c:v>
                </c:pt>
                <c:pt idx="4">
                  <c:v>77.8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0AA3-4629-B7DC-B29559A7F779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13025424"/>
        <c:axId val="1413028704"/>
      </c:bar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  <c:min val="6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b="0" i="0" baseline="0" dirty="0">
                    <a:effectLst/>
                  </a:rPr>
                  <a:t>Action recognition accuracy  on UCF101</a:t>
                </a:r>
                <a:endParaRPr lang="en-HK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5424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6037302849945517"/>
          <c:y val="3.0644610651831945E-2"/>
          <c:w val="0.8080255055725577"/>
          <c:h val="0.587277220466330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UCF101 acc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BEAA-4008-9AAD-218B5CD804EE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BEAA-4008-9AAD-218B5CD804EE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BEAA-4008-9AAD-218B5CD804EE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K-400</c:v>
                </c:pt>
                <c:pt idx="1">
                  <c:v>50% K-400</c:v>
                </c:pt>
                <c:pt idx="2">
                  <c:v>50% K-400 （simple）</c:v>
                </c:pt>
                <c:pt idx="3">
                  <c:v>50% K-400 （diffifult）</c:v>
                </c:pt>
                <c:pt idx="4">
                  <c:v>100% K-400 (CL)</c:v>
                </c:pt>
              </c:strCache>
            </c:strRef>
          </c:cat>
          <c:val>
            <c:numRef>
              <c:f>Sheet1!$B$2:$B$6</c:f>
              <c:numCache>
                <c:formatCode>General</c:formatCode>
                <c:ptCount val="5"/>
                <c:pt idx="0">
                  <c:v>37.9</c:v>
                </c:pt>
                <c:pt idx="1">
                  <c:v>35.6</c:v>
                </c:pt>
                <c:pt idx="2">
                  <c:v>35.9</c:v>
                </c:pt>
                <c:pt idx="3">
                  <c:v>32.1</c:v>
                </c:pt>
                <c:pt idx="4">
                  <c:v>40.5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BEAA-4008-9AAD-218B5CD804EE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1413025424"/>
        <c:axId val="1413028704"/>
      </c:barChart>
      <c:catAx>
        <c:axId val="14130254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8704"/>
        <c:crosses val="autoZero"/>
        <c:auto val="1"/>
        <c:lblAlgn val="ctr"/>
        <c:lblOffset val="100"/>
        <c:noMultiLvlLbl val="0"/>
      </c:catAx>
      <c:valAx>
        <c:axId val="1413028704"/>
        <c:scaling>
          <c:orientation val="minMax"/>
          <c:min val="3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b="0" i="0" baseline="0" dirty="0">
                    <a:effectLst/>
                  </a:rPr>
                  <a:t>Action recognition accuracy  on UCF101</a:t>
                </a:r>
                <a:endParaRPr lang="en-HK" sz="1400" dirty="0">
                  <a:effectLst/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413025424"/>
        <c:crosses val="autoZero"/>
        <c:crossBetween val="between"/>
        <c:majorUnit val="3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barChart>
        <c:barDir val="col"/>
        <c:grouping val="clustered"/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UCF101</c:v>
                </c:pt>
              </c:strCache>
            </c:strRef>
          </c:tx>
          <c:invertIfNegative val="0"/>
          <c:dPt>
            <c:idx val="0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46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46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46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83E4-40FE-9E1F-068B9890D9A5}"/>
              </c:ext>
            </c:extLst>
          </c:dPt>
          <c:dPt>
            <c:idx val="1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6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6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6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83E4-40FE-9E1F-068B9890D9A5}"/>
              </c:ext>
            </c:extLst>
          </c:dPt>
          <c:dPt>
            <c:idx val="2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77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77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77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83E4-40FE-9E1F-068B9890D9A5}"/>
              </c:ext>
            </c:extLst>
          </c:dPt>
          <c:dPt>
            <c:idx val="3"/>
            <c:invertIfNegative val="0"/>
            <c:bubble3D val="0"/>
            <c:spPr>
              <a:gradFill rotWithShape="1">
                <a:gsLst>
                  <a:gs pos="0">
                    <a:schemeClr val="accent3">
                      <a:tint val="93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tint val="93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tint val="93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83E4-40FE-9E1F-068B9890D9A5}"/>
              </c:ext>
            </c:extLst>
          </c:dPt>
          <c:dPt>
            <c:idx val="4"/>
            <c:invertIfNegative val="0"/>
            <c:bubble3D val="0"/>
            <c:spPr>
              <a:gradFill rotWithShape="1">
                <a:gsLst>
                  <a:gs pos="0">
                    <a:schemeClr val="accent3">
                      <a:shade val="92000"/>
                      <a:satMod val="103000"/>
                      <a:lumMod val="102000"/>
                      <a:tint val="94000"/>
                    </a:schemeClr>
                  </a:gs>
                  <a:gs pos="50000">
                    <a:schemeClr val="accent3">
                      <a:shade val="92000"/>
                      <a:satMod val="110000"/>
                      <a:lumMod val="100000"/>
                      <a:shade val="100000"/>
                    </a:schemeClr>
                  </a:gs>
                  <a:gs pos="100000">
                    <a:schemeClr val="accent3">
                      <a:shade val="92000"/>
                      <a:lumMod val="99000"/>
                      <a:satMod val="120000"/>
                      <a:shade val="7800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83E4-40FE-9E1F-068B9890D9A5}"/>
              </c:ext>
            </c:extLst>
          </c:dPt>
          <c:dPt>
            <c:idx val="5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B-83E4-40FE-9E1F-068B9890D9A5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5">
                  <a:lumMod val="60000"/>
                  <a:lumOff val="4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D-83E4-40FE-9E1F-068B9890D9A5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5">
                  <a:lumMod val="40000"/>
                  <a:lumOff val="60000"/>
                </a:schemeClr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F-83E4-40FE-9E1F-068B9890D9A5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Sheet1!$A$2:$A$9</c:f>
              <c:strCache>
                <c:ptCount val="8"/>
                <c:pt idx="0">
                  <c:v>ClipOrder</c:v>
                </c:pt>
                <c:pt idx="1">
                  <c:v>DeepRL</c:v>
                </c:pt>
                <c:pt idx="2">
                  <c:v>OPN</c:v>
                </c:pt>
                <c:pt idx="3">
                  <c:v>Geometry</c:v>
                </c:pt>
                <c:pt idx="4">
                  <c:v>Ours-C3D-light</c:v>
                </c:pt>
                <c:pt idx="5">
                  <c:v>Ours-C3D</c:v>
                </c:pt>
                <c:pt idx="6">
                  <c:v>Ours-R3D-18</c:v>
                </c:pt>
                <c:pt idx="7">
                  <c:v>Ours-R(2+1)D</c:v>
                </c:pt>
              </c:strCache>
            </c:strRef>
          </c:cat>
          <c:val>
            <c:numRef>
              <c:f>Sheet1!$B$2:$B$9</c:f>
              <c:numCache>
                <c:formatCode>General</c:formatCode>
                <c:ptCount val="8"/>
                <c:pt idx="0">
                  <c:v>76.7</c:v>
                </c:pt>
                <c:pt idx="1">
                  <c:v>80.7</c:v>
                </c:pt>
                <c:pt idx="2">
                  <c:v>86</c:v>
                </c:pt>
                <c:pt idx="3">
                  <c:v>86.9</c:v>
                </c:pt>
                <c:pt idx="4">
                  <c:v>90.2</c:v>
                </c:pt>
                <c:pt idx="5">
                  <c:v>96.7</c:v>
                </c:pt>
                <c:pt idx="6">
                  <c:v>93.8</c:v>
                </c:pt>
                <c:pt idx="7">
                  <c:v>93.1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C-83E4-40FE-9E1F-068B9890D9A5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75"/>
        <c:axId val="840934224"/>
        <c:axId val="844677904"/>
      </c:barChart>
      <c:catAx>
        <c:axId val="840934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5400000" spcFirstLastPara="1" vertOverflow="ellipsis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4677904"/>
        <c:crosses val="autoZero"/>
        <c:auto val="1"/>
        <c:lblAlgn val="ctr"/>
        <c:lblOffset val="100"/>
        <c:noMultiLvlLbl val="0"/>
      </c:catAx>
      <c:valAx>
        <c:axId val="844677904"/>
        <c:scaling>
          <c:orientation val="minMax"/>
          <c:max val="98"/>
          <c:min val="73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84093422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UCF acc</c:v>
                </c:pt>
              </c:strCache>
            </c:strRef>
          </c:tx>
          <c:spPr>
            <a:gradFill rotWithShape="1">
              <a:gsLst>
                <a:gs pos="0">
                  <a:schemeClr val="accent3">
                    <a:satMod val="103000"/>
                    <a:lumMod val="102000"/>
                    <a:tint val="94000"/>
                  </a:schemeClr>
                </a:gs>
                <a:gs pos="50000">
                  <a:schemeClr val="accent3">
                    <a:satMod val="110000"/>
                    <a:lumMod val="100000"/>
                    <a:shade val="100000"/>
                  </a:schemeClr>
                </a:gs>
                <a:gs pos="100000">
                  <a:schemeClr val="accent3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Pt>
            <c:idx val="1"/>
            <c:invertIfNegative val="0"/>
            <c:bubble3D val="0"/>
            <c:spPr>
              <a:solidFill>
                <a:srgbClr val="BA0003"/>
              </a:soli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4-3899-47AD-8FA0-6E897B6640F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pPr>
                <a:endParaRPr lang="en-US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p=[1, 3]</c:v>
                </c:pt>
                <c:pt idx="1">
                  <c:v>p=[1, 4]</c:v>
                </c:pt>
                <c:pt idx="2">
                  <c:v>p=[1, 5]</c:v>
                </c:pt>
                <c:pt idx="3">
                  <c:v>p=[1, 6]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71.400000000000006</c:v>
                </c:pt>
                <c:pt idx="1">
                  <c:v>72</c:v>
                </c:pt>
                <c:pt idx="2">
                  <c:v>72</c:v>
                </c:pt>
                <c:pt idx="3">
                  <c:v>71.099999999999994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899-47AD-8FA0-6E897B6640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5"/>
        <c:overlap val="-27"/>
        <c:axId val="1078993784"/>
        <c:axId val="1078994112"/>
      </c:barChar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pace acc</c:v>
                </c:pt>
              </c:strCache>
            </c:strRef>
          </c:tx>
          <c:spPr>
            <a:ln w="34925" cap="rnd" cmpd="dbl">
              <a:solidFill>
                <a:srgbClr val="5158AE"/>
              </a:solidFill>
              <a:prstDash val="lgDash"/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triangle"/>
            <c:size val="10"/>
            <c:spPr>
              <a:solidFill>
                <a:srgbClr val="5158AE"/>
              </a:solidFill>
              <a:ln w="9525">
                <a:solidFill>
                  <a:srgbClr val="5158AE"/>
                </a:solidFill>
                <a:round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c:spPr>
          </c:marker>
          <c:cat>
            <c:strRef>
              <c:f>Sheet1!$A$2:$A$5</c:f>
              <c:strCache>
                <c:ptCount val="4"/>
                <c:pt idx="0">
                  <c:v>p=[1, 3]</c:v>
                </c:pt>
                <c:pt idx="1">
                  <c:v>p=[1, 4]</c:v>
                </c:pt>
                <c:pt idx="2">
                  <c:v>p=[1, 5]</c:v>
                </c:pt>
                <c:pt idx="3">
                  <c:v>p=[1, 6]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77.599999999999994</c:v>
                </c:pt>
                <c:pt idx="1">
                  <c:v>69.5</c:v>
                </c:pt>
                <c:pt idx="2">
                  <c:v>61.4</c:v>
                </c:pt>
                <c:pt idx="3">
                  <c:v>55.9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3899-47AD-8FA0-6E897B6640F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82644280"/>
        <c:axId val="830629696"/>
      </c:lineChart>
      <c:catAx>
        <c:axId val="10789937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8994112"/>
        <c:crosses val="autoZero"/>
        <c:auto val="1"/>
        <c:lblAlgn val="ctr"/>
        <c:lblOffset val="100"/>
        <c:noMultiLvlLbl val="0"/>
      </c:catAx>
      <c:valAx>
        <c:axId val="1078994112"/>
        <c:scaling>
          <c:orientation val="minMax"/>
          <c:min val="7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HK" sz="1400" dirty="0"/>
                  <a:t>Action recognition </a:t>
                </a:r>
                <a:r>
                  <a:rPr lang="en-HK" sz="1400" baseline="0" dirty="0"/>
                  <a:t>accuracy  on UCF101</a:t>
                </a:r>
                <a:endParaRPr lang="en-HK" sz="14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78993784"/>
        <c:crosses val="autoZero"/>
        <c:crossBetween val="between"/>
      </c:valAx>
      <c:valAx>
        <c:axId val="830629696"/>
        <c:scaling>
          <c:orientation val="minMax"/>
          <c:min val="50"/>
        </c:scaling>
        <c:delete val="0"/>
        <c:axPos val="r"/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400" b="0" i="0" u="none" strike="noStrike" kern="1200" baseline="0">
                    <a:solidFill>
                      <a:srgbClr val="2F528F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400" dirty="0">
                    <a:solidFill>
                      <a:srgbClr val="2F528F"/>
                    </a:solidFill>
                  </a:rPr>
                  <a:t>Pace prediction accuracy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400" b="0" i="0" u="none" strike="noStrike" kern="1200" baseline="0">
                  <a:solidFill>
                    <a:srgbClr val="2F528F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82644280"/>
        <c:crosses val="max"/>
        <c:crossBetween val="between"/>
      </c:valAx>
      <c:catAx>
        <c:axId val="28264428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830629696"/>
        <c:crosses val="autoZero"/>
        <c:auto val="1"/>
        <c:lblAlgn val="ctr"/>
        <c:lblOffset val="100"/>
        <c:noMultiLvlLbl val="0"/>
      </c:cat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0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1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15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16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17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1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2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3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4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5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6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7.xml><?xml version="1.0" encoding="utf-8"?>
<cs:colorStyle xmlns:cs="http://schemas.microsoft.com/office/drawing/2012/chartStyle" xmlns:a="http://schemas.openxmlformats.org/drawingml/2006/main" meth="withinLinear" id="16">
  <a:schemeClr val="accent3"/>
</cs:colorStyle>
</file>

<file path=ppt/charts/colors8.xml><?xml version="1.0" encoding="utf-8"?>
<cs:colorStyle xmlns:cs="http://schemas.microsoft.com/office/drawing/2012/chartStyle" xmlns:a="http://schemas.openxmlformats.org/drawingml/2006/main" meth="withinLinearReversed" id="23">
  <a:schemeClr val="accent3"/>
</cs:colorStyle>
</file>

<file path=ppt/charts/colors9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0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1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17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8.xml><?xml version="1.0" encoding="utf-8"?>
<cs:chartStyle xmlns:cs="http://schemas.microsoft.com/office/drawing/2012/chartStyle" xmlns:a="http://schemas.openxmlformats.org/drawingml/2006/main" id="23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64" kern="1200" cap="all" spc="1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50000"/>
        <a:lumOff val="50000"/>
      </a:schemeClr>
    </cs:fontRef>
    <cs:defRPr sz="1197" b="0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22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9525">
        <a:solidFill>
          <a:schemeClr val="phClr"/>
        </a:solidFill>
        <a:round/>
      </a:ln>
    </cs:spPr>
  </cs:dataPointMarker>
  <cs:dataPointMarkerLayout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15000"/>
            <a:lumOff val="8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50000"/>
            <a:lumOff val="50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cap="all" spc="12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064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6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7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3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35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12700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2128" b="1" kern="1200" baseline="0"/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31EC97-8EA8-4C31-9339-EA25C7BAFA8D}" type="datetimeFigureOut">
              <a:rPr lang="en-US" smtClean="0"/>
              <a:t>6/24/2021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B4CC70-B57E-49C5-916B-9A8B4254DF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6057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everyone</a:t>
            </a:r>
          </a:p>
          <a:p>
            <a:r>
              <a:rPr lang="en-US" dirty="0"/>
              <a:t> welcome to my thesis defense, today I am going to talk about “self-supervised video representation learning” </a:t>
            </a:r>
          </a:p>
        </p:txBody>
      </p:sp>
    </p:spTree>
    <p:extLst>
      <p:ext uri="{BB962C8B-B14F-4D97-AF65-F5344CB8AC3E}">
        <p14:creationId xmlns:p14="http://schemas.microsoft.com/office/powerpoint/2010/main" val="25554269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 solve this problem, here comes the self-supervised learning…</a:t>
            </a:r>
          </a:p>
          <a:p>
            <a:r>
              <a:rPr lang="en-US" dirty="0"/>
              <a:t>The goal of self….</a:t>
            </a:r>
          </a:p>
          <a:p>
            <a:r>
              <a:rPr lang="en-US" dirty="0"/>
              <a:t>To valuate the pretext task is good or not…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2963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  <a:r>
              <a:rPr lang="en-HK" altLang="zh-CN" sz="1200" dirty="0">
                <a:latin typeface="Arial" panose="020B0604020202020204" pitchFamily="34" charset="0"/>
                <a:cs typeface="Arial" panose="020B0604020202020204" pitchFamily="34" charset="0"/>
              </a:rPr>
              <a:t>tune</a:t>
            </a:r>
            <a:r>
              <a:rPr lang="zh-CN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13581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Evaluation method is termed as downstream task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1762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74411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When comes to self-supervised video ..</a:t>
            </a:r>
          </a:p>
          <a:p>
            <a:r>
              <a:rPr lang="en-US" dirty="0"/>
              <a:t>There are mainly two kind of works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7606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2049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Noise </a:t>
            </a:r>
            <a:r>
              <a:rPr lang="zh-CN" altLang="en-US" dirty="0"/>
              <a:t>太大了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0073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spot but not easy to solve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3574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part I, we propose a new pretext task…..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452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5960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is the content of this thesis defense</a:t>
            </a:r>
          </a:p>
          <a:p>
            <a:r>
              <a:rPr lang="en-US" dirty="0"/>
              <a:t>….</a:t>
            </a:r>
          </a:p>
          <a:p>
            <a:r>
              <a:rPr lang="en-US" dirty="0"/>
              <a:t>And finally, I will summarize the works and provide some future directions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270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Inspired by the human visual system, </a:t>
            </a:r>
          </a:p>
          <a:p>
            <a:r>
              <a:rPr lang="en-US" dirty="0"/>
              <a:t>We break the video understanding process into several statistical concepts and ask the neural network to answer these questions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076607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Legend</a:t>
            </a:r>
            <a:r>
              <a:rPr lang="zh-CN" altLang="en-US" dirty="0"/>
              <a:t> 放在旁边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5628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1461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8894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4204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Illustrate random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9676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9529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will be outperformed in the later PPT</a:t>
            </a:r>
          </a:p>
          <a:p>
            <a:r>
              <a:rPr lang="en-US" dirty="0"/>
              <a:t>UCF101 </a:t>
            </a:r>
            <a:r>
              <a:rPr lang="en-US" altLang="zh-CN" dirty="0"/>
              <a:t>dataset</a:t>
            </a:r>
          </a:p>
          <a:p>
            <a:r>
              <a:rPr lang="zh-CN" altLang="en-US" dirty="0"/>
              <a:t>为什么</a:t>
            </a:r>
            <a:r>
              <a:rPr lang="en-HK" altLang="zh-CN" dirty="0"/>
              <a:t>HMDB51</a:t>
            </a:r>
            <a:r>
              <a:rPr lang="zh-CN" altLang="en-US" dirty="0"/>
              <a:t>这么低，因为很难</a:t>
            </a:r>
            <a:endParaRPr lang="en-HK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60958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26217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4582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100 billions neurons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064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idea of curriculum learning</a:t>
            </a:r>
          </a:p>
          <a:p>
            <a:r>
              <a:rPr lang="en-US" dirty="0"/>
              <a:t>Motivation: </a:t>
            </a:r>
            <a:r>
              <a:rPr lang="zh-CN" altLang="en-US" dirty="0"/>
              <a:t>讲的不明白，不明确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7628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idea of curriculum learning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634536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单独写</a:t>
            </a:r>
            <a:r>
              <a:rPr lang="en-HK" altLang="zh-CN" dirty="0"/>
              <a:t>difficult </a:t>
            </a:r>
            <a:r>
              <a:rPr lang="zh-CN" altLang="en-US" dirty="0"/>
              <a:t>和</a:t>
            </a:r>
            <a:r>
              <a:rPr lang="en-HK" altLang="zh-CN" dirty="0"/>
              <a:t>simple</a:t>
            </a:r>
            <a:r>
              <a:rPr lang="zh-CN" altLang="en-US" dirty="0"/>
              <a:t>分别是哪些</a:t>
            </a:r>
            <a:endParaRPr lang="en-HK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42808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Single step </a:t>
            </a:r>
            <a:r>
              <a:rPr lang="zh-CN" altLang="en-US" dirty="0"/>
              <a:t>这个可以做成动画的形式， 像</a:t>
            </a:r>
            <a:r>
              <a:rPr lang="en-US" altLang="zh-CN" dirty="0"/>
              <a:t>Richard </a:t>
            </a:r>
            <a:r>
              <a:rPr lang="zh-CN" altLang="en-US" dirty="0"/>
              <a:t>张一样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216181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8968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will be pass in the later PPT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45996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Unlike previous R2+1d…</a:t>
            </a:r>
          </a:p>
          <a:p>
            <a:r>
              <a:rPr lang="en-US" dirty="0"/>
              <a:t>This time, C3D achieves the best results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80934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HK" dirty="0"/>
              <a:t>UCF101 </a:t>
            </a:r>
            <a:r>
              <a:rPr lang="en-US" altLang="zh-CN" dirty="0"/>
              <a:t>and HMDB51</a:t>
            </a:r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47792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0562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037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what if we input this video sample into a computer, can a computer understand the video content, just like human?</a:t>
            </a:r>
          </a:p>
          <a:p>
            <a:endParaRPr lang="en-US" dirty="0"/>
          </a:p>
          <a:p>
            <a:r>
              <a:rPr lang="en-US" dirty="0"/>
              <a:t>This is not a trivial task for a computer, especially considering the high dimensional input data and limited computational resources.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8631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9922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02936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8887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53687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分母： </a:t>
            </a:r>
            <a:r>
              <a:rPr 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denominator</a:t>
            </a:r>
          </a:p>
          <a:p>
            <a:r>
              <a:rPr lang="zh-CN" altLang="en-US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分子： </a:t>
            </a:r>
            <a:r>
              <a:rPr lang="en-US" altLang="zh-CN" b="0" i="0" dirty="0">
                <a:solidFill>
                  <a:srgbClr val="1D2A57"/>
                </a:solidFill>
                <a:effectLst/>
                <a:latin typeface="Arial" panose="020B0604020202020204" pitchFamily="34" charset="0"/>
              </a:rPr>
              <a:t>numerator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025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0253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0253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0253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025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0025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solve this problem, researchers propose to first compress the original video data into a compact video representation, </a:t>
            </a:r>
          </a:p>
          <a:p>
            <a:r>
              <a:rPr lang="en-US" dirty="0"/>
              <a:t>And then input the vide representation into the computer.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411076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81454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63863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03632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980808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23972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are the first to introduce CL </a:t>
            </a:r>
            <a:r>
              <a:rPr lang="en-US"/>
              <a:t>in self0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824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Considering the gap between self-supervised learning and supervised learning…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744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It has a wide range of applications</a:t>
            </a:r>
          </a:p>
          <a:p>
            <a:r>
              <a:rPr lang="en-US" dirty="0"/>
              <a:t>So how can we obtain good video representations?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59832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06402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To overcome drawbacks of handcrafted features….</a:t>
            </a:r>
          </a:p>
          <a:p>
            <a:r>
              <a:rPr lang="en-US" dirty="0"/>
              <a:t>Researchers have been developed a wide range of …</a:t>
            </a:r>
          </a:p>
          <a:p>
            <a:r>
              <a:rPr lang="en-US" dirty="0"/>
              <a:t>It can be divided into two categories based on the input video data…</a:t>
            </a:r>
          </a:p>
          <a:p>
            <a:r>
              <a:rPr lang="en-US" dirty="0"/>
              <a:t>Besides the neural networks,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8735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9B4CC70-B57E-49C5-916B-9A8B4254DF5E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08587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E25F18-1929-4721-AC49-3A6439661D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1525EF5-BA0F-4BCA-9ABD-8E5240A0C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87A2E5-A9A1-40C1-B739-71692809F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4F79D7-6F34-45E6-870D-4CCD67904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FD404F-774C-4278-9C6E-70B5648A8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6810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33BE7-B9B1-4F4C-B690-6D6F710FE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516D4BF-B77B-45FB-9EBA-A137D7FEA8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573D8A-4780-4991-A0B6-ACE1B37A45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DD2983B-A5CA-4095-9E88-77175BAAD6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79A615-B876-40C8-9DBE-726666884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0250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97395E-1B5A-4460-9603-FB919236D7B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4C867B5-7BE2-456A-8B76-6EAE5C2F45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084029-2BC6-4A33-8AB1-CD816F173F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277BF0-6D02-462F-B2AB-3649FE4FA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F2F157-724C-44F7-AD12-1C4915BB70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9428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C42BB4B-5E17-43B2-9148-0EB8F72D9E0F}"/>
              </a:ext>
            </a:extLst>
          </p:cNvPr>
          <p:cNvGrpSpPr/>
          <p:nvPr userDrawn="1"/>
        </p:nvGrpSpPr>
        <p:grpSpPr>
          <a:xfrm>
            <a:off x="10149659" y="126079"/>
            <a:ext cx="1898249" cy="864095"/>
            <a:chOff x="10149659" y="126079"/>
            <a:chExt cx="1898249" cy="864095"/>
          </a:xfrm>
        </p:grpSpPr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1E78B029-E107-47E1-ACE8-BE1837C0B61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1629" y="126079"/>
              <a:ext cx="896279" cy="864095"/>
            </a:xfrm>
            <a:prstGeom prst="rect">
              <a:avLst/>
            </a:prstGeom>
          </p:spPr>
        </p:pic>
        <p:pic>
          <p:nvPicPr>
            <p:cNvPr id="11" name="Picture 50" descr="maelogo-final"/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49659" y="126079"/>
              <a:ext cx="896279" cy="8640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>
              <a:defRPr sz="2800"/>
            </a:lvl1pPr>
          </a:lstStyle>
          <a:p>
            <a:r>
              <a:rPr lang="zh-CN" altLang="en-US"/>
              <a:t>单击此处编辑母版标题样式</a:t>
            </a:r>
            <a:endParaRPr lang="en-AU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AU" dirty="0"/>
          </a:p>
        </p:txBody>
      </p:sp>
      <p:pic>
        <p:nvPicPr>
          <p:cNvPr id="8" name="Picture 2" descr="CUHK website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340" y="154497"/>
            <a:ext cx="4723935" cy="841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46835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AU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  <a:endParaRPr lang="en-AU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0355720-88D6-4586-A28A-C5D7E4DA428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381328"/>
            <a:ext cx="1357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27F8BF-A7FC-4EFC-AB18-234155E7D682}" type="datetime1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E060EC1B-9BCB-4A48-BCBF-C3405ED68F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667" y="6381327"/>
            <a:ext cx="6384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B318B19-17B1-47C1-8D2D-C58B6073FD5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0" y="6381328"/>
            <a:ext cx="10205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8418-EE7D-48EB-B762-8113F7AE6A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9153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2901372"/>
            <a:ext cx="10363200" cy="1362075"/>
          </a:xfrm>
        </p:spPr>
        <p:txBody>
          <a:bodyPr anchor="b"/>
          <a:lstStyle>
            <a:lvl1pPr algn="l">
              <a:defRPr sz="4000" b="1" cap="none" baseline="0"/>
            </a:lvl1pPr>
          </a:lstStyle>
          <a:p>
            <a:r>
              <a:rPr lang="zh-CN" altLang="en-US" dirty="0"/>
              <a:t>单击此处编辑母版标题样式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4264462"/>
            <a:ext cx="10363200" cy="1500187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395F8E-6985-4855-9805-12875F1CE0A0}" type="datetime1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8418-EE7D-48EB-B762-8113F7AE6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5314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A6B0F2-1282-45AB-B1BD-473894FE310D}" type="datetime1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8418-EE7D-48EB-B762-8113F7AE6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42780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091770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1731532"/>
            <a:ext cx="5386917" cy="446606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091770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1731531"/>
            <a:ext cx="5389033" cy="446606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F901D4-6039-4F9E-AA6E-FD38EEF00706}" type="datetime1">
              <a:rPr lang="en-US" smtClean="0"/>
              <a:t>6/24/2021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8418-EE7D-48EB-B762-8113F7AE6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20127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4C56A-ED9B-488B-B69D-49C5E8ADD4F3}" type="datetime1">
              <a:rPr lang="en-US" smtClean="0"/>
              <a:t>6/24/2021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8418-EE7D-48EB-B762-8113F7AE6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0249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6F63ED-B292-4547-8B6A-5EC399A45FE8}" type="datetime1">
              <a:rPr lang="en-US" smtClean="0"/>
              <a:t>6/24/2021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8418-EE7D-48EB-B762-8113F7AE6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538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en-A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A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FA5DBD-4753-4C17-AAA6-690334D36AE9}" type="datetime1">
              <a:rPr lang="en-US" smtClean="0"/>
              <a:t>6/24/2021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8418-EE7D-48EB-B762-8113F7AE6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326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5F9F58-59C0-404B-BBA1-5913F19DCD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65125"/>
            <a:ext cx="11006328" cy="969899"/>
          </a:xfrm>
        </p:spPr>
        <p:txBody>
          <a:bodyPr/>
          <a:lstStyle>
            <a:lvl1pPr>
              <a:defRPr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CB5EF3-DB53-4565-9135-219CD072476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47472" y="1469136"/>
            <a:ext cx="11006328" cy="4707827"/>
          </a:xfrm>
        </p:spPr>
        <p:txBody>
          <a:bodyPr/>
          <a:lstStyle>
            <a:lvl1pPr marL="0" indent="0">
              <a:buFont typeface="Calibri" panose="020F0502020204030204" pitchFamily="34" charset="0"/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9144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3716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828800" indent="0">
              <a:buNone/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- Clicks to edit Master text styles</a:t>
            </a:r>
          </a:p>
          <a:p>
            <a:pPr lvl="1"/>
            <a:r>
              <a:rPr lang="en-US" dirty="0"/>
              <a:t>- Second level</a:t>
            </a:r>
          </a:p>
          <a:p>
            <a:pPr lvl="2"/>
            <a:r>
              <a:rPr lang="en-US" dirty="0"/>
              <a:t>- Third level</a:t>
            </a:r>
          </a:p>
          <a:p>
            <a:pPr lvl="3"/>
            <a:r>
              <a:rPr lang="en-US" dirty="0"/>
              <a:t>- Fourth level</a:t>
            </a:r>
          </a:p>
          <a:p>
            <a:pPr lvl="4"/>
            <a:r>
              <a:rPr lang="en-US" dirty="0"/>
              <a:t>- Fifth level</a:t>
            </a:r>
            <a:endParaRPr lang="en-HK" dirty="0"/>
          </a:p>
        </p:txBody>
      </p:sp>
      <p:sp>
        <p:nvSpPr>
          <p:cNvPr id="5" name="Slide Number Placeholder 6">
            <a:extLst>
              <a:ext uri="{FF2B5EF4-FFF2-40B4-BE49-F238E27FC236}">
                <a16:creationId xmlns:a16="http://schemas.microsoft.com/office/drawing/2014/main" id="{DD4256D8-A485-45FE-96DC-77CD380A0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7576" y="6381571"/>
            <a:ext cx="632193" cy="365125"/>
          </a:xfrm>
        </p:spPr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4D498DA-25E5-4EB8-B144-B914F013962F}"/>
              </a:ext>
            </a:extLst>
          </p:cNvPr>
          <p:cNvGrpSpPr/>
          <p:nvPr userDrawn="1"/>
        </p:nvGrpSpPr>
        <p:grpSpPr>
          <a:xfrm>
            <a:off x="5968539" y="6407533"/>
            <a:ext cx="8250212" cy="348861"/>
            <a:chOff x="199506" y="6418513"/>
            <a:chExt cx="8250212" cy="348861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27AAC89-A2EF-4CC6-8EDB-C11CFF42866B}"/>
                </a:ext>
              </a:extLst>
            </p:cNvPr>
            <p:cNvSpPr/>
            <p:nvPr userDrawn="1"/>
          </p:nvSpPr>
          <p:spPr>
            <a:xfrm>
              <a:off x="1008165" y="6492875"/>
              <a:ext cx="7441553" cy="2744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>
                <a:lnSpc>
                  <a:spcPct val="125000"/>
                </a:lnSpc>
              </a:pPr>
              <a:r>
                <a:rPr lang="en-HK" sz="1000" dirty="0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Jiangliu Wang. “Self-supervised Video Representation Learning”. PhD Thesis </a:t>
              </a:r>
              <a:r>
                <a:rPr lang="en-HK" sz="1000" dirty="0" err="1">
                  <a:solidFill>
                    <a:schemeClr val="bg2">
                      <a:lumMod val="7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Defense</a:t>
              </a:r>
              <a:endParaRPr lang="en-HK" sz="1000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26" name="Picture 2" descr="Chinese University of Hong Kong - Wikipedia">
              <a:extLst>
                <a:ext uri="{FF2B5EF4-FFF2-40B4-BE49-F238E27FC236}">
                  <a16:creationId xmlns:a16="http://schemas.microsoft.com/office/drawing/2014/main" id="{3A450E72-B982-4488-AA64-485966CC87CD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9506" y="6422139"/>
              <a:ext cx="392272" cy="3095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A close up of a logo&#10;&#10;Description generated with very high confidence">
              <a:extLst>
                <a:ext uri="{FF2B5EF4-FFF2-40B4-BE49-F238E27FC236}">
                  <a16:creationId xmlns:a16="http://schemas.microsoft.com/office/drawing/2014/main" id="{2DF1AF3B-DB58-40A8-83E0-B54F705DD5F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6122"/>
            <a:stretch/>
          </p:blipFill>
          <p:spPr>
            <a:xfrm>
              <a:off x="668235" y="6418513"/>
              <a:ext cx="339930" cy="3132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201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  <a:endParaRPr lang="en-AU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AU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2E115-99F3-437F-8CFD-D30AB7D231C0}" type="datetime1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00E8418-EE7D-48EB-B762-8113F7AE6A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54291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3">
            <a:extLst>
              <a:ext uri="{FF2B5EF4-FFF2-40B4-BE49-F238E27FC236}">
                <a16:creationId xmlns:a16="http://schemas.microsoft.com/office/drawing/2014/main" id="{DD6DA83C-2FCD-47B6-8D92-32ACB031681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229600" y="6381328"/>
            <a:ext cx="1357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568689-5C53-478A-BEF4-1380783CBA7A}" type="datetime1">
              <a:rPr lang="en-US" smtClean="0"/>
              <a:t>6/24/2021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D47A5C52-DDB3-406B-B067-8A2810430A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737667" y="6381327"/>
            <a:ext cx="6384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283D431C-D727-4196-9BDB-8BB016C51E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09600" y="6381328"/>
            <a:ext cx="10205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8418-EE7D-48EB-B762-8113F7AE6A6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3495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76AD8-39CA-4A26-8370-B7C1BB579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B5C673-D8FE-4E04-94D7-54002EAEEB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677001-9247-4B47-B956-0BFF6DBE8D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59408-3E06-4941-B27D-809E1C256E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CBA33-5A99-4A87-922A-2C51723B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547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EC6D1-0545-4596-92EB-6A05C4AFD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70A15B-911F-4038-B0D5-A0CA6D70D69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B3888-C9E9-49F9-9B6D-F75F145AE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77ADC1-C8B2-4676-9FB9-4F223D865C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810157-8CD0-463C-B5AD-84E1A24F4C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AB8FEB-0FED-4D9F-9A96-FDE1A8FB0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61068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0A27AA-44DA-43B8-86B0-E693854020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A0CE24-DE77-4192-B0F7-BE15EAF270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D56975-1279-42AD-8026-CF4D39535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1F611D3-63D1-44C4-8F67-58C3FD320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AC20F40-9E35-479E-8DE1-E0DED07632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F36248F-6310-4550-95B2-BB205F0BE2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1EAB2E4-8F0B-44CE-9513-DD778C0B3F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7C73BB4-8AA4-4A89-822D-43FF1C62D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14188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251087-F914-4C2B-866C-C73AA7EECF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AF7BD1A-AF05-4D1D-A755-C8A45113D8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57F2D9-DCC3-4FAF-8BCD-D1148C9F0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64E9E05-5E37-4CF4-BCA2-ED407F2EC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6887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474D3A3-3FCB-41CB-8A0A-A6D686687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C9AF80-4406-4E5C-90D1-57957AEE4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64A571-FAB8-4436-8CAA-FB3D7A84E3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9433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87352-806B-412D-96AB-E384A0F6F6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32264C-ECD5-4FE2-B055-34042610FD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B05912-4C31-4C70-90C7-3E95555A1A3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BF139C-ED9E-4E52-A09E-E9574D9B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F59744-7F35-4A83-89D7-78073D279B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A04764-711B-4D5D-9D60-4FB625D66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23416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BFD3BE-1AAD-44BE-9886-7B98994A55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C7C8707-C418-45F6-A57D-80D6168C9A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23518C-5394-45E7-A93B-DC279D529A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1F3FDA1-286C-451B-AFAB-D757B993B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C2F0AF-4E8B-4982-A3AE-2F2AEE21A3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BAF07C-0058-432B-96AE-71696D5F5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28986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image" Target="../media/image3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5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352780C-BD49-4709-A571-0592EA3522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985D4-F381-4B72-8608-18E082F1C3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3F31C-F1C5-4075-8BF3-01587D48D9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22D32-50FC-45C6-BCB8-B4F9286357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BB484E-4896-4974-9277-A4891FA8CF0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A0A8A-0A2B-4597-969A-E1C6BD4EB3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22814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45607" y="44624"/>
            <a:ext cx="9690694" cy="8501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AU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196753"/>
            <a:ext cx="10972800" cy="49294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AU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00" y="6381328"/>
            <a:ext cx="13579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10968E-6400-46A0-83BD-01BABFBC7EA9}" type="datetime1">
              <a:rPr lang="en-US" smtClean="0"/>
              <a:t>6/24/2021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737667" y="6381327"/>
            <a:ext cx="63844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09600" y="6381328"/>
            <a:ext cx="102059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0E8418-EE7D-48EB-B762-8113F7AE6A6C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40" y="44624"/>
            <a:ext cx="1152127" cy="93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" name="Straight Connector 10"/>
          <p:cNvCxnSpPr/>
          <p:nvPr/>
        </p:nvCxnSpPr>
        <p:spPr>
          <a:xfrm>
            <a:off x="0" y="980728"/>
            <a:ext cx="12192000" cy="0"/>
          </a:xfrm>
          <a:prstGeom prst="line">
            <a:avLst/>
          </a:prstGeom>
          <a:ln w="38100">
            <a:solidFill>
              <a:srgbClr val="912D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0" y="6309320"/>
            <a:ext cx="12192000" cy="0"/>
          </a:xfrm>
          <a:prstGeom prst="line">
            <a:avLst/>
          </a:prstGeom>
          <a:ln w="19050">
            <a:solidFill>
              <a:srgbClr val="912D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UHK website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9800" y="6381328"/>
            <a:ext cx="2218861" cy="3885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8A763E05-D734-4DD9-8994-5835BAB447F0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1629" y="49879"/>
            <a:ext cx="896279" cy="864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1273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3200" b="1" kern="1200">
          <a:solidFill>
            <a:schemeClr val="tx1"/>
          </a:solidFill>
          <a:latin typeface="Book Antiqua" panose="02040602050305030304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16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1600" kern="1200">
          <a:solidFill>
            <a:schemeClr val="tx1"/>
          </a:solidFill>
          <a:latin typeface="Book Antiqua" panose="02040602050305030304" pitchFamily="18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9.png"/><Relationship Id="rId7" Type="http://schemas.openxmlformats.org/officeDocument/2006/relationships/image" Target="../media/image3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10" Type="http://schemas.openxmlformats.org/officeDocument/2006/relationships/image" Target="../media/image34.jpg"/><Relationship Id="rId4" Type="http://schemas.openxmlformats.org/officeDocument/2006/relationships/image" Target="../media/image300.png"/><Relationship Id="rId9" Type="http://schemas.openxmlformats.org/officeDocument/2006/relationships/image" Target="../media/image33.jp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37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5" Type="http://schemas.openxmlformats.org/officeDocument/2006/relationships/image" Target="../media/image30.jpg"/><Relationship Id="rId10" Type="http://schemas.openxmlformats.org/officeDocument/2006/relationships/image" Target="../media/image35.gif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g"/><Relationship Id="rId3" Type="http://schemas.openxmlformats.org/officeDocument/2006/relationships/image" Target="../media/image37.png"/><Relationship Id="rId7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g"/><Relationship Id="rId11" Type="http://schemas.openxmlformats.org/officeDocument/2006/relationships/image" Target="../media/image40.png"/><Relationship Id="rId5" Type="http://schemas.openxmlformats.org/officeDocument/2006/relationships/image" Target="../media/image30.jpg"/><Relationship Id="rId10" Type="http://schemas.openxmlformats.org/officeDocument/2006/relationships/image" Target="../media/image35.gif"/><Relationship Id="rId4" Type="http://schemas.openxmlformats.org/officeDocument/2006/relationships/image" Target="../media/image29.jpg"/><Relationship Id="rId9" Type="http://schemas.openxmlformats.org/officeDocument/2006/relationships/image" Target="../media/image3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50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0.png"/><Relationship Id="rId4" Type="http://schemas.openxmlformats.org/officeDocument/2006/relationships/image" Target="../media/image25.sv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0.png"/><Relationship Id="rId4" Type="http://schemas.openxmlformats.org/officeDocument/2006/relationships/image" Target="../media/image25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sv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13" Type="http://schemas.microsoft.com/office/2007/relationships/hdphoto" Target="../media/hdphoto2.wdp"/><Relationship Id="rId18" Type="http://schemas.openxmlformats.org/officeDocument/2006/relationships/image" Target="../media/image68.png"/><Relationship Id="rId26" Type="http://schemas.openxmlformats.org/officeDocument/2006/relationships/image" Target="../media/image681.png"/><Relationship Id="rId3" Type="http://schemas.openxmlformats.org/officeDocument/2006/relationships/image" Target="../media/image57.jpeg"/><Relationship Id="rId21" Type="http://schemas.openxmlformats.org/officeDocument/2006/relationships/image" Target="../media/image69.png"/><Relationship Id="rId7" Type="http://schemas.openxmlformats.org/officeDocument/2006/relationships/image" Target="../media/image64.png"/><Relationship Id="rId12" Type="http://schemas.openxmlformats.org/officeDocument/2006/relationships/image" Target="../media/image63.png"/><Relationship Id="rId17" Type="http://schemas.microsoft.com/office/2007/relationships/hdphoto" Target="../media/hdphoto3.wdp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67.png"/><Relationship Id="rId20" Type="http://schemas.openxmlformats.org/officeDocument/2006/relationships/image" Target="../media/image621.png"/><Relationship Id="rId29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1.wdp"/><Relationship Id="rId24" Type="http://schemas.openxmlformats.org/officeDocument/2006/relationships/image" Target="../media/image75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28" Type="http://schemas.openxmlformats.org/officeDocument/2006/relationships/image" Target="../media/image72.png"/><Relationship Id="rId10" Type="http://schemas.openxmlformats.org/officeDocument/2006/relationships/image" Target="../media/image62.png"/><Relationship Id="rId19" Type="http://schemas.microsoft.com/office/2007/relationships/hdphoto" Target="../media/hdphoto4.wdp"/><Relationship Id="rId4" Type="http://schemas.openxmlformats.org/officeDocument/2006/relationships/image" Target="../media/image58.jpeg"/><Relationship Id="rId9" Type="http://schemas.openxmlformats.org/officeDocument/2006/relationships/image" Target="../media/image61.png"/><Relationship Id="rId14" Type="http://schemas.openxmlformats.org/officeDocument/2006/relationships/image" Target="../media/image581.png"/><Relationship Id="rId22" Type="http://schemas.openxmlformats.org/officeDocument/2006/relationships/image" Target="../media/image70.png"/><Relationship Id="rId27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81.png"/><Relationship Id="rId3" Type="http://schemas.openxmlformats.org/officeDocument/2006/relationships/image" Target="../media/image76.png"/><Relationship Id="rId7" Type="http://schemas.microsoft.com/office/2007/relationships/hdphoto" Target="../media/hdphoto1.wdp"/><Relationship Id="rId12" Type="http://schemas.openxmlformats.org/officeDocument/2006/relationships/image" Target="../media/image771.png"/><Relationship Id="rId2" Type="http://schemas.openxmlformats.org/officeDocument/2006/relationships/image" Target="../media/image79.png"/><Relationship Id="rId16" Type="http://schemas.openxmlformats.org/officeDocument/2006/relationships/image" Target="../media/image8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11" Type="http://schemas.openxmlformats.org/officeDocument/2006/relationships/image" Target="../media/image59.png"/><Relationship Id="rId5" Type="http://schemas.openxmlformats.org/officeDocument/2006/relationships/image" Target="../media/image72.png"/><Relationship Id="rId15" Type="http://schemas.openxmlformats.org/officeDocument/2006/relationships/image" Target="../media/image801.png"/><Relationship Id="rId10" Type="http://schemas.openxmlformats.org/officeDocument/2006/relationships/image" Target="../media/image60.png"/><Relationship Id="rId4" Type="http://schemas.openxmlformats.org/officeDocument/2006/relationships/image" Target="../media/image77.png"/><Relationship Id="rId9" Type="http://schemas.microsoft.com/office/2007/relationships/hdphoto" Target="../media/hdphoto3.wdp"/><Relationship Id="rId14" Type="http://schemas.openxmlformats.org/officeDocument/2006/relationships/image" Target="../media/image7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84.png"/><Relationship Id="rId7" Type="http://schemas.openxmlformats.org/officeDocument/2006/relationships/image" Target="../media/image87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1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901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91.png"/><Relationship Id="rId5" Type="http://schemas.openxmlformats.org/officeDocument/2006/relationships/image" Target="../media/image82.png"/><Relationship Id="rId4" Type="http://schemas.openxmlformats.org/officeDocument/2006/relationships/image" Target="../media/image81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image" Target="../media/image9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22.png"/><Relationship Id="rId5" Type="http://schemas.openxmlformats.org/officeDocument/2006/relationships/image" Target="../media/image89.png"/><Relationship Id="rId4" Type="http://schemas.microsoft.com/office/2007/relationships/hdphoto" Target="../media/hdphoto5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7.png"/><Relationship Id="rId5" Type="http://schemas.openxmlformats.org/officeDocument/2006/relationships/image" Target="../media/image91.png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sv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13" Type="http://schemas.microsoft.com/office/2007/relationships/hdphoto" Target="../media/hdphoto2.wdp"/><Relationship Id="rId18" Type="http://schemas.openxmlformats.org/officeDocument/2006/relationships/image" Target="../media/image68.png"/><Relationship Id="rId26" Type="http://schemas.openxmlformats.org/officeDocument/2006/relationships/image" Target="../media/image961.png"/><Relationship Id="rId3" Type="http://schemas.openxmlformats.org/officeDocument/2006/relationships/image" Target="../media/image58.jpeg"/><Relationship Id="rId21" Type="http://schemas.openxmlformats.org/officeDocument/2006/relationships/image" Target="../media/image69.png"/><Relationship Id="rId7" Type="http://schemas.openxmlformats.org/officeDocument/2006/relationships/image" Target="../media/image99.png"/><Relationship Id="rId12" Type="http://schemas.openxmlformats.org/officeDocument/2006/relationships/image" Target="../media/image63.png"/><Relationship Id="rId17" Type="http://schemas.microsoft.com/office/2007/relationships/hdphoto" Target="../media/hdphoto3.wdp"/><Relationship Id="rId25" Type="http://schemas.openxmlformats.org/officeDocument/2006/relationships/image" Target="../media/image671.png"/><Relationship Id="rId2" Type="http://schemas.openxmlformats.org/officeDocument/2006/relationships/image" Target="../media/image57.jpeg"/><Relationship Id="rId16" Type="http://schemas.openxmlformats.org/officeDocument/2006/relationships/image" Target="../media/image67.png"/><Relationship Id="rId20" Type="http://schemas.openxmlformats.org/officeDocument/2006/relationships/image" Target="../media/image931.png"/><Relationship Id="rId29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11" Type="http://schemas.microsoft.com/office/2007/relationships/hdphoto" Target="../media/hdphoto1.wdp"/><Relationship Id="rId24" Type="http://schemas.openxmlformats.org/officeDocument/2006/relationships/image" Target="../media/image951.png"/><Relationship Id="rId5" Type="http://schemas.openxmlformats.org/officeDocument/2006/relationships/image" Target="../media/image59.png"/><Relationship Id="rId15" Type="http://schemas.openxmlformats.org/officeDocument/2006/relationships/image" Target="../media/image66.png"/><Relationship Id="rId23" Type="http://schemas.openxmlformats.org/officeDocument/2006/relationships/image" Target="../media/image101.png"/><Relationship Id="rId28" Type="http://schemas.openxmlformats.org/officeDocument/2006/relationships/image" Target="../media/image71.png"/><Relationship Id="rId10" Type="http://schemas.openxmlformats.org/officeDocument/2006/relationships/image" Target="../media/image62.png"/><Relationship Id="rId19" Type="http://schemas.microsoft.com/office/2007/relationships/hdphoto" Target="../media/hdphoto4.wdp"/><Relationship Id="rId4" Type="http://schemas.openxmlformats.org/officeDocument/2006/relationships/image" Target="../media/image81.emf"/><Relationship Id="rId9" Type="http://schemas.openxmlformats.org/officeDocument/2006/relationships/image" Target="../media/image61.png"/><Relationship Id="rId14" Type="http://schemas.openxmlformats.org/officeDocument/2006/relationships/image" Target="../media/image921.png"/><Relationship Id="rId22" Type="http://schemas.openxmlformats.org/officeDocument/2006/relationships/image" Target="../media/image70.png"/><Relationship Id="rId27" Type="http://schemas.openxmlformats.org/officeDocument/2006/relationships/image" Target="../media/image971.png"/><Relationship Id="rId30" Type="http://schemas.openxmlformats.org/officeDocument/2006/relationships/image" Target="../media/image9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1.sv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sv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chart" Target="../charts/chart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51.sv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gif"/><Relationship Id="rId4" Type="http://schemas.openxmlformats.org/officeDocument/2006/relationships/image" Target="../media/image9.sv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gif"/><Relationship Id="rId7" Type="http://schemas.openxmlformats.org/officeDocument/2006/relationships/image" Target="../media/image120.gi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9.svg"/><Relationship Id="rId5" Type="http://schemas.openxmlformats.org/officeDocument/2006/relationships/image" Target="../media/image118.png"/><Relationship Id="rId4" Type="http://schemas.openxmlformats.org/officeDocument/2006/relationships/image" Target="../media/image10.gif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3" Type="http://schemas.openxmlformats.org/officeDocument/2006/relationships/image" Target="../media/image118.png"/><Relationship Id="rId7" Type="http://schemas.openxmlformats.org/officeDocument/2006/relationships/image" Target="../media/image14.sv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01.png"/><Relationship Id="rId10" Type="http://schemas.openxmlformats.org/officeDocument/2006/relationships/image" Target="../media/image117.gif"/><Relationship Id="rId4" Type="http://schemas.openxmlformats.org/officeDocument/2006/relationships/image" Target="../media/image119.svg"/><Relationship Id="rId9" Type="http://schemas.openxmlformats.org/officeDocument/2006/relationships/image" Target="../media/image122.sv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34.jpg"/><Relationship Id="rId18" Type="http://schemas.openxmlformats.org/officeDocument/2006/relationships/image" Target="../media/image480.png"/><Relationship Id="rId3" Type="http://schemas.openxmlformats.org/officeDocument/2006/relationships/image" Target="../media/image124.jpg"/><Relationship Id="rId7" Type="http://schemas.openxmlformats.org/officeDocument/2006/relationships/image" Target="../media/image128.jpg"/><Relationship Id="rId12" Type="http://schemas.openxmlformats.org/officeDocument/2006/relationships/image" Target="../media/image133.jpg"/><Relationship Id="rId17" Type="http://schemas.openxmlformats.org/officeDocument/2006/relationships/image" Target="../media/image470.png"/><Relationship Id="rId2" Type="http://schemas.openxmlformats.org/officeDocument/2006/relationships/image" Target="../media/image123.jpg"/><Relationship Id="rId16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11" Type="http://schemas.openxmlformats.org/officeDocument/2006/relationships/image" Target="../media/image132.jpg"/><Relationship Id="rId5" Type="http://schemas.openxmlformats.org/officeDocument/2006/relationships/image" Target="../media/image126.jpg"/><Relationship Id="rId15" Type="http://schemas.openxmlformats.org/officeDocument/2006/relationships/image" Target="../media/image450.png"/><Relationship Id="rId10" Type="http://schemas.openxmlformats.org/officeDocument/2006/relationships/image" Target="../media/image131.jpg"/><Relationship Id="rId4" Type="http://schemas.openxmlformats.org/officeDocument/2006/relationships/image" Target="../media/image125.jpg"/><Relationship Id="rId9" Type="http://schemas.openxmlformats.org/officeDocument/2006/relationships/image" Target="../media/image130.jpg"/><Relationship Id="rId14" Type="http://schemas.openxmlformats.org/officeDocument/2006/relationships/image" Target="../media/image135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7.gi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jpg"/><Relationship Id="rId13" Type="http://schemas.openxmlformats.org/officeDocument/2006/relationships/image" Target="../media/image134.jpg"/><Relationship Id="rId18" Type="http://schemas.openxmlformats.org/officeDocument/2006/relationships/image" Target="../media/image480.png"/><Relationship Id="rId3" Type="http://schemas.openxmlformats.org/officeDocument/2006/relationships/image" Target="../media/image124.jpg"/><Relationship Id="rId7" Type="http://schemas.openxmlformats.org/officeDocument/2006/relationships/image" Target="../media/image128.jpg"/><Relationship Id="rId12" Type="http://schemas.openxmlformats.org/officeDocument/2006/relationships/image" Target="../media/image133.jpg"/><Relationship Id="rId17" Type="http://schemas.openxmlformats.org/officeDocument/2006/relationships/image" Target="../media/image470.png"/><Relationship Id="rId2" Type="http://schemas.openxmlformats.org/officeDocument/2006/relationships/image" Target="../media/image123.jpg"/><Relationship Id="rId16" Type="http://schemas.openxmlformats.org/officeDocument/2006/relationships/image" Target="../media/image46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7.jpg"/><Relationship Id="rId11" Type="http://schemas.openxmlformats.org/officeDocument/2006/relationships/image" Target="../media/image132.jpg"/><Relationship Id="rId5" Type="http://schemas.openxmlformats.org/officeDocument/2006/relationships/image" Target="../media/image126.jpg"/><Relationship Id="rId15" Type="http://schemas.openxmlformats.org/officeDocument/2006/relationships/image" Target="../media/image450.png"/><Relationship Id="rId10" Type="http://schemas.openxmlformats.org/officeDocument/2006/relationships/image" Target="../media/image131.jpg"/><Relationship Id="rId19" Type="http://schemas.openxmlformats.org/officeDocument/2006/relationships/image" Target="../media/image138.png"/><Relationship Id="rId4" Type="http://schemas.openxmlformats.org/officeDocument/2006/relationships/image" Target="../media/image125.jpg"/><Relationship Id="rId9" Type="http://schemas.openxmlformats.org/officeDocument/2006/relationships/image" Target="../media/image130.jpg"/><Relationship Id="rId14" Type="http://schemas.openxmlformats.org/officeDocument/2006/relationships/image" Target="../media/image135.jp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1.png"/><Relationship Id="rId2" Type="http://schemas.openxmlformats.org/officeDocument/2006/relationships/image" Target="../media/image13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660.png"/><Relationship Id="rId18" Type="http://schemas.openxmlformats.org/officeDocument/2006/relationships/image" Target="../media/image710.png"/><Relationship Id="rId26" Type="http://schemas.openxmlformats.org/officeDocument/2006/relationships/image" Target="../media/image790.png"/><Relationship Id="rId3" Type="http://schemas.openxmlformats.org/officeDocument/2006/relationships/image" Target="../media/image560.png"/><Relationship Id="rId21" Type="http://schemas.openxmlformats.org/officeDocument/2006/relationships/image" Target="../media/image740.png"/><Relationship Id="rId34" Type="http://schemas.openxmlformats.org/officeDocument/2006/relationships/image" Target="../media/image870.png"/><Relationship Id="rId7" Type="http://schemas.openxmlformats.org/officeDocument/2006/relationships/image" Target="../media/image600.png"/><Relationship Id="rId12" Type="http://schemas.openxmlformats.org/officeDocument/2006/relationships/image" Target="../media/image650.png"/><Relationship Id="rId17" Type="http://schemas.openxmlformats.org/officeDocument/2006/relationships/image" Target="../media/image700.png"/><Relationship Id="rId25" Type="http://schemas.openxmlformats.org/officeDocument/2006/relationships/image" Target="../media/image780.png"/><Relationship Id="rId33" Type="http://schemas.openxmlformats.org/officeDocument/2006/relationships/image" Target="../media/image86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690.png"/><Relationship Id="rId20" Type="http://schemas.openxmlformats.org/officeDocument/2006/relationships/image" Target="../media/image730.png"/><Relationship Id="rId29" Type="http://schemas.openxmlformats.org/officeDocument/2006/relationships/image" Target="../media/image8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640.png"/><Relationship Id="rId24" Type="http://schemas.openxmlformats.org/officeDocument/2006/relationships/image" Target="../media/image770.png"/><Relationship Id="rId32" Type="http://schemas.openxmlformats.org/officeDocument/2006/relationships/image" Target="../media/image850.png"/><Relationship Id="rId5" Type="http://schemas.openxmlformats.org/officeDocument/2006/relationships/image" Target="../media/image580.png"/><Relationship Id="rId15" Type="http://schemas.openxmlformats.org/officeDocument/2006/relationships/image" Target="../media/image680.png"/><Relationship Id="rId23" Type="http://schemas.openxmlformats.org/officeDocument/2006/relationships/image" Target="../media/image760.png"/><Relationship Id="rId28" Type="http://schemas.openxmlformats.org/officeDocument/2006/relationships/image" Target="../media/image810.png"/><Relationship Id="rId10" Type="http://schemas.openxmlformats.org/officeDocument/2006/relationships/image" Target="../media/image630.png"/><Relationship Id="rId19" Type="http://schemas.openxmlformats.org/officeDocument/2006/relationships/image" Target="../media/image720.png"/><Relationship Id="rId31" Type="http://schemas.openxmlformats.org/officeDocument/2006/relationships/image" Target="../media/image84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Relationship Id="rId14" Type="http://schemas.openxmlformats.org/officeDocument/2006/relationships/image" Target="../media/image670.png"/><Relationship Id="rId22" Type="http://schemas.openxmlformats.org/officeDocument/2006/relationships/image" Target="../media/image750.png"/><Relationship Id="rId27" Type="http://schemas.openxmlformats.org/officeDocument/2006/relationships/image" Target="../media/image800.png"/><Relationship Id="rId30" Type="http://schemas.openxmlformats.org/officeDocument/2006/relationships/image" Target="../media/image830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0.png"/><Relationship Id="rId13" Type="http://schemas.openxmlformats.org/officeDocument/2006/relationships/image" Target="../media/image840.png"/><Relationship Id="rId18" Type="http://schemas.openxmlformats.org/officeDocument/2006/relationships/image" Target="../media/image670.png"/><Relationship Id="rId26" Type="http://schemas.openxmlformats.org/officeDocument/2006/relationships/image" Target="../media/image750.png"/><Relationship Id="rId3" Type="http://schemas.openxmlformats.org/officeDocument/2006/relationships/image" Target="../media/image560.png"/><Relationship Id="rId21" Type="http://schemas.openxmlformats.org/officeDocument/2006/relationships/image" Target="../media/image700.png"/><Relationship Id="rId34" Type="http://schemas.openxmlformats.org/officeDocument/2006/relationships/image" Target="../media/image830.png"/><Relationship Id="rId7" Type="http://schemas.openxmlformats.org/officeDocument/2006/relationships/image" Target="../media/image600.png"/><Relationship Id="rId12" Type="http://schemas.openxmlformats.org/officeDocument/2006/relationships/image" Target="../media/image650.png"/><Relationship Id="rId17" Type="http://schemas.openxmlformats.org/officeDocument/2006/relationships/image" Target="../media/image660.png"/><Relationship Id="rId25" Type="http://schemas.openxmlformats.org/officeDocument/2006/relationships/image" Target="../media/image740.png"/><Relationship Id="rId33" Type="http://schemas.openxmlformats.org/officeDocument/2006/relationships/image" Target="../media/image820.png"/><Relationship Id="rId2" Type="http://schemas.openxmlformats.org/officeDocument/2006/relationships/notesSlide" Target="../notesSlides/notesSlide45.xml"/><Relationship Id="rId16" Type="http://schemas.openxmlformats.org/officeDocument/2006/relationships/image" Target="../media/image870.png"/><Relationship Id="rId20" Type="http://schemas.openxmlformats.org/officeDocument/2006/relationships/image" Target="../media/image690.png"/><Relationship Id="rId29" Type="http://schemas.openxmlformats.org/officeDocument/2006/relationships/image" Target="../media/image7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0.png"/><Relationship Id="rId11" Type="http://schemas.openxmlformats.org/officeDocument/2006/relationships/image" Target="../media/image640.png"/><Relationship Id="rId24" Type="http://schemas.openxmlformats.org/officeDocument/2006/relationships/image" Target="../media/image730.png"/><Relationship Id="rId32" Type="http://schemas.openxmlformats.org/officeDocument/2006/relationships/image" Target="../media/image810.png"/><Relationship Id="rId5" Type="http://schemas.openxmlformats.org/officeDocument/2006/relationships/image" Target="../media/image580.png"/><Relationship Id="rId15" Type="http://schemas.openxmlformats.org/officeDocument/2006/relationships/image" Target="../media/image860.png"/><Relationship Id="rId23" Type="http://schemas.openxmlformats.org/officeDocument/2006/relationships/image" Target="../media/image720.png"/><Relationship Id="rId28" Type="http://schemas.openxmlformats.org/officeDocument/2006/relationships/image" Target="../media/image770.png"/><Relationship Id="rId10" Type="http://schemas.openxmlformats.org/officeDocument/2006/relationships/image" Target="../media/image630.png"/><Relationship Id="rId19" Type="http://schemas.openxmlformats.org/officeDocument/2006/relationships/image" Target="../media/image680.png"/><Relationship Id="rId31" Type="http://schemas.openxmlformats.org/officeDocument/2006/relationships/image" Target="../media/image800.png"/><Relationship Id="rId4" Type="http://schemas.openxmlformats.org/officeDocument/2006/relationships/image" Target="../media/image570.png"/><Relationship Id="rId9" Type="http://schemas.openxmlformats.org/officeDocument/2006/relationships/image" Target="../media/image620.png"/><Relationship Id="rId14" Type="http://schemas.openxmlformats.org/officeDocument/2006/relationships/image" Target="../media/image850.png"/><Relationship Id="rId22" Type="http://schemas.openxmlformats.org/officeDocument/2006/relationships/image" Target="../media/image710.png"/><Relationship Id="rId27" Type="http://schemas.openxmlformats.org/officeDocument/2006/relationships/image" Target="../media/image760.png"/><Relationship Id="rId30" Type="http://schemas.openxmlformats.org/officeDocument/2006/relationships/image" Target="../media/image790.png"/><Relationship Id="rId35" Type="http://schemas.openxmlformats.org/officeDocument/2006/relationships/image" Target="../media/image139.emf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970.png"/><Relationship Id="rId18" Type="http://schemas.openxmlformats.org/officeDocument/2006/relationships/image" Target="../media/image1020.png"/><Relationship Id="rId26" Type="http://schemas.openxmlformats.org/officeDocument/2006/relationships/image" Target="../media/image1101.png"/><Relationship Id="rId3" Type="http://schemas.openxmlformats.org/officeDocument/2006/relationships/image" Target="../media/image550.png"/><Relationship Id="rId21" Type="http://schemas.openxmlformats.org/officeDocument/2006/relationships/image" Target="../media/image1050.png"/><Relationship Id="rId34" Type="http://schemas.openxmlformats.org/officeDocument/2006/relationships/image" Target="../media/image1181.png"/><Relationship Id="rId7" Type="http://schemas.openxmlformats.org/officeDocument/2006/relationships/image" Target="../media/image910.png"/><Relationship Id="rId12" Type="http://schemas.openxmlformats.org/officeDocument/2006/relationships/image" Target="../media/image960.png"/><Relationship Id="rId17" Type="http://schemas.openxmlformats.org/officeDocument/2006/relationships/image" Target="../media/image1010.png"/><Relationship Id="rId25" Type="http://schemas.openxmlformats.org/officeDocument/2006/relationships/image" Target="../media/image1091.png"/><Relationship Id="rId33" Type="http://schemas.openxmlformats.org/officeDocument/2006/relationships/image" Target="../media/image1171.png"/><Relationship Id="rId2" Type="http://schemas.openxmlformats.org/officeDocument/2006/relationships/notesSlide" Target="../notesSlides/notesSlide46.xml"/><Relationship Id="rId16" Type="http://schemas.openxmlformats.org/officeDocument/2006/relationships/image" Target="../media/image1000.png"/><Relationship Id="rId20" Type="http://schemas.openxmlformats.org/officeDocument/2006/relationships/image" Target="../media/image1040.png"/><Relationship Id="rId29" Type="http://schemas.openxmlformats.org/officeDocument/2006/relationships/image" Target="../media/image11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950.png"/><Relationship Id="rId24" Type="http://schemas.openxmlformats.org/officeDocument/2006/relationships/image" Target="../media/image1081.png"/><Relationship Id="rId32" Type="http://schemas.openxmlformats.org/officeDocument/2006/relationships/image" Target="../media/image1161.png"/><Relationship Id="rId5" Type="http://schemas.openxmlformats.org/officeDocument/2006/relationships/image" Target="../media/image890.png"/><Relationship Id="rId15" Type="http://schemas.openxmlformats.org/officeDocument/2006/relationships/image" Target="../media/image990.png"/><Relationship Id="rId23" Type="http://schemas.openxmlformats.org/officeDocument/2006/relationships/image" Target="../media/image1071.png"/><Relationship Id="rId28" Type="http://schemas.openxmlformats.org/officeDocument/2006/relationships/image" Target="../media/image1121.png"/><Relationship Id="rId10" Type="http://schemas.openxmlformats.org/officeDocument/2006/relationships/image" Target="../media/image940.png"/><Relationship Id="rId19" Type="http://schemas.openxmlformats.org/officeDocument/2006/relationships/image" Target="../media/image1030.png"/><Relationship Id="rId31" Type="http://schemas.openxmlformats.org/officeDocument/2006/relationships/image" Target="../media/image1151.png"/><Relationship Id="rId4" Type="http://schemas.openxmlformats.org/officeDocument/2006/relationships/image" Target="../media/image880.png"/><Relationship Id="rId9" Type="http://schemas.openxmlformats.org/officeDocument/2006/relationships/image" Target="../media/image930.png"/><Relationship Id="rId14" Type="http://schemas.openxmlformats.org/officeDocument/2006/relationships/image" Target="../media/image980.png"/><Relationship Id="rId22" Type="http://schemas.openxmlformats.org/officeDocument/2006/relationships/image" Target="../media/image1061.png"/><Relationship Id="rId27" Type="http://schemas.openxmlformats.org/officeDocument/2006/relationships/image" Target="../media/image1111.png"/><Relationship Id="rId30" Type="http://schemas.openxmlformats.org/officeDocument/2006/relationships/image" Target="../media/image1141.png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1120.png"/><Relationship Id="rId18" Type="http://schemas.openxmlformats.org/officeDocument/2006/relationships/image" Target="../media/image1170.png"/><Relationship Id="rId26" Type="http://schemas.openxmlformats.org/officeDocument/2006/relationships/image" Target="../media/image1240.png"/><Relationship Id="rId3" Type="http://schemas.openxmlformats.org/officeDocument/2006/relationships/image" Target="../media/image560.png"/><Relationship Id="rId21" Type="http://schemas.openxmlformats.org/officeDocument/2006/relationships/image" Target="../media/image840.png"/><Relationship Id="rId34" Type="http://schemas.openxmlformats.org/officeDocument/2006/relationships/image" Target="../media/image1320.png"/><Relationship Id="rId7" Type="http://schemas.openxmlformats.org/officeDocument/2006/relationships/image" Target="../media/image1090.png"/><Relationship Id="rId12" Type="http://schemas.openxmlformats.org/officeDocument/2006/relationships/image" Target="../media/image1110.png"/><Relationship Id="rId17" Type="http://schemas.openxmlformats.org/officeDocument/2006/relationships/image" Target="../media/image1160.png"/><Relationship Id="rId25" Type="http://schemas.openxmlformats.org/officeDocument/2006/relationships/image" Target="../media/image1230.png"/><Relationship Id="rId33" Type="http://schemas.openxmlformats.org/officeDocument/2006/relationships/image" Target="../media/image131.png"/><Relationship Id="rId2" Type="http://schemas.openxmlformats.org/officeDocument/2006/relationships/notesSlide" Target="../notesSlides/notesSlide47.xml"/><Relationship Id="rId16" Type="http://schemas.openxmlformats.org/officeDocument/2006/relationships/image" Target="../media/image1150.png"/><Relationship Id="rId20" Type="http://schemas.openxmlformats.org/officeDocument/2006/relationships/image" Target="../media/image1190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11" Type="http://schemas.openxmlformats.org/officeDocument/2006/relationships/image" Target="../media/image1100.png"/><Relationship Id="rId24" Type="http://schemas.openxmlformats.org/officeDocument/2006/relationships/image" Target="../media/image1220.png"/><Relationship Id="rId32" Type="http://schemas.openxmlformats.org/officeDocument/2006/relationships/image" Target="../media/image130.png"/><Relationship Id="rId5" Type="http://schemas.openxmlformats.org/officeDocument/2006/relationships/image" Target="../media/image1070.png"/><Relationship Id="rId15" Type="http://schemas.openxmlformats.org/officeDocument/2006/relationships/image" Target="../media/image1140.png"/><Relationship Id="rId23" Type="http://schemas.openxmlformats.org/officeDocument/2006/relationships/image" Target="../media/image1210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650.png"/><Relationship Id="rId19" Type="http://schemas.openxmlformats.org/officeDocument/2006/relationships/image" Target="../media/image1180.png"/><Relationship Id="rId31" Type="http://schemas.openxmlformats.org/officeDocument/2006/relationships/image" Target="../media/image129.png"/><Relationship Id="rId4" Type="http://schemas.openxmlformats.org/officeDocument/2006/relationships/image" Target="../media/image1060.png"/><Relationship Id="rId9" Type="http://schemas.openxmlformats.org/officeDocument/2006/relationships/image" Target="../media/image640.png"/><Relationship Id="rId14" Type="http://schemas.openxmlformats.org/officeDocument/2006/relationships/image" Target="../media/image1130.png"/><Relationship Id="rId22" Type="http://schemas.openxmlformats.org/officeDocument/2006/relationships/image" Target="../media/image120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0.png"/><Relationship Id="rId13" Type="http://schemas.openxmlformats.org/officeDocument/2006/relationships/image" Target="../media/image1210.png"/><Relationship Id="rId18" Type="http://schemas.openxmlformats.org/officeDocument/2006/relationships/image" Target="../media/image126.png"/><Relationship Id="rId26" Type="http://schemas.openxmlformats.org/officeDocument/2006/relationships/image" Target="../media/image1170.png"/><Relationship Id="rId3" Type="http://schemas.openxmlformats.org/officeDocument/2006/relationships/image" Target="../media/image560.png"/><Relationship Id="rId21" Type="http://schemas.openxmlformats.org/officeDocument/2006/relationships/image" Target="../media/image1120.png"/><Relationship Id="rId34" Type="http://schemas.openxmlformats.org/officeDocument/2006/relationships/image" Target="../media/image1320.png"/><Relationship Id="rId7" Type="http://schemas.openxmlformats.org/officeDocument/2006/relationships/image" Target="../media/image1090.png"/><Relationship Id="rId12" Type="http://schemas.openxmlformats.org/officeDocument/2006/relationships/image" Target="../media/image1200.png"/><Relationship Id="rId17" Type="http://schemas.openxmlformats.org/officeDocument/2006/relationships/image" Target="../media/image125.png"/><Relationship Id="rId25" Type="http://schemas.openxmlformats.org/officeDocument/2006/relationships/image" Target="../media/image1160.png"/><Relationship Id="rId33" Type="http://schemas.openxmlformats.org/officeDocument/2006/relationships/image" Target="../media/image131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1240.png"/><Relationship Id="rId20" Type="http://schemas.openxmlformats.org/officeDocument/2006/relationships/image" Target="../media/image1110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80.png"/><Relationship Id="rId11" Type="http://schemas.openxmlformats.org/officeDocument/2006/relationships/image" Target="../media/image840.png"/><Relationship Id="rId24" Type="http://schemas.openxmlformats.org/officeDocument/2006/relationships/image" Target="../media/image1150.png"/><Relationship Id="rId32" Type="http://schemas.openxmlformats.org/officeDocument/2006/relationships/image" Target="../media/image130.png"/><Relationship Id="rId37" Type="http://schemas.openxmlformats.org/officeDocument/2006/relationships/image" Target="../media/image140.emf"/><Relationship Id="rId5" Type="http://schemas.openxmlformats.org/officeDocument/2006/relationships/image" Target="../media/image1070.png"/><Relationship Id="rId15" Type="http://schemas.openxmlformats.org/officeDocument/2006/relationships/image" Target="../media/image1230.png"/><Relationship Id="rId23" Type="http://schemas.openxmlformats.org/officeDocument/2006/relationships/image" Target="../media/image1140.png"/><Relationship Id="rId28" Type="http://schemas.openxmlformats.org/officeDocument/2006/relationships/image" Target="../media/image1190.png"/><Relationship Id="rId36" Type="http://schemas.openxmlformats.org/officeDocument/2006/relationships/image" Target="../media/image134.png"/><Relationship Id="rId10" Type="http://schemas.openxmlformats.org/officeDocument/2006/relationships/image" Target="../media/image650.png"/><Relationship Id="rId19" Type="http://schemas.openxmlformats.org/officeDocument/2006/relationships/image" Target="../media/image1100.png"/><Relationship Id="rId31" Type="http://schemas.openxmlformats.org/officeDocument/2006/relationships/image" Target="../media/image129.png"/><Relationship Id="rId4" Type="http://schemas.openxmlformats.org/officeDocument/2006/relationships/image" Target="../media/image1060.png"/><Relationship Id="rId9" Type="http://schemas.openxmlformats.org/officeDocument/2006/relationships/image" Target="../media/image640.png"/><Relationship Id="rId14" Type="http://schemas.openxmlformats.org/officeDocument/2006/relationships/image" Target="../media/image1220.png"/><Relationship Id="rId22" Type="http://schemas.openxmlformats.org/officeDocument/2006/relationships/image" Target="../media/image1130.png"/><Relationship Id="rId27" Type="http://schemas.openxmlformats.org/officeDocument/2006/relationships/image" Target="../media/image1180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0.png"/><Relationship Id="rId13" Type="http://schemas.openxmlformats.org/officeDocument/2006/relationships/image" Target="../media/image1400.png"/><Relationship Id="rId18" Type="http://schemas.openxmlformats.org/officeDocument/2006/relationships/image" Target="../media/image145.png"/><Relationship Id="rId26" Type="http://schemas.openxmlformats.org/officeDocument/2006/relationships/image" Target="../media/image153.png"/><Relationship Id="rId3" Type="http://schemas.openxmlformats.org/officeDocument/2006/relationships/image" Target="../media/image550.png"/><Relationship Id="rId21" Type="http://schemas.openxmlformats.org/officeDocument/2006/relationships/image" Target="../media/image148.png"/><Relationship Id="rId34" Type="http://schemas.openxmlformats.org/officeDocument/2006/relationships/image" Target="../media/image161.png"/><Relationship Id="rId7" Type="http://schemas.openxmlformats.org/officeDocument/2006/relationships/image" Target="../media/image1380.png"/><Relationship Id="rId12" Type="http://schemas.openxmlformats.org/officeDocument/2006/relationships/image" Target="../media/image1390.png"/><Relationship Id="rId17" Type="http://schemas.openxmlformats.org/officeDocument/2006/relationships/image" Target="../media/image144.png"/><Relationship Id="rId25" Type="http://schemas.openxmlformats.org/officeDocument/2006/relationships/image" Target="../media/image152.png"/><Relationship Id="rId33" Type="http://schemas.openxmlformats.org/officeDocument/2006/relationships/image" Target="../media/image160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143.png"/><Relationship Id="rId20" Type="http://schemas.openxmlformats.org/officeDocument/2006/relationships/image" Target="../media/image147.png"/><Relationship Id="rId29" Type="http://schemas.openxmlformats.org/officeDocument/2006/relationships/image" Target="../media/image1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7.png"/><Relationship Id="rId11" Type="http://schemas.openxmlformats.org/officeDocument/2006/relationships/image" Target="../media/image970.png"/><Relationship Id="rId24" Type="http://schemas.openxmlformats.org/officeDocument/2006/relationships/image" Target="../media/image151.png"/><Relationship Id="rId32" Type="http://schemas.openxmlformats.org/officeDocument/2006/relationships/image" Target="../media/image159.png"/><Relationship Id="rId5" Type="http://schemas.openxmlformats.org/officeDocument/2006/relationships/image" Target="../media/image136.png"/><Relationship Id="rId15" Type="http://schemas.openxmlformats.org/officeDocument/2006/relationships/image" Target="../media/image142.png"/><Relationship Id="rId23" Type="http://schemas.openxmlformats.org/officeDocument/2006/relationships/image" Target="../media/image150.png"/><Relationship Id="rId28" Type="http://schemas.openxmlformats.org/officeDocument/2006/relationships/image" Target="../media/image155.png"/><Relationship Id="rId36" Type="http://schemas.openxmlformats.org/officeDocument/2006/relationships/image" Target="../media/image163.png"/><Relationship Id="rId10" Type="http://schemas.openxmlformats.org/officeDocument/2006/relationships/image" Target="../media/image960.png"/><Relationship Id="rId19" Type="http://schemas.openxmlformats.org/officeDocument/2006/relationships/image" Target="../media/image146.png"/><Relationship Id="rId31" Type="http://schemas.openxmlformats.org/officeDocument/2006/relationships/image" Target="../media/image158.png"/><Relationship Id="rId4" Type="http://schemas.openxmlformats.org/officeDocument/2006/relationships/image" Target="../media/image135.png"/><Relationship Id="rId9" Type="http://schemas.openxmlformats.org/officeDocument/2006/relationships/image" Target="../media/image950.png"/><Relationship Id="rId14" Type="http://schemas.openxmlformats.org/officeDocument/2006/relationships/image" Target="../media/image1410.png"/><Relationship Id="rId22" Type="http://schemas.openxmlformats.org/officeDocument/2006/relationships/image" Target="../media/image149.png"/><Relationship Id="rId27" Type="http://schemas.openxmlformats.org/officeDocument/2006/relationships/image" Target="../media/image154.png"/><Relationship Id="rId30" Type="http://schemas.openxmlformats.org/officeDocument/2006/relationships/image" Target="../media/image157.png"/><Relationship Id="rId35" Type="http://schemas.openxmlformats.org/officeDocument/2006/relationships/image" Target="../media/image16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6.svg"/><Relationship Id="rId4" Type="http://schemas.openxmlformats.org/officeDocument/2006/relationships/image" Target="../media/image16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9.xm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3.xm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5.xml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6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8.xml"/><Relationship Id="rId2" Type="http://schemas.openxmlformats.org/officeDocument/2006/relationships/chart" Target="../charts/chart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9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sv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svg"/><Relationship Id="rId3" Type="http://schemas.openxmlformats.org/officeDocument/2006/relationships/image" Target="../media/image8.png"/><Relationship Id="rId7" Type="http://schemas.openxmlformats.org/officeDocument/2006/relationships/image" Target="../media/image17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svg"/><Relationship Id="rId5" Type="http://schemas.openxmlformats.org/officeDocument/2006/relationships/image" Target="../media/image170.png"/><Relationship Id="rId4" Type="http://schemas.openxmlformats.org/officeDocument/2006/relationships/image" Target="../media/image9.svg"/><Relationship Id="rId9" Type="http://schemas.openxmlformats.org/officeDocument/2006/relationships/image" Target="../media/image10.gif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237C8-2493-4BC9-B7F2-4D5560EE83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1739978"/>
            <a:ext cx="12192000" cy="1470025"/>
          </a:xfrm>
        </p:spPr>
        <p:txBody>
          <a:bodyPr>
            <a:normAutofit/>
          </a:bodyPr>
          <a:lstStyle/>
          <a:p>
            <a:pPr algn="ctr"/>
            <a:r>
              <a:rPr lang="en-US" sz="4400" b="0" dirty="0">
                <a:latin typeface="Arial" panose="020B0604020202020204" pitchFamily="34" charset="0"/>
                <a:cs typeface="Arial" panose="020B0604020202020204" pitchFamily="34" charset="0"/>
              </a:rPr>
              <a:t>Self-supervised </a:t>
            </a:r>
            <a:br>
              <a:rPr lang="en-US" sz="4400" b="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4400" b="0" dirty="0">
                <a:latin typeface="Arial" panose="020B0604020202020204" pitchFamily="34" charset="0"/>
                <a:cs typeface="Arial" panose="020B0604020202020204" pitchFamily="34" charset="0"/>
              </a:rPr>
              <a:t>Video Representation Learning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3053FBCD-E4F2-4493-BBA7-6019E3F165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030709"/>
            <a:ext cx="12192000" cy="694498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Jiangliu WANG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500C14-E48C-40B1-9D29-11338E69902D}"/>
              </a:ext>
            </a:extLst>
          </p:cNvPr>
          <p:cNvSpPr txBox="1"/>
          <p:nvPr/>
        </p:nvSpPr>
        <p:spPr>
          <a:xfrm>
            <a:off x="0" y="3563148"/>
            <a:ext cx="12192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PhD Thesis Defense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070036B-ABC0-432D-87F0-2909DB4988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57879"/>
            <a:ext cx="12192000" cy="12001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ED8D1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Supervised by Prof. Yun-hui LIU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rgbClr val="ED8D10"/>
              </a:buClr>
              <a:buSzPct val="100000"/>
              <a:buFont typeface="Arial" pitchFamily="34" charset="0"/>
              <a:buNone/>
              <a:tabLst/>
              <a:defRPr/>
            </a:pPr>
            <a:r>
              <a:rPr lang="en-US" altLang="zh-CN" sz="2000" dirty="0">
                <a:solidFill>
                  <a:prstClr val="black"/>
                </a:solidFill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September</a:t>
            </a:r>
            <a:r>
              <a:rPr kumimoji="0" lang="en-US" altLang="zh-CN" sz="20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2020</a:t>
            </a:r>
          </a:p>
        </p:txBody>
      </p:sp>
    </p:spTree>
    <p:extLst>
      <p:ext uri="{BB962C8B-B14F-4D97-AF65-F5344CB8AC3E}">
        <p14:creationId xmlns:p14="http://schemas.microsoft.com/office/powerpoint/2010/main" val="14524834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2639"/>
            <a:ext cx="3356043" cy="96989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Handcrafted video representation (features)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10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59573-2BB9-4FC8-AC3A-D98C135BAEA6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9F198-8FFD-49C6-9F21-2D57B7FF614A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D892A-185A-435D-A32F-01968594BE9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21AD04-41D9-401F-80BA-4F4BA9C537F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8712A5E-30D0-4267-A91D-6BA5BF261E8A}"/>
                  </a:ext>
                </a:extLst>
              </p:cNvPr>
              <p:cNvSpPr/>
              <p:nvPr/>
            </p:nvSpPr>
            <p:spPr>
              <a:xfrm>
                <a:off x="3543910" y="25338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6AEBE-B6E9-4136-A532-1F0A7BB89261}"/>
                  </a:ext>
                </a:extLst>
              </p:cNvPr>
              <p:cNvSpPr txBox="1"/>
              <p:nvPr/>
            </p:nvSpPr>
            <p:spPr>
              <a:xfrm>
                <a:off x="3520332" y="28276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4731-F1CF-4642-90EC-5986785E041C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A983F7-8BA6-42D5-87FC-7360C73077CC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6352DA-F7BB-49F8-B290-5835CD9342F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94071C-3FBA-45B8-9C28-CBC70D102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D8A29-4BE5-4874-A7B5-39B767DC7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56A0E-3B5A-49CA-8217-31D48589386E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6F6EE87-FEBA-4D86-AD3A-6A1F1790D274}"/>
              </a:ext>
            </a:extLst>
          </p:cNvPr>
          <p:cNvSpPr txBox="1">
            <a:spLocks/>
          </p:cNvSpPr>
          <p:nvPr/>
        </p:nvSpPr>
        <p:spPr>
          <a:xfrm>
            <a:off x="2973832" y="442639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Supervised video representation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AFA94A-B0D4-4169-8969-B9F3DE80A36E}"/>
              </a:ext>
            </a:extLst>
          </p:cNvPr>
          <p:cNvSpPr txBox="1">
            <a:spLocks/>
          </p:cNvSpPr>
          <p:nvPr/>
        </p:nvSpPr>
        <p:spPr>
          <a:xfrm>
            <a:off x="5947664" y="432756"/>
            <a:ext cx="3356043" cy="95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00458A"/>
                </a:solidFill>
              </a:rPr>
              <a:t>Self-supervised </a:t>
            </a:r>
          </a:p>
          <a:p>
            <a:pPr algn="ctr"/>
            <a:r>
              <a:rPr lang="en-US" sz="2000" dirty="0">
                <a:solidFill>
                  <a:srgbClr val="00458A"/>
                </a:solidFill>
              </a:rPr>
              <a:t>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FD94D8-9C43-44E6-8E47-288D7F05ECF5}"/>
              </a:ext>
            </a:extLst>
          </p:cNvPr>
          <p:cNvSpPr txBox="1">
            <a:spLocks/>
          </p:cNvSpPr>
          <p:nvPr/>
        </p:nvSpPr>
        <p:spPr>
          <a:xfrm>
            <a:off x="8963059" y="451214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video representation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57CED0-9CD5-4AF3-BA29-FFE312E9683A}"/>
              </a:ext>
            </a:extLst>
          </p:cNvPr>
          <p:cNvSpPr/>
          <p:nvPr/>
        </p:nvSpPr>
        <p:spPr>
          <a:xfrm>
            <a:off x="3029393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58A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3E038A-815D-4964-A7C2-D47047301530}"/>
              </a:ext>
            </a:extLst>
          </p:cNvPr>
          <p:cNvSpPr/>
          <p:nvPr/>
        </p:nvSpPr>
        <p:spPr>
          <a:xfrm>
            <a:off x="582590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F24026-3238-4FE8-9737-079442DAC079}"/>
              </a:ext>
            </a:extLst>
          </p:cNvPr>
          <p:cNvSpPr/>
          <p:nvPr/>
        </p:nvSpPr>
        <p:spPr>
          <a:xfrm>
            <a:off x="899928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0F637CE-AFED-403D-9C20-04CF8B56C804}"/>
              </a:ext>
            </a:extLst>
          </p:cNvPr>
          <p:cNvGrpSpPr/>
          <p:nvPr/>
        </p:nvGrpSpPr>
        <p:grpSpPr>
          <a:xfrm>
            <a:off x="989510" y="1641610"/>
            <a:ext cx="9999433" cy="3847902"/>
            <a:chOff x="127061" y="-24039"/>
            <a:chExt cx="14310287" cy="5506771"/>
          </a:xfrm>
        </p:grpSpPr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A4D2A60A-AE2B-4C49-9E5D-638547F1DB61}"/>
                </a:ext>
              </a:extLst>
            </p:cNvPr>
            <p:cNvSpPr/>
            <p:nvPr/>
          </p:nvSpPr>
          <p:spPr>
            <a:xfrm>
              <a:off x="10244760" y="4826677"/>
              <a:ext cx="3865520" cy="656055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55CB3AA-02D9-4FF7-A5AE-8D5A558FECE3}"/>
                </a:ext>
              </a:extLst>
            </p:cNvPr>
            <p:cNvSpPr/>
            <p:nvPr/>
          </p:nvSpPr>
          <p:spPr>
            <a:xfrm>
              <a:off x="9030513" y="1026914"/>
              <a:ext cx="4752201" cy="656055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chemeClr val="tx1"/>
                </a:solidFill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15A8272E-0E0C-443C-8201-97ECB2DDAF6F}"/>
                </a:ext>
              </a:extLst>
            </p:cNvPr>
            <p:cNvCxnSpPr>
              <a:cxnSpLocks/>
            </p:cNvCxnSpPr>
            <p:nvPr/>
          </p:nvCxnSpPr>
          <p:spPr>
            <a:xfrm>
              <a:off x="5026889" y="3286924"/>
              <a:ext cx="923144" cy="17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9" name="Flowchart: Manual Operation 38">
              <a:extLst>
                <a:ext uri="{FF2B5EF4-FFF2-40B4-BE49-F238E27FC236}">
                  <a16:creationId xmlns:a16="http://schemas.microsoft.com/office/drawing/2014/main" id="{BEEB398F-FF42-427F-A5BA-3DA6119521A3}"/>
                </a:ext>
              </a:extLst>
            </p:cNvPr>
            <p:cNvSpPr/>
            <p:nvPr/>
          </p:nvSpPr>
          <p:spPr>
            <a:xfrm rot="16200000">
              <a:off x="5950292" y="2696441"/>
              <a:ext cx="1215970" cy="1180967"/>
            </a:xfrm>
            <a:prstGeom prst="flowChartManualOpera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6F04441-9B9C-49C8-B610-85680E5C409F}"/>
                    </a:ext>
                  </a:extLst>
                </p:cNvPr>
                <p:cNvSpPr txBox="1"/>
                <p:nvPr/>
              </p:nvSpPr>
              <p:spPr>
                <a:xfrm>
                  <a:off x="6377996" y="2915580"/>
                  <a:ext cx="363339" cy="61664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6F04441-9B9C-49C8-B610-85680E5C4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77996" y="2915580"/>
                  <a:ext cx="363339" cy="61664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1BEE97F-B7EB-41B8-A493-CC7FA59D3B77}"/>
                </a:ext>
              </a:extLst>
            </p:cNvPr>
            <p:cNvSpPr txBox="1"/>
            <p:nvPr/>
          </p:nvSpPr>
          <p:spPr>
            <a:xfrm>
              <a:off x="8956496" y="1093326"/>
              <a:ext cx="5058647" cy="52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Action class: Playing Violin</a:t>
              </a:r>
            </a:p>
          </p:txBody>
        </p: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A567C2FF-39E8-4EC5-8889-3870AD8CEBD6}"/>
                </a:ext>
              </a:extLst>
            </p:cNvPr>
            <p:cNvCxnSpPr>
              <a:cxnSpLocks/>
            </p:cNvCxnSpPr>
            <p:nvPr/>
          </p:nvCxnSpPr>
          <p:spPr>
            <a:xfrm>
              <a:off x="435429" y="2264958"/>
              <a:ext cx="13999090" cy="0"/>
            </a:xfrm>
            <a:prstGeom prst="line">
              <a:avLst/>
            </a:prstGeom>
            <a:ln w="2857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ADA24C4D-1605-45DF-878D-95C336B22566}"/>
                </a:ext>
              </a:extLst>
            </p:cNvPr>
            <p:cNvSpPr txBox="1"/>
            <p:nvPr/>
          </p:nvSpPr>
          <p:spPr>
            <a:xfrm>
              <a:off x="127061" y="-24039"/>
              <a:ext cx="6942526" cy="52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Supervised Learning 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F71FF29-98D2-442E-BDE3-2822DD536236}"/>
                </a:ext>
              </a:extLst>
            </p:cNvPr>
            <p:cNvGrpSpPr/>
            <p:nvPr/>
          </p:nvGrpSpPr>
          <p:grpSpPr>
            <a:xfrm>
              <a:off x="5647002" y="759491"/>
              <a:ext cx="3045013" cy="1215970"/>
              <a:chOff x="3974128" y="4151704"/>
              <a:chExt cx="3045013" cy="1215970"/>
            </a:xfrm>
          </p:grpSpPr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7184219A-0E1B-438B-87AA-2C3B835D15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74128" y="4765845"/>
                <a:ext cx="923144" cy="17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4FBA144D-C159-4813-99E1-AD6B168F47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95997" y="4764136"/>
                <a:ext cx="923144" cy="1709"/>
              </a:xfrm>
              <a:prstGeom prst="straightConnector1">
                <a:avLst/>
              </a:prstGeom>
              <a:ln w="28575">
                <a:solidFill>
                  <a:schemeClr val="tx1">
                    <a:lumMod val="85000"/>
                    <a:lumOff val="15000"/>
                  </a:schemeClr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228845D4-AB48-49CC-A51C-11532EA986C2}"/>
                  </a:ext>
                </a:extLst>
              </p:cNvPr>
              <p:cNvGrpSpPr/>
              <p:nvPr/>
            </p:nvGrpSpPr>
            <p:grpSpPr>
              <a:xfrm>
                <a:off x="4902260" y="4151704"/>
                <a:ext cx="1180967" cy="1215970"/>
                <a:chOff x="4916411" y="4064646"/>
                <a:chExt cx="1180967" cy="1215970"/>
              </a:xfrm>
            </p:grpSpPr>
            <p:sp>
              <p:nvSpPr>
                <p:cNvPr id="66" name="Flowchart: Manual Operation 65">
                  <a:extLst>
                    <a:ext uri="{FF2B5EF4-FFF2-40B4-BE49-F238E27FC236}">
                      <a16:creationId xmlns:a16="http://schemas.microsoft.com/office/drawing/2014/main" id="{79F32F23-3AFE-4A7C-9731-AA2ED2FD07A8}"/>
                    </a:ext>
                  </a:extLst>
                </p:cNvPr>
                <p:cNvSpPr/>
                <p:nvPr/>
              </p:nvSpPr>
              <p:spPr>
                <a:xfrm rot="16200000">
                  <a:off x="4898910" y="4082147"/>
                  <a:ext cx="1215970" cy="1180967"/>
                </a:xfrm>
                <a:prstGeom prst="flowChartManualOperation">
                  <a:avLst/>
                </a:prstGeom>
                <a:noFill/>
                <a:ln w="28575"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1200">
                    <a:solidFill>
                      <a:schemeClr val="tx1">
                        <a:lumMod val="85000"/>
                        <a:lumOff val="15000"/>
                      </a:schemeClr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853F172F-D3C7-489D-950F-B6E54002FED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325226" y="4339197"/>
                      <a:ext cx="363339" cy="616647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2800" i="1">
                                <a:solidFill>
                                  <a:schemeClr val="tx1">
                                    <a:lumMod val="85000"/>
                                    <a:lumOff val="15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n-US" sz="28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67" name="TextBox 66">
                      <a:extLst>
                        <a:ext uri="{FF2B5EF4-FFF2-40B4-BE49-F238E27FC236}">
                          <a16:creationId xmlns:a16="http://schemas.microsoft.com/office/drawing/2014/main" id="{853F172F-D3C7-489D-950F-B6E54002FED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5325226" y="4339197"/>
                      <a:ext cx="363339" cy="616647"/>
                    </a:xfrm>
                    <a:prstGeom prst="rect">
                      <a:avLst/>
                    </a:prstGeom>
                    <a:blipFill>
                      <a:blip r:embed="rId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sp>
          <p:nvSpPr>
            <p:cNvPr id="45" name="Flowchart: Manual Operation 44">
              <a:extLst>
                <a:ext uri="{FF2B5EF4-FFF2-40B4-BE49-F238E27FC236}">
                  <a16:creationId xmlns:a16="http://schemas.microsoft.com/office/drawing/2014/main" id="{AF5D9412-F6A3-4337-A440-366EF3BBBA53}"/>
                </a:ext>
              </a:extLst>
            </p:cNvPr>
            <p:cNvSpPr/>
            <p:nvPr/>
          </p:nvSpPr>
          <p:spPr>
            <a:xfrm rot="5400000">
              <a:off x="7522828" y="2681389"/>
              <a:ext cx="1215970" cy="1180967"/>
            </a:xfrm>
            <a:prstGeom prst="flowChartManualOpera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>
                <a:solidFill>
                  <a:srgbClr val="004B8E"/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10B6FBC-825A-4CC5-B62F-FA7A9A2E6DF9}"/>
                </a:ext>
              </a:extLst>
            </p:cNvPr>
            <p:cNvSpPr txBox="1"/>
            <p:nvPr/>
          </p:nvSpPr>
          <p:spPr>
            <a:xfrm>
              <a:off x="8002833" y="2936514"/>
              <a:ext cx="363339" cy="61664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2800" i="1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BF22BA12-B75D-4187-8956-BA8A9F103F19}"/>
                </a:ext>
              </a:extLst>
            </p:cNvPr>
            <p:cNvSpPr txBox="1"/>
            <p:nvPr/>
          </p:nvSpPr>
          <p:spPr>
            <a:xfrm>
              <a:off x="206241" y="4640713"/>
              <a:ext cx="6942526" cy="52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Arial" panose="020B0604020202020204" pitchFamily="34" charset="0"/>
                  <a:cs typeface="Arial" panose="020B0604020202020204" pitchFamily="34" charset="0"/>
                </a:rPr>
                <a:t>Self-supervised Learning </a:t>
              </a:r>
            </a:p>
          </p:txBody>
        </p:sp>
        <p:cxnSp>
          <p:nvCxnSpPr>
            <p:cNvPr id="50" name="Straight Arrow Connector 49">
              <a:extLst>
                <a:ext uri="{FF2B5EF4-FFF2-40B4-BE49-F238E27FC236}">
                  <a16:creationId xmlns:a16="http://schemas.microsoft.com/office/drawing/2014/main" id="{1ECE4094-1F7C-47F1-A833-9CCD75D097D5}"/>
                </a:ext>
              </a:extLst>
            </p:cNvPr>
            <p:cNvCxnSpPr>
              <a:cxnSpLocks/>
            </p:cNvCxnSpPr>
            <p:nvPr/>
          </p:nvCxnSpPr>
          <p:spPr>
            <a:xfrm>
              <a:off x="8718235" y="3244297"/>
              <a:ext cx="923144" cy="170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1" name="Left Brace 50">
              <a:extLst>
                <a:ext uri="{FF2B5EF4-FFF2-40B4-BE49-F238E27FC236}">
                  <a16:creationId xmlns:a16="http://schemas.microsoft.com/office/drawing/2014/main" id="{F18DF2A5-74B7-469A-ADE2-F3D77D9BF918}"/>
                </a:ext>
              </a:extLst>
            </p:cNvPr>
            <p:cNvSpPr/>
            <p:nvPr/>
          </p:nvSpPr>
          <p:spPr>
            <a:xfrm rot="16200000">
              <a:off x="11881845" y="2121603"/>
              <a:ext cx="523207" cy="4557511"/>
            </a:xfrm>
            <a:custGeom>
              <a:avLst/>
              <a:gdLst>
                <a:gd name="connsiteX0" fmla="*/ 523207 w 523207"/>
                <a:gd name="connsiteY0" fmla="*/ 4557511 h 4557511"/>
                <a:gd name="connsiteX1" fmla="*/ 261603 w 523207"/>
                <a:gd name="connsiteY1" fmla="*/ 4513912 h 4557511"/>
                <a:gd name="connsiteX2" fmla="*/ 261604 w 523207"/>
                <a:gd name="connsiteY2" fmla="*/ 2322354 h 4557511"/>
                <a:gd name="connsiteX3" fmla="*/ 0 w 523207"/>
                <a:gd name="connsiteY3" fmla="*/ 2278755 h 4557511"/>
                <a:gd name="connsiteX4" fmla="*/ 261604 w 523207"/>
                <a:gd name="connsiteY4" fmla="*/ 2235156 h 4557511"/>
                <a:gd name="connsiteX5" fmla="*/ 261604 w 523207"/>
                <a:gd name="connsiteY5" fmla="*/ 43599 h 4557511"/>
                <a:gd name="connsiteX6" fmla="*/ 523208 w 523207"/>
                <a:gd name="connsiteY6" fmla="*/ 0 h 4557511"/>
                <a:gd name="connsiteX7" fmla="*/ 523207 w 523207"/>
                <a:gd name="connsiteY7" fmla="*/ 4557511 h 4557511"/>
                <a:gd name="connsiteX0" fmla="*/ 523207 w 523207"/>
                <a:gd name="connsiteY0" fmla="*/ 4557511 h 4557511"/>
                <a:gd name="connsiteX1" fmla="*/ 261603 w 523207"/>
                <a:gd name="connsiteY1" fmla="*/ 4513912 h 4557511"/>
                <a:gd name="connsiteX2" fmla="*/ 261604 w 523207"/>
                <a:gd name="connsiteY2" fmla="*/ 2322354 h 4557511"/>
                <a:gd name="connsiteX3" fmla="*/ 0 w 523207"/>
                <a:gd name="connsiteY3" fmla="*/ 2278755 h 4557511"/>
                <a:gd name="connsiteX4" fmla="*/ 261604 w 523207"/>
                <a:gd name="connsiteY4" fmla="*/ 2235156 h 4557511"/>
                <a:gd name="connsiteX5" fmla="*/ 261604 w 523207"/>
                <a:gd name="connsiteY5" fmla="*/ 43599 h 4557511"/>
                <a:gd name="connsiteX6" fmla="*/ 523208 w 523207"/>
                <a:gd name="connsiteY6" fmla="*/ 0 h 4557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23207" h="4557511" stroke="0" extrusionOk="0">
                  <a:moveTo>
                    <a:pt x="523207" y="4557511"/>
                  </a:moveTo>
                  <a:cubicBezTo>
                    <a:pt x="377466" y="4554898"/>
                    <a:pt x="259780" y="4542050"/>
                    <a:pt x="261603" y="4513912"/>
                  </a:cubicBezTo>
                  <a:cubicBezTo>
                    <a:pt x="366851" y="3808886"/>
                    <a:pt x="261379" y="3066800"/>
                    <a:pt x="261604" y="2322354"/>
                  </a:cubicBezTo>
                  <a:cubicBezTo>
                    <a:pt x="270072" y="2284834"/>
                    <a:pt x="155653" y="2258089"/>
                    <a:pt x="0" y="2278755"/>
                  </a:cubicBezTo>
                  <a:cubicBezTo>
                    <a:pt x="145240" y="2278032"/>
                    <a:pt x="261603" y="2263612"/>
                    <a:pt x="261604" y="2235156"/>
                  </a:cubicBezTo>
                  <a:cubicBezTo>
                    <a:pt x="106845" y="1924415"/>
                    <a:pt x="395940" y="1119102"/>
                    <a:pt x="261604" y="43599"/>
                  </a:cubicBezTo>
                  <a:cubicBezTo>
                    <a:pt x="281909" y="17994"/>
                    <a:pt x="377243" y="-3050"/>
                    <a:pt x="523208" y="0"/>
                  </a:cubicBezTo>
                  <a:cubicBezTo>
                    <a:pt x="583949" y="1534573"/>
                    <a:pt x="608234" y="2982138"/>
                    <a:pt x="523207" y="4557511"/>
                  </a:cubicBezTo>
                  <a:close/>
                </a:path>
                <a:path w="523207" h="4557511" fill="none" extrusionOk="0">
                  <a:moveTo>
                    <a:pt x="523207" y="4557511"/>
                  </a:moveTo>
                  <a:cubicBezTo>
                    <a:pt x="378645" y="4554266"/>
                    <a:pt x="262540" y="4541837"/>
                    <a:pt x="261603" y="4513912"/>
                  </a:cubicBezTo>
                  <a:cubicBezTo>
                    <a:pt x="328508" y="3747064"/>
                    <a:pt x="283273" y="3017220"/>
                    <a:pt x="261604" y="2322354"/>
                  </a:cubicBezTo>
                  <a:cubicBezTo>
                    <a:pt x="264359" y="2278138"/>
                    <a:pt x="141327" y="2271532"/>
                    <a:pt x="0" y="2278755"/>
                  </a:cubicBezTo>
                  <a:cubicBezTo>
                    <a:pt x="146143" y="2277407"/>
                    <a:pt x="258842" y="2262137"/>
                    <a:pt x="261604" y="2235156"/>
                  </a:cubicBezTo>
                  <a:cubicBezTo>
                    <a:pt x="273754" y="1776242"/>
                    <a:pt x="236742" y="788955"/>
                    <a:pt x="261604" y="43599"/>
                  </a:cubicBezTo>
                  <a:cubicBezTo>
                    <a:pt x="251228" y="21282"/>
                    <a:pt x="376677" y="-20521"/>
                    <a:pt x="523208" y="0"/>
                  </a:cubicBezTo>
                </a:path>
                <a:path w="523207" h="4557511" fill="none" stroke="0" extrusionOk="0">
                  <a:moveTo>
                    <a:pt x="523207" y="4557511"/>
                  </a:moveTo>
                  <a:cubicBezTo>
                    <a:pt x="376940" y="4560837"/>
                    <a:pt x="262253" y="4539600"/>
                    <a:pt x="261603" y="4513912"/>
                  </a:cubicBezTo>
                  <a:cubicBezTo>
                    <a:pt x="307111" y="3847686"/>
                    <a:pt x="178604" y="3044687"/>
                    <a:pt x="261604" y="2322354"/>
                  </a:cubicBezTo>
                  <a:cubicBezTo>
                    <a:pt x="250304" y="2313651"/>
                    <a:pt x="147355" y="2264522"/>
                    <a:pt x="0" y="2278755"/>
                  </a:cubicBezTo>
                  <a:cubicBezTo>
                    <a:pt x="146488" y="2276375"/>
                    <a:pt x="263454" y="2257142"/>
                    <a:pt x="261604" y="2235156"/>
                  </a:cubicBezTo>
                  <a:cubicBezTo>
                    <a:pt x="201084" y="1867524"/>
                    <a:pt x="262313" y="567214"/>
                    <a:pt x="261604" y="43599"/>
                  </a:cubicBezTo>
                  <a:cubicBezTo>
                    <a:pt x="273953" y="25823"/>
                    <a:pt x="402265" y="2334"/>
                    <a:pt x="523208" y="0"/>
                  </a:cubicBezTo>
                </a:path>
              </a:pathLst>
            </a:custGeom>
            <a:ln w="28575"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387586262">
                    <a:prstGeom prst="leftBrace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id="{9A28F85E-33FF-40BC-AB1E-284CE1DA3A62}"/>
                </a:ext>
              </a:extLst>
            </p:cNvPr>
            <p:cNvSpPr txBox="1"/>
            <p:nvPr/>
          </p:nvSpPr>
          <p:spPr>
            <a:xfrm>
              <a:off x="10244760" y="4865232"/>
              <a:ext cx="4013555" cy="52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Predict future frames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53" name="Picture 52" descr="A person holding a violin&#10;&#10;Description automatically generated">
              <a:extLst>
                <a:ext uri="{FF2B5EF4-FFF2-40B4-BE49-F238E27FC236}">
                  <a16:creationId xmlns:a16="http://schemas.microsoft.com/office/drawing/2014/main" id="{7329D5BC-C5E8-4747-B5E8-4B4EE68E029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1223" y="2771985"/>
              <a:ext cx="1465899" cy="10972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4" name="Picture 53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6D3EC9B0-1446-4F7C-A1A5-43A7F538E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9290" y="2771985"/>
              <a:ext cx="1465899" cy="10972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5" name="Picture 54" descr="A person holding a violin&#10;&#10;Description automatically generated">
              <a:extLst>
                <a:ext uri="{FF2B5EF4-FFF2-40B4-BE49-F238E27FC236}">
                  <a16:creationId xmlns:a16="http://schemas.microsoft.com/office/drawing/2014/main" id="{D1B08B01-97B9-4E76-AB82-74359AA25A0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242" y="2757784"/>
              <a:ext cx="1465899" cy="10972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Picture 56" descr="A person holding a violin&#10;&#10;Description automatically generated">
              <a:extLst>
                <a:ext uri="{FF2B5EF4-FFF2-40B4-BE49-F238E27FC236}">
                  <a16:creationId xmlns:a16="http://schemas.microsoft.com/office/drawing/2014/main" id="{C475D097-DC7B-4FA5-91A8-0CF617841F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24520" y="744925"/>
              <a:ext cx="1465899" cy="10972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8" name="Picture 57" descr="A person wearing a suit and tie&#10;&#10;Description automatically generated">
              <a:extLst>
                <a:ext uri="{FF2B5EF4-FFF2-40B4-BE49-F238E27FC236}">
                  <a16:creationId xmlns:a16="http://schemas.microsoft.com/office/drawing/2014/main" id="{657645DC-6EBD-4051-A860-30887C7CF7D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82587" y="744925"/>
              <a:ext cx="1465899" cy="10972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9" name="Picture 58" descr="A person holding a violin&#10;&#10;Description automatically generated">
              <a:extLst>
                <a:ext uri="{FF2B5EF4-FFF2-40B4-BE49-F238E27FC236}">
                  <a16:creationId xmlns:a16="http://schemas.microsoft.com/office/drawing/2014/main" id="{EAF03CC6-F7A7-4F4F-8BD9-A37F5E0F737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539" y="730724"/>
              <a:ext cx="1465899" cy="10972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0" name="Picture 59" descr="A picture containing instrument, violin, glasses, glass&#10;&#10;Description automatically generated">
              <a:extLst>
                <a:ext uri="{FF2B5EF4-FFF2-40B4-BE49-F238E27FC236}">
                  <a16:creationId xmlns:a16="http://schemas.microsoft.com/office/drawing/2014/main" id="{E734331D-07FF-4673-865B-508D4601F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71450" y="2800574"/>
              <a:ext cx="1465898" cy="10972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1" name="Picture 60" descr="A picture containing instrument, glass, violin, table&#10;&#10;Description automatically generated">
              <a:extLst>
                <a:ext uri="{FF2B5EF4-FFF2-40B4-BE49-F238E27FC236}">
                  <a16:creationId xmlns:a16="http://schemas.microsoft.com/office/drawing/2014/main" id="{AC725449-39E9-4DA7-9BB7-3CB60874424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94287" y="2797624"/>
              <a:ext cx="1465898" cy="10972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2" name="Picture 61" descr="A picture containing sitting, table, instrument, glass&#10;&#10;Description automatically generated">
              <a:extLst>
                <a:ext uri="{FF2B5EF4-FFF2-40B4-BE49-F238E27FC236}">
                  <a16:creationId xmlns:a16="http://schemas.microsoft.com/office/drawing/2014/main" id="{B33C420D-172B-40E5-A73E-EAB40CD376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64686" y="2791633"/>
              <a:ext cx="1465898" cy="1097280"/>
            </a:xfrm>
            <a:prstGeom prst="rect">
              <a:avLst/>
            </a:prstGeom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CA4DA79-ED7B-4494-9278-2E54ACB861CB}"/>
              </a:ext>
            </a:extLst>
          </p:cNvPr>
          <p:cNvGrpSpPr/>
          <p:nvPr/>
        </p:nvGrpSpPr>
        <p:grpSpPr>
          <a:xfrm>
            <a:off x="5058361" y="5675690"/>
            <a:ext cx="2503251" cy="523220"/>
            <a:chOff x="4777273" y="2377637"/>
            <a:chExt cx="2503251" cy="523220"/>
          </a:xfrm>
        </p:grpSpPr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0A2D6BA5-D9AB-4F30-BB74-7EE0DC84933E}"/>
                </a:ext>
              </a:extLst>
            </p:cNvPr>
            <p:cNvSpPr txBox="1"/>
            <p:nvPr/>
          </p:nvSpPr>
          <p:spPr>
            <a:xfrm>
              <a:off x="4777273" y="2377637"/>
              <a:ext cx="2503251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dirty="0">
                  <a:solidFill>
                    <a:srgbClr val="C0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pretext task</a:t>
              </a:r>
              <a:endParaRPr lang="en-US" sz="2800" dirty="0">
                <a:solidFill>
                  <a:srgbClr val="C00000"/>
                </a:solidFill>
              </a:endParaRPr>
            </a:p>
          </p:txBody>
        </p:sp>
        <p:cxnSp>
          <p:nvCxnSpPr>
            <p:cNvPr id="71" name="Straight Arrow Connector 70">
              <a:extLst>
                <a:ext uri="{FF2B5EF4-FFF2-40B4-BE49-F238E27FC236}">
                  <a16:creationId xmlns:a16="http://schemas.microsoft.com/office/drawing/2014/main" id="{BC4A383A-FE88-4DE1-B378-1F383A8623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1528" y="2383965"/>
              <a:ext cx="485441" cy="270376"/>
            </a:xfrm>
            <a:prstGeom prst="straightConnector1">
              <a:avLst/>
            </a:prstGeom>
            <a:ln w="28575">
              <a:solidFill>
                <a:srgbClr val="C00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004910BC-6DEB-4EBF-B040-7304094628DC}"/>
              </a:ext>
            </a:extLst>
          </p:cNvPr>
          <p:cNvSpPr/>
          <p:nvPr/>
        </p:nvSpPr>
        <p:spPr>
          <a:xfrm>
            <a:off x="5289796" y="2034166"/>
            <a:ext cx="1135369" cy="1146562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914B-8152-44BF-9832-1E422FBAC35F}"/>
              </a:ext>
            </a:extLst>
          </p:cNvPr>
          <p:cNvSpPr/>
          <p:nvPr/>
        </p:nvSpPr>
        <p:spPr>
          <a:xfrm>
            <a:off x="7648920" y="3371374"/>
            <a:ext cx="3586528" cy="2184936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97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2639"/>
            <a:ext cx="3356043" cy="96989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Handcrafted video representation (features)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11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59573-2BB9-4FC8-AC3A-D98C135BAEA6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9F198-8FFD-49C6-9F21-2D57B7FF614A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D892A-185A-435D-A32F-01968594BE9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21AD04-41D9-401F-80BA-4F4BA9C537F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8712A5E-30D0-4267-A91D-6BA5BF261E8A}"/>
                  </a:ext>
                </a:extLst>
              </p:cNvPr>
              <p:cNvSpPr/>
              <p:nvPr/>
            </p:nvSpPr>
            <p:spPr>
              <a:xfrm>
                <a:off x="3543910" y="25338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6AEBE-B6E9-4136-A532-1F0A7BB89261}"/>
                  </a:ext>
                </a:extLst>
              </p:cNvPr>
              <p:cNvSpPr txBox="1"/>
              <p:nvPr/>
            </p:nvSpPr>
            <p:spPr>
              <a:xfrm>
                <a:off x="3520332" y="28276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4731-F1CF-4642-90EC-5986785E041C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A983F7-8BA6-42D5-87FC-7360C73077CC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6352DA-F7BB-49F8-B290-5835CD9342F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94071C-3FBA-45B8-9C28-CBC70D102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D8A29-4BE5-4874-A7B5-39B767DC7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56A0E-3B5A-49CA-8217-31D48589386E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6F6EE87-FEBA-4D86-AD3A-6A1F1790D274}"/>
              </a:ext>
            </a:extLst>
          </p:cNvPr>
          <p:cNvSpPr txBox="1">
            <a:spLocks/>
          </p:cNvSpPr>
          <p:nvPr/>
        </p:nvSpPr>
        <p:spPr>
          <a:xfrm>
            <a:off x="2973832" y="442639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Supervised video representation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AFA94A-B0D4-4169-8969-B9F3DE80A36E}"/>
              </a:ext>
            </a:extLst>
          </p:cNvPr>
          <p:cNvSpPr txBox="1">
            <a:spLocks/>
          </p:cNvSpPr>
          <p:nvPr/>
        </p:nvSpPr>
        <p:spPr>
          <a:xfrm>
            <a:off x="5947664" y="432756"/>
            <a:ext cx="3356043" cy="95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00458A"/>
                </a:solidFill>
              </a:rPr>
              <a:t>Self-supervised </a:t>
            </a:r>
          </a:p>
          <a:p>
            <a:pPr algn="ctr"/>
            <a:r>
              <a:rPr lang="en-US" sz="2000" dirty="0">
                <a:solidFill>
                  <a:srgbClr val="00458A"/>
                </a:solidFill>
              </a:rPr>
              <a:t>learning evaluation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FD94D8-9C43-44E6-8E47-288D7F05ECF5}"/>
              </a:ext>
            </a:extLst>
          </p:cNvPr>
          <p:cNvSpPr txBox="1">
            <a:spLocks/>
          </p:cNvSpPr>
          <p:nvPr/>
        </p:nvSpPr>
        <p:spPr>
          <a:xfrm>
            <a:off x="8963059" y="451214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video representation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57CED0-9CD5-4AF3-BA29-FFE312E9683A}"/>
              </a:ext>
            </a:extLst>
          </p:cNvPr>
          <p:cNvSpPr/>
          <p:nvPr/>
        </p:nvSpPr>
        <p:spPr>
          <a:xfrm>
            <a:off x="3029393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58A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3E038A-815D-4964-A7C2-D47047301530}"/>
              </a:ext>
            </a:extLst>
          </p:cNvPr>
          <p:cNvSpPr/>
          <p:nvPr/>
        </p:nvSpPr>
        <p:spPr>
          <a:xfrm>
            <a:off x="582590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F24026-3238-4FE8-9737-079442DAC079}"/>
              </a:ext>
            </a:extLst>
          </p:cNvPr>
          <p:cNvSpPr/>
          <p:nvPr/>
        </p:nvSpPr>
        <p:spPr>
          <a:xfrm>
            <a:off x="899928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D2A60A-AE2B-4C49-9E5D-638547F1DB61}"/>
              </a:ext>
            </a:extLst>
          </p:cNvPr>
          <p:cNvSpPr/>
          <p:nvPr/>
        </p:nvSpPr>
        <p:spPr>
          <a:xfrm>
            <a:off x="7920860" y="3179802"/>
            <a:ext cx="2701065" cy="458424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A8272E-0E0C-443C-8201-97ECB2DDAF6F}"/>
              </a:ext>
            </a:extLst>
          </p:cNvPr>
          <p:cNvCxnSpPr>
            <a:cxnSpLocks/>
          </p:cNvCxnSpPr>
          <p:nvPr/>
        </p:nvCxnSpPr>
        <p:spPr>
          <a:xfrm>
            <a:off x="4274829" y="2103887"/>
            <a:ext cx="645055" cy="11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7A32579-920B-4768-B05C-9C3BBC9C1F09}"/>
              </a:ext>
            </a:extLst>
          </p:cNvPr>
          <p:cNvGrpSpPr/>
          <p:nvPr/>
        </p:nvGrpSpPr>
        <p:grpSpPr>
          <a:xfrm>
            <a:off x="4932294" y="1679053"/>
            <a:ext cx="825211" cy="849669"/>
            <a:chOff x="4932294" y="1679053"/>
            <a:chExt cx="825211" cy="849669"/>
          </a:xfrm>
        </p:grpSpPr>
        <p:sp>
          <p:nvSpPr>
            <p:cNvPr id="39" name="Flowchart: Manual Operation 38">
              <a:extLst>
                <a:ext uri="{FF2B5EF4-FFF2-40B4-BE49-F238E27FC236}">
                  <a16:creationId xmlns:a16="http://schemas.microsoft.com/office/drawing/2014/main" id="{BEEB398F-FF42-427F-A5BA-3DA6119521A3}"/>
                </a:ext>
              </a:extLst>
            </p:cNvPr>
            <p:cNvSpPr/>
            <p:nvPr/>
          </p:nvSpPr>
          <p:spPr>
            <a:xfrm rot="16200000">
              <a:off x="4920065" y="1691282"/>
              <a:ext cx="849669" cy="825211"/>
            </a:xfrm>
            <a:prstGeom prst="flowChartManualOpera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6F04441-9B9C-49C8-B610-85680E5C409F}"/>
                    </a:ext>
                  </a:extLst>
                </p:cNvPr>
                <p:cNvSpPr txBox="1"/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6F04441-9B9C-49C8-B610-85680E5C4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67C2FF-39E8-4EC5-8889-3870AD8CEBD6}"/>
              </a:ext>
            </a:extLst>
          </p:cNvPr>
          <p:cNvCxnSpPr>
            <a:cxnSpLocks/>
          </p:cNvCxnSpPr>
          <p:nvPr/>
        </p:nvCxnSpPr>
        <p:spPr>
          <a:xfrm>
            <a:off x="1068485" y="3909244"/>
            <a:ext cx="978198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Flowchart: Manual Operation 44">
            <a:extLst>
              <a:ext uri="{FF2B5EF4-FFF2-40B4-BE49-F238E27FC236}">
                <a16:creationId xmlns:a16="http://schemas.microsoft.com/office/drawing/2014/main" id="{AF5D9412-F6A3-4337-A440-366EF3BBBA53}"/>
              </a:ext>
            </a:extLst>
          </p:cNvPr>
          <p:cNvSpPr/>
          <p:nvPr/>
        </p:nvSpPr>
        <p:spPr>
          <a:xfrm rot="5400000">
            <a:off x="6018887" y="1680764"/>
            <a:ext cx="849669" cy="825211"/>
          </a:xfrm>
          <a:prstGeom prst="flowChartManualOperat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4B8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B6FBC-825A-4CC5-B62F-FA7A9A2E6DF9}"/>
              </a:ext>
            </a:extLst>
          </p:cNvPr>
          <p:cNvSpPr txBox="1"/>
          <p:nvPr/>
        </p:nvSpPr>
        <p:spPr>
          <a:xfrm>
            <a:off x="6354295" y="1859035"/>
            <a:ext cx="2538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2BA12-B75D-4187-8956-BA8A9F103F19}"/>
              </a:ext>
            </a:extLst>
          </p:cNvPr>
          <p:cNvSpPr txBox="1"/>
          <p:nvPr/>
        </p:nvSpPr>
        <p:spPr>
          <a:xfrm>
            <a:off x="906361" y="3049858"/>
            <a:ext cx="485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Self-supervised Learning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CE4094-1F7C-47F1-A833-9CCD75D097D5}"/>
              </a:ext>
            </a:extLst>
          </p:cNvPr>
          <p:cNvCxnSpPr>
            <a:cxnSpLocks/>
          </p:cNvCxnSpPr>
          <p:nvPr/>
        </p:nvCxnSpPr>
        <p:spPr>
          <a:xfrm>
            <a:off x="6854188" y="2074101"/>
            <a:ext cx="645055" cy="11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Left Brace 50">
            <a:extLst>
              <a:ext uri="{FF2B5EF4-FFF2-40B4-BE49-F238E27FC236}">
                <a16:creationId xmlns:a16="http://schemas.microsoft.com/office/drawing/2014/main" id="{F18DF2A5-74B7-469A-ADE2-F3D77D9BF918}"/>
              </a:ext>
            </a:extLst>
          </p:cNvPr>
          <p:cNvSpPr/>
          <p:nvPr/>
        </p:nvSpPr>
        <p:spPr>
          <a:xfrm rot="16200000">
            <a:off x="9064787" y="1289609"/>
            <a:ext cx="365595" cy="3184599"/>
          </a:xfrm>
          <a:custGeom>
            <a:avLst/>
            <a:gdLst>
              <a:gd name="connsiteX0" fmla="*/ 365595 w 365595"/>
              <a:gd name="connsiteY0" fmla="*/ 3184599 h 3184599"/>
              <a:gd name="connsiteX1" fmla="*/ 182797 w 365595"/>
              <a:gd name="connsiteY1" fmla="*/ 3154134 h 3184599"/>
              <a:gd name="connsiteX2" fmla="*/ 182798 w 365595"/>
              <a:gd name="connsiteY2" fmla="*/ 1622765 h 3184599"/>
              <a:gd name="connsiteX3" fmla="*/ 0 w 365595"/>
              <a:gd name="connsiteY3" fmla="*/ 1592300 h 3184599"/>
              <a:gd name="connsiteX4" fmla="*/ 182798 w 365595"/>
              <a:gd name="connsiteY4" fmla="*/ 1561835 h 3184599"/>
              <a:gd name="connsiteX5" fmla="*/ 182798 w 365595"/>
              <a:gd name="connsiteY5" fmla="*/ 30465 h 3184599"/>
              <a:gd name="connsiteX6" fmla="*/ 365596 w 365595"/>
              <a:gd name="connsiteY6" fmla="*/ 0 h 3184599"/>
              <a:gd name="connsiteX7" fmla="*/ 365595 w 365595"/>
              <a:gd name="connsiteY7" fmla="*/ 3184599 h 3184599"/>
              <a:gd name="connsiteX0" fmla="*/ 365595 w 365595"/>
              <a:gd name="connsiteY0" fmla="*/ 3184599 h 3184599"/>
              <a:gd name="connsiteX1" fmla="*/ 182797 w 365595"/>
              <a:gd name="connsiteY1" fmla="*/ 3154134 h 3184599"/>
              <a:gd name="connsiteX2" fmla="*/ 182798 w 365595"/>
              <a:gd name="connsiteY2" fmla="*/ 1622765 h 3184599"/>
              <a:gd name="connsiteX3" fmla="*/ 0 w 365595"/>
              <a:gd name="connsiteY3" fmla="*/ 1592300 h 3184599"/>
              <a:gd name="connsiteX4" fmla="*/ 182798 w 365595"/>
              <a:gd name="connsiteY4" fmla="*/ 1561835 h 3184599"/>
              <a:gd name="connsiteX5" fmla="*/ 182798 w 365595"/>
              <a:gd name="connsiteY5" fmla="*/ 30465 h 3184599"/>
              <a:gd name="connsiteX6" fmla="*/ 365596 w 365595"/>
              <a:gd name="connsiteY6" fmla="*/ 0 h 318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595" h="3184599" stroke="0" extrusionOk="0">
                <a:moveTo>
                  <a:pt x="365595" y="3184599"/>
                </a:moveTo>
                <a:cubicBezTo>
                  <a:pt x="263777" y="3182814"/>
                  <a:pt x="181610" y="3173602"/>
                  <a:pt x="182797" y="3154134"/>
                </a:cubicBezTo>
                <a:cubicBezTo>
                  <a:pt x="206793" y="2649490"/>
                  <a:pt x="181645" y="2204609"/>
                  <a:pt x="182798" y="1622765"/>
                </a:cubicBezTo>
                <a:cubicBezTo>
                  <a:pt x="190482" y="1593742"/>
                  <a:pt x="108351" y="1578625"/>
                  <a:pt x="0" y="1592300"/>
                </a:cubicBezTo>
                <a:cubicBezTo>
                  <a:pt x="101132" y="1592134"/>
                  <a:pt x="182798" y="1580050"/>
                  <a:pt x="182798" y="1561835"/>
                </a:cubicBezTo>
                <a:cubicBezTo>
                  <a:pt x="224785" y="881626"/>
                  <a:pt x="180252" y="490394"/>
                  <a:pt x="182798" y="30465"/>
                </a:cubicBezTo>
                <a:cubicBezTo>
                  <a:pt x="198123" y="12488"/>
                  <a:pt x="259949" y="-9634"/>
                  <a:pt x="365596" y="0"/>
                </a:cubicBezTo>
                <a:cubicBezTo>
                  <a:pt x="405411" y="1071630"/>
                  <a:pt x="442349" y="2072331"/>
                  <a:pt x="365595" y="3184599"/>
                </a:cubicBezTo>
                <a:close/>
              </a:path>
              <a:path w="365595" h="3184599" fill="none" extrusionOk="0">
                <a:moveTo>
                  <a:pt x="365595" y="3184599"/>
                </a:moveTo>
                <a:cubicBezTo>
                  <a:pt x="264577" y="3182202"/>
                  <a:pt x="183491" y="3173806"/>
                  <a:pt x="182797" y="3154134"/>
                </a:cubicBezTo>
                <a:cubicBezTo>
                  <a:pt x="268919" y="2596913"/>
                  <a:pt x="200510" y="2104079"/>
                  <a:pt x="182798" y="1622765"/>
                </a:cubicBezTo>
                <a:cubicBezTo>
                  <a:pt x="184818" y="1591176"/>
                  <a:pt x="95419" y="1579614"/>
                  <a:pt x="0" y="1592300"/>
                </a:cubicBezTo>
                <a:cubicBezTo>
                  <a:pt x="103207" y="1590477"/>
                  <a:pt x="180719" y="1580844"/>
                  <a:pt x="182798" y="1561835"/>
                </a:cubicBezTo>
                <a:cubicBezTo>
                  <a:pt x="170060" y="1120403"/>
                  <a:pt x="109047" y="773567"/>
                  <a:pt x="182798" y="30465"/>
                </a:cubicBezTo>
                <a:cubicBezTo>
                  <a:pt x="170322" y="15759"/>
                  <a:pt x="263782" y="-8573"/>
                  <a:pt x="365596" y="0"/>
                </a:cubicBezTo>
              </a:path>
              <a:path w="365595" h="3184599" fill="none" stroke="0" extrusionOk="0">
                <a:moveTo>
                  <a:pt x="365595" y="3184599"/>
                </a:moveTo>
                <a:cubicBezTo>
                  <a:pt x="264444" y="3184960"/>
                  <a:pt x="182909" y="3171235"/>
                  <a:pt x="182797" y="3154134"/>
                </a:cubicBezTo>
                <a:cubicBezTo>
                  <a:pt x="195347" y="2661409"/>
                  <a:pt x="154673" y="2130447"/>
                  <a:pt x="182798" y="1622765"/>
                </a:cubicBezTo>
                <a:cubicBezTo>
                  <a:pt x="174154" y="1617702"/>
                  <a:pt x="102072" y="1586779"/>
                  <a:pt x="0" y="1592300"/>
                </a:cubicBezTo>
                <a:cubicBezTo>
                  <a:pt x="102531" y="1590434"/>
                  <a:pt x="184678" y="1576533"/>
                  <a:pt x="182798" y="1561835"/>
                </a:cubicBezTo>
                <a:cubicBezTo>
                  <a:pt x="301951" y="892457"/>
                  <a:pt x="222091" y="304851"/>
                  <a:pt x="182798" y="30465"/>
                </a:cubicBezTo>
                <a:cubicBezTo>
                  <a:pt x="195298" y="20019"/>
                  <a:pt x="280437" y="1567"/>
                  <a:pt x="365596" y="0"/>
                </a:cubicBezTo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7586262">
                  <a:prstGeom prst="lef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28F85E-33FF-40BC-AB1E-284CE1DA3A62}"/>
              </a:ext>
            </a:extLst>
          </p:cNvPr>
          <p:cNvSpPr txBox="1"/>
          <p:nvPr/>
        </p:nvSpPr>
        <p:spPr>
          <a:xfrm>
            <a:off x="7920860" y="3206743"/>
            <a:ext cx="28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Predict future 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52" descr="A person holding a violin&#10;&#10;Description automatically generated">
            <a:extLst>
              <a:ext uri="{FF2B5EF4-FFF2-40B4-BE49-F238E27FC236}">
                <a16:creationId xmlns:a16="http://schemas.microsoft.com/office/drawing/2014/main" id="{7329D5BC-C5E8-4747-B5E8-4B4EE68E0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7" y="1744069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5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D3EC9B0-1446-4F7C-A1A5-43A7F538E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43" y="1744069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 descr="A person holding a violin&#10;&#10;Description automatically generated">
            <a:extLst>
              <a:ext uri="{FF2B5EF4-FFF2-40B4-BE49-F238E27FC236}">
                <a16:creationId xmlns:a16="http://schemas.microsoft.com/office/drawing/2014/main" id="{D1B08B01-97B9-4E76-AB82-74359AA25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1" y="1734146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 descr="A picture containing instrument, violin, glasses, glass&#10;&#10;Description automatically generated">
            <a:extLst>
              <a:ext uri="{FF2B5EF4-FFF2-40B4-BE49-F238E27FC236}">
                <a16:creationId xmlns:a16="http://schemas.microsoft.com/office/drawing/2014/main" id="{E734331D-07FF-4673-865B-508D4601F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157" y="1764046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 descr="A picture containing instrument, glass, violin, table&#10;&#10;Description automatically generated">
            <a:extLst>
              <a:ext uri="{FF2B5EF4-FFF2-40B4-BE49-F238E27FC236}">
                <a16:creationId xmlns:a16="http://schemas.microsoft.com/office/drawing/2014/main" id="{AC725449-39E9-4DA7-9BB7-3CB608744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02" y="1761984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 descr="A picture containing sitting, table, instrument, glass&#10;&#10;Description automatically generated">
            <a:extLst>
              <a:ext uri="{FF2B5EF4-FFF2-40B4-BE49-F238E27FC236}">
                <a16:creationId xmlns:a16="http://schemas.microsoft.com/office/drawing/2014/main" id="{B33C420D-172B-40E5-A73E-EAB40CD376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80" y="1757798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A4EC532-B6ED-4C74-BA67-E8A502026998}"/>
              </a:ext>
            </a:extLst>
          </p:cNvPr>
          <p:cNvSpPr txBox="1"/>
          <p:nvPr/>
        </p:nvSpPr>
        <p:spPr>
          <a:xfrm>
            <a:off x="6875521" y="4604090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Classification: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CD41ECE-E9D2-493E-BAFA-A738C33031E8}"/>
              </a:ext>
            </a:extLst>
          </p:cNvPr>
          <p:cNvCxnSpPr>
            <a:cxnSpLocks/>
          </p:cNvCxnSpPr>
          <p:nvPr/>
        </p:nvCxnSpPr>
        <p:spPr>
          <a:xfrm>
            <a:off x="3941139" y="4935865"/>
            <a:ext cx="923144" cy="170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D92F296-693C-4FD9-AAD6-5C69901C3940}"/>
              </a:ext>
            </a:extLst>
          </p:cNvPr>
          <p:cNvSpPr txBox="1"/>
          <p:nvPr/>
        </p:nvSpPr>
        <p:spPr>
          <a:xfrm>
            <a:off x="2652334" y="4604090"/>
            <a:ext cx="1462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0BF99D-9209-4C4D-BDD5-2A95D17E7593}"/>
              </a:ext>
            </a:extLst>
          </p:cNvPr>
          <p:cNvCxnSpPr>
            <a:cxnSpLocks/>
          </p:cNvCxnSpPr>
          <p:nvPr/>
        </p:nvCxnSpPr>
        <p:spPr>
          <a:xfrm>
            <a:off x="5922066" y="4935865"/>
            <a:ext cx="923144" cy="170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48AEEB14-EDB6-4421-8D36-E8E1E95D8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52" y="4319420"/>
            <a:ext cx="1600319" cy="120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208A6725-8B61-4269-89F2-4BCE46ECEBF3}"/>
              </a:ext>
            </a:extLst>
          </p:cNvPr>
          <p:cNvGrpSpPr/>
          <p:nvPr/>
        </p:nvGrpSpPr>
        <p:grpSpPr>
          <a:xfrm>
            <a:off x="4932294" y="1679053"/>
            <a:ext cx="825211" cy="849669"/>
            <a:chOff x="4932294" y="1679053"/>
            <a:chExt cx="825211" cy="849669"/>
          </a:xfrm>
        </p:grpSpPr>
        <p:sp>
          <p:nvSpPr>
            <p:cNvPr id="49" name="Flowchart: Manual Operation 48">
              <a:extLst>
                <a:ext uri="{FF2B5EF4-FFF2-40B4-BE49-F238E27FC236}">
                  <a16:creationId xmlns:a16="http://schemas.microsoft.com/office/drawing/2014/main" id="{388DF977-8256-412E-9186-E3508AA00E84}"/>
                </a:ext>
              </a:extLst>
            </p:cNvPr>
            <p:cNvSpPr/>
            <p:nvPr/>
          </p:nvSpPr>
          <p:spPr>
            <a:xfrm rot="16200000">
              <a:off x="4920065" y="1691282"/>
              <a:ext cx="849669" cy="825211"/>
            </a:xfrm>
            <a:prstGeom prst="flowChartManualOpera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4E80AD9-CC73-4508-95AF-A8C03995BB93}"/>
                    </a:ext>
                  </a:extLst>
                </p:cNvPr>
                <p:cNvSpPr txBox="1"/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6F04441-9B9C-49C8-B610-85680E5C4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226902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2.96296E-6 L -1.45833E-6 0.40255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1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2639"/>
            <a:ext cx="3356043" cy="96989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Handcrafted video representation (features)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12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59573-2BB9-4FC8-AC3A-D98C135BAEA6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9F198-8FFD-49C6-9F21-2D57B7FF614A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D892A-185A-435D-A32F-01968594BE9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21AD04-41D9-401F-80BA-4F4BA9C537F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8712A5E-30D0-4267-A91D-6BA5BF261E8A}"/>
                  </a:ext>
                </a:extLst>
              </p:cNvPr>
              <p:cNvSpPr/>
              <p:nvPr/>
            </p:nvSpPr>
            <p:spPr>
              <a:xfrm>
                <a:off x="3543910" y="25338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6AEBE-B6E9-4136-A532-1F0A7BB89261}"/>
                  </a:ext>
                </a:extLst>
              </p:cNvPr>
              <p:cNvSpPr txBox="1"/>
              <p:nvPr/>
            </p:nvSpPr>
            <p:spPr>
              <a:xfrm>
                <a:off x="3520332" y="28276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4731-F1CF-4642-90EC-5986785E041C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A983F7-8BA6-42D5-87FC-7360C73077CC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6352DA-F7BB-49F8-B290-5835CD9342F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94071C-3FBA-45B8-9C28-CBC70D102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D8A29-4BE5-4874-A7B5-39B767DC7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56A0E-3B5A-49CA-8217-31D48589386E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6F6EE87-FEBA-4D86-AD3A-6A1F1790D274}"/>
              </a:ext>
            </a:extLst>
          </p:cNvPr>
          <p:cNvSpPr txBox="1">
            <a:spLocks/>
          </p:cNvSpPr>
          <p:nvPr/>
        </p:nvSpPr>
        <p:spPr>
          <a:xfrm>
            <a:off x="2973832" y="442639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Supervised video representation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AFA94A-B0D4-4169-8969-B9F3DE80A36E}"/>
              </a:ext>
            </a:extLst>
          </p:cNvPr>
          <p:cNvSpPr txBox="1">
            <a:spLocks/>
          </p:cNvSpPr>
          <p:nvPr/>
        </p:nvSpPr>
        <p:spPr>
          <a:xfrm>
            <a:off x="5947664" y="432756"/>
            <a:ext cx="3356043" cy="95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00458A"/>
                </a:solidFill>
              </a:rPr>
              <a:t>Self-supervised </a:t>
            </a:r>
          </a:p>
          <a:p>
            <a:pPr algn="ctr"/>
            <a:r>
              <a:rPr lang="en-US" sz="2000" dirty="0">
                <a:solidFill>
                  <a:srgbClr val="00458A"/>
                </a:solidFill>
              </a:rPr>
              <a:t>learning evaluation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FD94D8-9C43-44E6-8E47-288D7F05ECF5}"/>
              </a:ext>
            </a:extLst>
          </p:cNvPr>
          <p:cNvSpPr txBox="1">
            <a:spLocks/>
          </p:cNvSpPr>
          <p:nvPr/>
        </p:nvSpPr>
        <p:spPr>
          <a:xfrm>
            <a:off x="8963059" y="451214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video representation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57CED0-9CD5-4AF3-BA29-FFE312E9683A}"/>
              </a:ext>
            </a:extLst>
          </p:cNvPr>
          <p:cNvSpPr/>
          <p:nvPr/>
        </p:nvSpPr>
        <p:spPr>
          <a:xfrm>
            <a:off x="3029393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58A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3E038A-815D-4964-A7C2-D47047301530}"/>
              </a:ext>
            </a:extLst>
          </p:cNvPr>
          <p:cNvSpPr/>
          <p:nvPr/>
        </p:nvSpPr>
        <p:spPr>
          <a:xfrm>
            <a:off x="582590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F24026-3238-4FE8-9737-079442DAC079}"/>
              </a:ext>
            </a:extLst>
          </p:cNvPr>
          <p:cNvSpPr/>
          <p:nvPr/>
        </p:nvSpPr>
        <p:spPr>
          <a:xfrm>
            <a:off x="899928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A4D2A60A-AE2B-4C49-9E5D-638547F1DB61}"/>
              </a:ext>
            </a:extLst>
          </p:cNvPr>
          <p:cNvSpPr/>
          <p:nvPr/>
        </p:nvSpPr>
        <p:spPr>
          <a:xfrm>
            <a:off x="7920860" y="3179802"/>
            <a:ext cx="2701065" cy="458424"/>
          </a:xfrm>
          <a:prstGeom prst="roundRect">
            <a:avLst/>
          </a:prstGeom>
          <a:solidFill>
            <a:schemeClr val="bg2"/>
          </a:solidFill>
          <a:ln w="28575"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5A8272E-0E0C-443C-8201-97ECB2DDAF6F}"/>
              </a:ext>
            </a:extLst>
          </p:cNvPr>
          <p:cNvCxnSpPr>
            <a:cxnSpLocks/>
          </p:cNvCxnSpPr>
          <p:nvPr/>
        </p:nvCxnSpPr>
        <p:spPr>
          <a:xfrm>
            <a:off x="4274829" y="2103887"/>
            <a:ext cx="645055" cy="11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E7A32579-920B-4768-B05C-9C3BBC9C1F09}"/>
              </a:ext>
            </a:extLst>
          </p:cNvPr>
          <p:cNvGrpSpPr/>
          <p:nvPr/>
        </p:nvGrpSpPr>
        <p:grpSpPr>
          <a:xfrm>
            <a:off x="4932294" y="1679053"/>
            <a:ext cx="825211" cy="849669"/>
            <a:chOff x="4932294" y="1679053"/>
            <a:chExt cx="825211" cy="849669"/>
          </a:xfrm>
        </p:grpSpPr>
        <p:sp>
          <p:nvSpPr>
            <p:cNvPr id="39" name="Flowchart: Manual Operation 38">
              <a:extLst>
                <a:ext uri="{FF2B5EF4-FFF2-40B4-BE49-F238E27FC236}">
                  <a16:creationId xmlns:a16="http://schemas.microsoft.com/office/drawing/2014/main" id="{BEEB398F-FF42-427F-A5BA-3DA6119521A3}"/>
                </a:ext>
              </a:extLst>
            </p:cNvPr>
            <p:cNvSpPr/>
            <p:nvPr/>
          </p:nvSpPr>
          <p:spPr>
            <a:xfrm rot="16200000">
              <a:off x="4920065" y="1691282"/>
              <a:ext cx="849669" cy="825211"/>
            </a:xfrm>
            <a:prstGeom prst="flowChartManualOpera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6F04441-9B9C-49C8-B610-85680E5C409F}"/>
                    </a:ext>
                  </a:extLst>
                </p:cNvPr>
                <p:cNvSpPr txBox="1"/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6F04441-9B9C-49C8-B610-85680E5C4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567C2FF-39E8-4EC5-8889-3870AD8CEBD6}"/>
              </a:ext>
            </a:extLst>
          </p:cNvPr>
          <p:cNvCxnSpPr>
            <a:cxnSpLocks/>
          </p:cNvCxnSpPr>
          <p:nvPr/>
        </p:nvCxnSpPr>
        <p:spPr>
          <a:xfrm>
            <a:off x="1068485" y="3909244"/>
            <a:ext cx="978198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Flowchart: Manual Operation 44">
            <a:extLst>
              <a:ext uri="{FF2B5EF4-FFF2-40B4-BE49-F238E27FC236}">
                <a16:creationId xmlns:a16="http://schemas.microsoft.com/office/drawing/2014/main" id="{AF5D9412-F6A3-4337-A440-366EF3BBBA53}"/>
              </a:ext>
            </a:extLst>
          </p:cNvPr>
          <p:cNvSpPr/>
          <p:nvPr/>
        </p:nvSpPr>
        <p:spPr>
          <a:xfrm rot="5400000">
            <a:off x="6018887" y="1680764"/>
            <a:ext cx="849669" cy="825211"/>
          </a:xfrm>
          <a:prstGeom prst="flowChartManualOperat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rgbClr val="004B8E"/>
              </a:solidFill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10B6FBC-825A-4CC5-B62F-FA7A9A2E6DF9}"/>
              </a:ext>
            </a:extLst>
          </p:cNvPr>
          <p:cNvSpPr txBox="1"/>
          <p:nvPr/>
        </p:nvSpPr>
        <p:spPr>
          <a:xfrm>
            <a:off x="6354295" y="1859035"/>
            <a:ext cx="25388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BF22BA12-B75D-4187-8956-BA8A9F103F19}"/>
              </a:ext>
            </a:extLst>
          </p:cNvPr>
          <p:cNvSpPr txBox="1"/>
          <p:nvPr/>
        </p:nvSpPr>
        <p:spPr>
          <a:xfrm>
            <a:off x="906361" y="3049858"/>
            <a:ext cx="48511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Self-supervised Learning </a:t>
            </a:r>
          </a:p>
        </p:txBody>
      </p: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1ECE4094-1F7C-47F1-A833-9CCD75D097D5}"/>
              </a:ext>
            </a:extLst>
          </p:cNvPr>
          <p:cNvCxnSpPr>
            <a:cxnSpLocks/>
          </p:cNvCxnSpPr>
          <p:nvPr/>
        </p:nvCxnSpPr>
        <p:spPr>
          <a:xfrm>
            <a:off x="6854188" y="2074101"/>
            <a:ext cx="645055" cy="119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Left Brace 50">
            <a:extLst>
              <a:ext uri="{FF2B5EF4-FFF2-40B4-BE49-F238E27FC236}">
                <a16:creationId xmlns:a16="http://schemas.microsoft.com/office/drawing/2014/main" id="{F18DF2A5-74B7-469A-ADE2-F3D77D9BF918}"/>
              </a:ext>
            </a:extLst>
          </p:cNvPr>
          <p:cNvSpPr/>
          <p:nvPr/>
        </p:nvSpPr>
        <p:spPr>
          <a:xfrm rot="16200000">
            <a:off x="9064787" y="1289609"/>
            <a:ext cx="365595" cy="3184599"/>
          </a:xfrm>
          <a:custGeom>
            <a:avLst/>
            <a:gdLst>
              <a:gd name="connsiteX0" fmla="*/ 365595 w 365595"/>
              <a:gd name="connsiteY0" fmla="*/ 3184599 h 3184599"/>
              <a:gd name="connsiteX1" fmla="*/ 182797 w 365595"/>
              <a:gd name="connsiteY1" fmla="*/ 3154134 h 3184599"/>
              <a:gd name="connsiteX2" fmla="*/ 182798 w 365595"/>
              <a:gd name="connsiteY2" fmla="*/ 1622765 h 3184599"/>
              <a:gd name="connsiteX3" fmla="*/ 0 w 365595"/>
              <a:gd name="connsiteY3" fmla="*/ 1592300 h 3184599"/>
              <a:gd name="connsiteX4" fmla="*/ 182798 w 365595"/>
              <a:gd name="connsiteY4" fmla="*/ 1561835 h 3184599"/>
              <a:gd name="connsiteX5" fmla="*/ 182798 w 365595"/>
              <a:gd name="connsiteY5" fmla="*/ 30465 h 3184599"/>
              <a:gd name="connsiteX6" fmla="*/ 365596 w 365595"/>
              <a:gd name="connsiteY6" fmla="*/ 0 h 3184599"/>
              <a:gd name="connsiteX7" fmla="*/ 365595 w 365595"/>
              <a:gd name="connsiteY7" fmla="*/ 3184599 h 3184599"/>
              <a:gd name="connsiteX0" fmla="*/ 365595 w 365595"/>
              <a:gd name="connsiteY0" fmla="*/ 3184599 h 3184599"/>
              <a:gd name="connsiteX1" fmla="*/ 182797 w 365595"/>
              <a:gd name="connsiteY1" fmla="*/ 3154134 h 3184599"/>
              <a:gd name="connsiteX2" fmla="*/ 182798 w 365595"/>
              <a:gd name="connsiteY2" fmla="*/ 1622765 h 3184599"/>
              <a:gd name="connsiteX3" fmla="*/ 0 w 365595"/>
              <a:gd name="connsiteY3" fmla="*/ 1592300 h 3184599"/>
              <a:gd name="connsiteX4" fmla="*/ 182798 w 365595"/>
              <a:gd name="connsiteY4" fmla="*/ 1561835 h 3184599"/>
              <a:gd name="connsiteX5" fmla="*/ 182798 w 365595"/>
              <a:gd name="connsiteY5" fmla="*/ 30465 h 3184599"/>
              <a:gd name="connsiteX6" fmla="*/ 365596 w 365595"/>
              <a:gd name="connsiteY6" fmla="*/ 0 h 318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65595" h="3184599" stroke="0" extrusionOk="0">
                <a:moveTo>
                  <a:pt x="365595" y="3184599"/>
                </a:moveTo>
                <a:cubicBezTo>
                  <a:pt x="263777" y="3182814"/>
                  <a:pt x="181610" y="3173602"/>
                  <a:pt x="182797" y="3154134"/>
                </a:cubicBezTo>
                <a:cubicBezTo>
                  <a:pt x="206793" y="2649490"/>
                  <a:pt x="181645" y="2204609"/>
                  <a:pt x="182798" y="1622765"/>
                </a:cubicBezTo>
                <a:cubicBezTo>
                  <a:pt x="190482" y="1593742"/>
                  <a:pt x="108351" y="1578625"/>
                  <a:pt x="0" y="1592300"/>
                </a:cubicBezTo>
                <a:cubicBezTo>
                  <a:pt x="101132" y="1592134"/>
                  <a:pt x="182798" y="1580050"/>
                  <a:pt x="182798" y="1561835"/>
                </a:cubicBezTo>
                <a:cubicBezTo>
                  <a:pt x="224785" y="881626"/>
                  <a:pt x="180252" y="490394"/>
                  <a:pt x="182798" y="30465"/>
                </a:cubicBezTo>
                <a:cubicBezTo>
                  <a:pt x="198123" y="12488"/>
                  <a:pt x="259949" y="-9634"/>
                  <a:pt x="365596" y="0"/>
                </a:cubicBezTo>
                <a:cubicBezTo>
                  <a:pt x="405411" y="1071630"/>
                  <a:pt x="442349" y="2072331"/>
                  <a:pt x="365595" y="3184599"/>
                </a:cubicBezTo>
                <a:close/>
              </a:path>
              <a:path w="365595" h="3184599" fill="none" extrusionOk="0">
                <a:moveTo>
                  <a:pt x="365595" y="3184599"/>
                </a:moveTo>
                <a:cubicBezTo>
                  <a:pt x="264577" y="3182202"/>
                  <a:pt x="183491" y="3173806"/>
                  <a:pt x="182797" y="3154134"/>
                </a:cubicBezTo>
                <a:cubicBezTo>
                  <a:pt x="268919" y="2596913"/>
                  <a:pt x="200510" y="2104079"/>
                  <a:pt x="182798" y="1622765"/>
                </a:cubicBezTo>
                <a:cubicBezTo>
                  <a:pt x="184818" y="1591176"/>
                  <a:pt x="95419" y="1579614"/>
                  <a:pt x="0" y="1592300"/>
                </a:cubicBezTo>
                <a:cubicBezTo>
                  <a:pt x="103207" y="1590477"/>
                  <a:pt x="180719" y="1580844"/>
                  <a:pt x="182798" y="1561835"/>
                </a:cubicBezTo>
                <a:cubicBezTo>
                  <a:pt x="170060" y="1120403"/>
                  <a:pt x="109047" y="773567"/>
                  <a:pt x="182798" y="30465"/>
                </a:cubicBezTo>
                <a:cubicBezTo>
                  <a:pt x="170322" y="15759"/>
                  <a:pt x="263782" y="-8573"/>
                  <a:pt x="365596" y="0"/>
                </a:cubicBezTo>
              </a:path>
              <a:path w="365595" h="3184599" fill="none" stroke="0" extrusionOk="0">
                <a:moveTo>
                  <a:pt x="365595" y="3184599"/>
                </a:moveTo>
                <a:cubicBezTo>
                  <a:pt x="264444" y="3184960"/>
                  <a:pt x="182909" y="3171235"/>
                  <a:pt x="182797" y="3154134"/>
                </a:cubicBezTo>
                <a:cubicBezTo>
                  <a:pt x="195347" y="2661409"/>
                  <a:pt x="154673" y="2130447"/>
                  <a:pt x="182798" y="1622765"/>
                </a:cubicBezTo>
                <a:cubicBezTo>
                  <a:pt x="174154" y="1617702"/>
                  <a:pt x="102072" y="1586779"/>
                  <a:pt x="0" y="1592300"/>
                </a:cubicBezTo>
                <a:cubicBezTo>
                  <a:pt x="102531" y="1590434"/>
                  <a:pt x="184678" y="1576533"/>
                  <a:pt x="182798" y="1561835"/>
                </a:cubicBezTo>
                <a:cubicBezTo>
                  <a:pt x="301951" y="892457"/>
                  <a:pt x="222091" y="304851"/>
                  <a:pt x="182798" y="30465"/>
                </a:cubicBezTo>
                <a:cubicBezTo>
                  <a:pt x="195298" y="20019"/>
                  <a:pt x="280437" y="1567"/>
                  <a:pt x="365596" y="0"/>
                </a:cubicBezTo>
              </a:path>
            </a:pathLst>
          </a:custGeom>
          <a:ln w="28575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87586262">
                  <a:prstGeom prst="leftBrac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A28F85E-33FF-40BC-AB1E-284CE1DA3A62}"/>
              </a:ext>
            </a:extLst>
          </p:cNvPr>
          <p:cNvSpPr txBox="1"/>
          <p:nvPr/>
        </p:nvSpPr>
        <p:spPr>
          <a:xfrm>
            <a:off x="7920860" y="3206743"/>
            <a:ext cx="2804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Predict future frames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52" descr="A person holding a violin&#10;&#10;Description automatically generated">
            <a:extLst>
              <a:ext uri="{FF2B5EF4-FFF2-40B4-BE49-F238E27FC236}">
                <a16:creationId xmlns:a16="http://schemas.microsoft.com/office/drawing/2014/main" id="{7329D5BC-C5E8-4747-B5E8-4B4EE68E02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8757" y="1744069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4" name="Picture 53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6D3EC9B0-1446-4F7C-A1A5-43A7F538E2C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1443" y="1744069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5" name="Picture 54" descr="A person holding a violin&#10;&#10;Description automatically generated">
            <a:extLst>
              <a:ext uri="{FF2B5EF4-FFF2-40B4-BE49-F238E27FC236}">
                <a16:creationId xmlns:a16="http://schemas.microsoft.com/office/drawing/2014/main" id="{D1B08B01-97B9-4E76-AB82-74359AA25A0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361" y="1734146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0" name="Picture 59" descr="A picture containing instrument, violin, glasses, glass&#10;&#10;Description automatically generated">
            <a:extLst>
              <a:ext uri="{FF2B5EF4-FFF2-40B4-BE49-F238E27FC236}">
                <a16:creationId xmlns:a16="http://schemas.microsoft.com/office/drawing/2014/main" id="{E734331D-07FF-4673-865B-508D4601F14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6157" y="1764046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1" name="Picture 60" descr="A picture containing instrument, glass, violin, table&#10;&#10;Description automatically generated">
            <a:extLst>
              <a:ext uri="{FF2B5EF4-FFF2-40B4-BE49-F238E27FC236}">
                <a16:creationId xmlns:a16="http://schemas.microsoft.com/office/drawing/2014/main" id="{AC725449-39E9-4DA7-9BB7-3CB60874424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102" y="1761984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Picture 61" descr="A picture containing sitting, table, instrument, glass&#10;&#10;Description automatically generated">
            <a:extLst>
              <a:ext uri="{FF2B5EF4-FFF2-40B4-BE49-F238E27FC236}">
                <a16:creationId xmlns:a16="http://schemas.microsoft.com/office/drawing/2014/main" id="{B33C420D-172B-40E5-A73E-EAB40CD376F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5280" y="1757798"/>
            <a:ext cx="1024309" cy="76673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2" name="TextBox 71">
            <a:extLst>
              <a:ext uri="{FF2B5EF4-FFF2-40B4-BE49-F238E27FC236}">
                <a16:creationId xmlns:a16="http://schemas.microsoft.com/office/drawing/2014/main" id="{FA4EC532-B6ED-4C74-BA67-E8A502026998}"/>
              </a:ext>
            </a:extLst>
          </p:cNvPr>
          <p:cNvSpPr txBox="1"/>
          <p:nvPr/>
        </p:nvSpPr>
        <p:spPr>
          <a:xfrm>
            <a:off x="6875521" y="4604090"/>
            <a:ext cx="38587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Classification: </a:t>
            </a:r>
            <a:r>
              <a:rPr lang="en-US" sz="2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Surfing</a:t>
            </a:r>
          </a:p>
        </p:txBody>
      </p: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8CD41ECE-E9D2-493E-BAFA-A738C33031E8}"/>
              </a:ext>
            </a:extLst>
          </p:cNvPr>
          <p:cNvCxnSpPr>
            <a:cxnSpLocks/>
          </p:cNvCxnSpPr>
          <p:nvPr/>
        </p:nvCxnSpPr>
        <p:spPr>
          <a:xfrm>
            <a:off x="3941139" y="4935865"/>
            <a:ext cx="923144" cy="170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4" name="TextBox 73">
            <a:extLst>
              <a:ext uri="{FF2B5EF4-FFF2-40B4-BE49-F238E27FC236}">
                <a16:creationId xmlns:a16="http://schemas.microsoft.com/office/drawing/2014/main" id="{AD92F296-693C-4FD9-AAD6-5C69901C3940}"/>
              </a:ext>
            </a:extLst>
          </p:cNvPr>
          <p:cNvSpPr txBox="1"/>
          <p:nvPr/>
        </p:nvSpPr>
        <p:spPr>
          <a:xfrm>
            <a:off x="2652334" y="4604090"/>
            <a:ext cx="1462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</a:p>
        </p:txBody>
      </p: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C50BF99D-9209-4C4D-BDD5-2A95D17E7593}"/>
              </a:ext>
            </a:extLst>
          </p:cNvPr>
          <p:cNvCxnSpPr>
            <a:cxnSpLocks/>
          </p:cNvCxnSpPr>
          <p:nvPr/>
        </p:nvCxnSpPr>
        <p:spPr>
          <a:xfrm>
            <a:off x="5922066" y="4935865"/>
            <a:ext cx="923144" cy="1709"/>
          </a:xfrm>
          <a:prstGeom prst="straightConnector1">
            <a:avLst/>
          </a:prstGeom>
          <a:ln w="28575">
            <a:solidFill>
              <a:schemeClr val="tx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7" name="Picture 76" descr="A person riding a wave on a surfboard in the water&#10;&#10;Description automatically generated">
            <a:extLst>
              <a:ext uri="{FF2B5EF4-FFF2-40B4-BE49-F238E27FC236}">
                <a16:creationId xmlns:a16="http://schemas.microsoft.com/office/drawing/2014/main" id="{48AEEB14-EDB6-4421-8D36-E8E1E95D867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252" y="4319420"/>
            <a:ext cx="1600319" cy="120023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8E494034-A49E-4AD7-A187-39EA2471BA0F}"/>
              </a:ext>
            </a:extLst>
          </p:cNvPr>
          <p:cNvSpPr txBox="1"/>
          <p:nvPr/>
        </p:nvSpPr>
        <p:spPr>
          <a:xfrm>
            <a:off x="978335" y="5811171"/>
            <a:ext cx="69425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Evaluation: Downstream task</a:t>
            </a:r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208A6725-8B61-4269-89F2-4BCE46ECEBF3}"/>
              </a:ext>
            </a:extLst>
          </p:cNvPr>
          <p:cNvGrpSpPr/>
          <p:nvPr/>
        </p:nvGrpSpPr>
        <p:grpSpPr>
          <a:xfrm>
            <a:off x="4932294" y="1679053"/>
            <a:ext cx="825211" cy="849669"/>
            <a:chOff x="4932294" y="1679053"/>
            <a:chExt cx="825211" cy="849669"/>
          </a:xfrm>
        </p:grpSpPr>
        <p:sp>
          <p:nvSpPr>
            <p:cNvPr id="49" name="Flowchart: Manual Operation 48">
              <a:extLst>
                <a:ext uri="{FF2B5EF4-FFF2-40B4-BE49-F238E27FC236}">
                  <a16:creationId xmlns:a16="http://schemas.microsoft.com/office/drawing/2014/main" id="{388DF977-8256-412E-9186-E3508AA00E84}"/>
                </a:ext>
              </a:extLst>
            </p:cNvPr>
            <p:cNvSpPr/>
            <p:nvPr/>
          </p:nvSpPr>
          <p:spPr>
            <a:xfrm rot="16200000">
              <a:off x="4920065" y="1691282"/>
              <a:ext cx="849669" cy="825211"/>
            </a:xfrm>
            <a:prstGeom prst="flowChartManualOperation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24E80AD9-CC73-4508-95AF-A8C03995BB93}"/>
                    </a:ext>
                  </a:extLst>
                </p:cNvPr>
                <p:cNvSpPr txBox="1"/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26F04441-9B9C-49C8-B610-85680E5C409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0CAB77B-EFE8-49F4-8528-1D0D86B0602B}"/>
              </a:ext>
            </a:extLst>
          </p:cNvPr>
          <p:cNvGrpSpPr/>
          <p:nvPr/>
        </p:nvGrpSpPr>
        <p:grpSpPr>
          <a:xfrm>
            <a:off x="5757505" y="5178947"/>
            <a:ext cx="1982970" cy="643208"/>
            <a:chOff x="5757505" y="5178947"/>
            <a:chExt cx="1982970" cy="643208"/>
          </a:xfrm>
        </p:grpSpPr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543E7DDD-9461-4C78-9D5C-21899554A6A3}"/>
                </a:ext>
              </a:extLst>
            </p:cNvPr>
            <p:cNvSpPr txBox="1"/>
            <p:nvPr/>
          </p:nvSpPr>
          <p:spPr>
            <a:xfrm>
              <a:off x="6152552" y="5298935"/>
              <a:ext cx="15879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finetune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21A8CC8C-9C41-4FAF-B39D-F2E9136689C3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757505" y="5178947"/>
              <a:ext cx="395048" cy="245109"/>
            </a:xfrm>
            <a:prstGeom prst="straightConnector1">
              <a:avLst/>
            </a:prstGeom>
            <a:ln w="12700">
              <a:solidFill>
                <a:srgbClr val="004B8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7" name="Group 56">
            <a:extLst>
              <a:ext uri="{FF2B5EF4-FFF2-40B4-BE49-F238E27FC236}">
                <a16:creationId xmlns:a16="http://schemas.microsoft.com/office/drawing/2014/main" id="{FF44D873-D0BC-4E68-AFB8-162C5F8CD9ED}"/>
              </a:ext>
            </a:extLst>
          </p:cNvPr>
          <p:cNvGrpSpPr/>
          <p:nvPr/>
        </p:nvGrpSpPr>
        <p:grpSpPr>
          <a:xfrm>
            <a:off x="4929800" y="4441348"/>
            <a:ext cx="825211" cy="849669"/>
            <a:chOff x="4932294" y="1679053"/>
            <a:chExt cx="825211" cy="849669"/>
          </a:xfrm>
        </p:grpSpPr>
        <p:sp>
          <p:nvSpPr>
            <p:cNvPr id="58" name="Flowchart: Manual Operation 57">
              <a:extLst>
                <a:ext uri="{FF2B5EF4-FFF2-40B4-BE49-F238E27FC236}">
                  <a16:creationId xmlns:a16="http://schemas.microsoft.com/office/drawing/2014/main" id="{1DB99EA5-91FB-4E03-9ECD-DA4706750627}"/>
                </a:ext>
              </a:extLst>
            </p:cNvPr>
            <p:cNvSpPr/>
            <p:nvPr/>
          </p:nvSpPr>
          <p:spPr>
            <a:xfrm rot="16200000">
              <a:off x="4920065" y="1691282"/>
              <a:ext cx="849669" cy="825211"/>
            </a:xfrm>
            <a:prstGeom prst="flowChartManualOperation">
              <a:avLst/>
            </a:prstGeom>
            <a:noFill/>
            <a:ln w="28575">
              <a:solidFill>
                <a:srgbClr val="004B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D4B89C9-E21C-4C7F-8C36-D476D1D72411}"/>
                    </a:ext>
                  </a:extLst>
                </p:cNvPr>
                <p:cNvSpPr txBox="1"/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4B8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2800" dirty="0">
                    <a:solidFill>
                      <a:srgbClr val="004B8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59" name="TextBox 58">
                  <a:extLst>
                    <a:ext uri="{FF2B5EF4-FFF2-40B4-BE49-F238E27FC236}">
                      <a16:creationId xmlns:a16="http://schemas.microsoft.com/office/drawing/2014/main" id="{4D4B89C9-E21C-4C7F-8C36-D476D1D724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18926" y="1844407"/>
                  <a:ext cx="253886" cy="430887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555392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2639"/>
            <a:ext cx="3356043" cy="96989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Handcrafted video representation (features)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13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59573-2BB9-4FC8-AC3A-D98C135BAEA6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9F198-8FFD-49C6-9F21-2D57B7FF614A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D892A-185A-435D-A32F-01968594BE9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21AD04-41D9-401F-80BA-4F4BA9C537F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8712A5E-30D0-4267-A91D-6BA5BF261E8A}"/>
                  </a:ext>
                </a:extLst>
              </p:cNvPr>
              <p:cNvSpPr/>
              <p:nvPr/>
            </p:nvSpPr>
            <p:spPr>
              <a:xfrm>
                <a:off x="3543910" y="25338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6AEBE-B6E9-4136-A532-1F0A7BB89261}"/>
                  </a:ext>
                </a:extLst>
              </p:cNvPr>
              <p:cNvSpPr txBox="1"/>
              <p:nvPr/>
            </p:nvSpPr>
            <p:spPr>
              <a:xfrm>
                <a:off x="3520332" y="28276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4731-F1CF-4642-90EC-5986785E041C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A983F7-8BA6-42D5-87FC-7360C73077CC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6352DA-F7BB-49F8-B290-5835CD9342F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94071C-3FBA-45B8-9C28-CBC70D102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D8A29-4BE5-4874-A7B5-39B767DC7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56A0E-3B5A-49CA-8217-31D48589386E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6F6EE87-FEBA-4D86-AD3A-6A1F1790D274}"/>
              </a:ext>
            </a:extLst>
          </p:cNvPr>
          <p:cNvSpPr txBox="1">
            <a:spLocks/>
          </p:cNvSpPr>
          <p:nvPr/>
        </p:nvSpPr>
        <p:spPr>
          <a:xfrm>
            <a:off x="2973832" y="442639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Supervised video representation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AFA94A-B0D4-4169-8969-B9F3DE80A36E}"/>
              </a:ext>
            </a:extLst>
          </p:cNvPr>
          <p:cNvSpPr txBox="1">
            <a:spLocks/>
          </p:cNvSpPr>
          <p:nvPr/>
        </p:nvSpPr>
        <p:spPr>
          <a:xfrm>
            <a:off x="5947664" y="432756"/>
            <a:ext cx="3356043" cy="95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004B8E"/>
                </a:solidFill>
              </a:rPr>
              <a:t>Self-supervised image representation 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FD94D8-9C43-44E6-8E47-288D7F05ECF5}"/>
              </a:ext>
            </a:extLst>
          </p:cNvPr>
          <p:cNvSpPr txBox="1">
            <a:spLocks/>
          </p:cNvSpPr>
          <p:nvPr/>
        </p:nvSpPr>
        <p:spPr>
          <a:xfrm>
            <a:off x="8963059" y="451214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video representation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57CED0-9CD5-4AF3-BA29-FFE312E9683A}"/>
              </a:ext>
            </a:extLst>
          </p:cNvPr>
          <p:cNvSpPr/>
          <p:nvPr/>
        </p:nvSpPr>
        <p:spPr>
          <a:xfrm>
            <a:off x="3029393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58A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3E038A-815D-4964-A7C2-D47047301530}"/>
              </a:ext>
            </a:extLst>
          </p:cNvPr>
          <p:cNvSpPr/>
          <p:nvPr/>
        </p:nvSpPr>
        <p:spPr>
          <a:xfrm>
            <a:off x="582590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F24026-3238-4FE8-9737-079442DAC079}"/>
              </a:ext>
            </a:extLst>
          </p:cNvPr>
          <p:cNvSpPr/>
          <p:nvPr/>
        </p:nvSpPr>
        <p:spPr>
          <a:xfrm>
            <a:off x="899928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图片 5">
            <a:extLst>
              <a:ext uri="{FF2B5EF4-FFF2-40B4-BE49-F238E27FC236}">
                <a16:creationId xmlns:a16="http://schemas.microsoft.com/office/drawing/2014/main" id="{0A87B46B-D82E-4752-BCED-EBC0FF7DDA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575" y="1491969"/>
            <a:ext cx="2036892" cy="1809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图片 7">
            <a:extLst>
              <a:ext uri="{FF2B5EF4-FFF2-40B4-BE49-F238E27FC236}">
                <a16:creationId xmlns:a16="http://schemas.microsoft.com/office/drawing/2014/main" id="{8375DDD6-A226-4C75-881A-82CD8D6A36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717" b="3709"/>
          <a:stretch/>
        </p:blipFill>
        <p:spPr>
          <a:xfrm>
            <a:off x="5698750" y="1491969"/>
            <a:ext cx="5907530" cy="1809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3">
            <a:extLst>
              <a:ext uri="{FF2B5EF4-FFF2-40B4-BE49-F238E27FC236}">
                <a16:creationId xmlns:a16="http://schemas.microsoft.com/office/drawing/2014/main" id="{6DF8C2EE-5F7B-41B5-AF45-31336BEF7E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7482" y="3932930"/>
            <a:ext cx="3480846" cy="192107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图片 8">
            <a:extLst>
              <a:ext uri="{FF2B5EF4-FFF2-40B4-BE49-F238E27FC236}">
                <a16:creationId xmlns:a16="http://schemas.microsoft.com/office/drawing/2014/main" id="{5073FEF3-ADD5-42ED-A556-6A80185687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684" t="2696" r="48698" b="6606"/>
          <a:stretch/>
        </p:blipFill>
        <p:spPr>
          <a:xfrm>
            <a:off x="3466583" y="1506790"/>
            <a:ext cx="1727336" cy="182503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6E4A3DF-DC6A-4934-8F79-2ABE92A10912}"/>
              </a:ext>
            </a:extLst>
          </p:cNvPr>
          <p:cNvSpPr txBox="1"/>
          <p:nvPr/>
        </p:nvSpPr>
        <p:spPr>
          <a:xfrm>
            <a:off x="282011" y="3381374"/>
            <a:ext cx="27227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[Context. </a:t>
            </a:r>
            <a:r>
              <a:rPr lang="en-US" sz="1400" dirty="0" err="1"/>
              <a:t>Doersch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 ICCV 2015]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E88099-68D4-478B-8608-E667F822C699}"/>
              </a:ext>
            </a:extLst>
          </p:cNvPr>
          <p:cNvSpPr txBox="1"/>
          <p:nvPr/>
        </p:nvSpPr>
        <p:spPr>
          <a:xfrm>
            <a:off x="8528337" y="3308678"/>
            <a:ext cx="3663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[Jigsaw puzzles. </a:t>
            </a:r>
            <a:r>
              <a:rPr lang="en-US" sz="1400" dirty="0" err="1"/>
              <a:t>Noroozi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 ECCV 2016]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5A508E7-1240-401B-B9AB-2108D88B49FF}"/>
              </a:ext>
            </a:extLst>
          </p:cNvPr>
          <p:cNvSpPr txBox="1"/>
          <p:nvPr/>
        </p:nvSpPr>
        <p:spPr>
          <a:xfrm>
            <a:off x="2995692" y="3388201"/>
            <a:ext cx="2897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[Inpainting. Pathak </a:t>
            </a:r>
            <a:r>
              <a:rPr lang="en-US" sz="1400" i="1" dirty="0"/>
              <a:t>et al.</a:t>
            </a:r>
            <a:r>
              <a:rPr lang="en-US" sz="1400" dirty="0"/>
              <a:t> CVPR 2016]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1379686-29EA-4786-80FC-7C35AD6227F7}"/>
              </a:ext>
            </a:extLst>
          </p:cNvPr>
          <p:cNvSpPr txBox="1"/>
          <p:nvPr/>
        </p:nvSpPr>
        <p:spPr>
          <a:xfrm>
            <a:off x="4753454" y="5925996"/>
            <a:ext cx="306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[Colorization. Zhang </a:t>
            </a:r>
            <a:r>
              <a:rPr lang="en-US" sz="1400" i="1" dirty="0"/>
              <a:t>et al.</a:t>
            </a:r>
            <a:r>
              <a:rPr lang="en-US" sz="1400" dirty="0"/>
              <a:t> ECCV 2016]</a:t>
            </a:r>
          </a:p>
        </p:txBody>
      </p:sp>
      <p:pic>
        <p:nvPicPr>
          <p:cNvPr id="38" name="Picture 37">
            <a:extLst>
              <a:ext uri="{FF2B5EF4-FFF2-40B4-BE49-F238E27FC236}">
                <a16:creationId xmlns:a16="http://schemas.microsoft.com/office/drawing/2014/main" id="{7E5DA644-DE90-4065-BA61-887EB08E51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672" y="3950302"/>
            <a:ext cx="6909633" cy="1943122"/>
          </a:xfrm>
          <a:prstGeom prst="rect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EF6E985F-9AC9-4CE0-AC08-4243667308A6}"/>
              </a:ext>
            </a:extLst>
          </p:cNvPr>
          <p:cNvSpPr txBox="1"/>
          <p:nvPr/>
        </p:nvSpPr>
        <p:spPr>
          <a:xfrm>
            <a:off x="9046054" y="5899157"/>
            <a:ext cx="30697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[Rotation. </a:t>
            </a:r>
            <a:r>
              <a:rPr lang="en-US" sz="1400" dirty="0" err="1"/>
              <a:t>Gidaris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 ICLR 2018]</a:t>
            </a:r>
          </a:p>
        </p:txBody>
      </p:sp>
    </p:spTree>
    <p:extLst>
      <p:ext uri="{BB962C8B-B14F-4D97-AF65-F5344CB8AC3E}">
        <p14:creationId xmlns:p14="http://schemas.microsoft.com/office/powerpoint/2010/main" val="2674022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6994BDD0-E01A-40ED-A151-ABBA2762B687}"/>
              </a:ext>
            </a:extLst>
          </p:cNvPr>
          <p:cNvSpPr/>
          <p:nvPr/>
        </p:nvSpPr>
        <p:spPr>
          <a:xfrm>
            <a:off x="307576" y="1325994"/>
            <a:ext cx="1910330" cy="454168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2639"/>
            <a:ext cx="3356043" cy="96989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Handcrafted video representation (features)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14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59573-2BB9-4FC8-AC3A-D98C135BAEA6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9F198-8FFD-49C6-9F21-2D57B7FF614A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D892A-185A-435D-A32F-01968594BE9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21AD04-41D9-401F-80BA-4F4BA9C537F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8712A5E-30D0-4267-A91D-6BA5BF261E8A}"/>
                  </a:ext>
                </a:extLst>
              </p:cNvPr>
              <p:cNvSpPr/>
              <p:nvPr/>
            </p:nvSpPr>
            <p:spPr>
              <a:xfrm>
                <a:off x="3543910" y="25338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6AEBE-B6E9-4136-A532-1F0A7BB89261}"/>
                  </a:ext>
                </a:extLst>
              </p:cNvPr>
              <p:cNvSpPr txBox="1"/>
              <p:nvPr/>
            </p:nvSpPr>
            <p:spPr>
              <a:xfrm>
                <a:off x="3520332" y="28276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4731-F1CF-4642-90EC-5986785E041C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A983F7-8BA6-42D5-87FC-7360C73077CC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6352DA-F7BB-49F8-B290-5835CD9342F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94071C-3FBA-45B8-9C28-CBC70D102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D8A29-4BE5-4874-A7B5-39B767DC7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56A0E-3B5A-49CA-8217-31D48589386E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6F6EE87-FEBA-4D86-AD3A-6A1F1790D274}"/>
              </a:ext>
            </a:extLst>
          </p:cNvPr>
          <p:cNvSpPr txBox="1">
            <a:spLocks/>
          </p:cNvSpPr>
          <p:nvPr/>
        </p:nvSpPr>
        <p:spPr>
          <a:xfrm>
            <a:off x="2973832" y="442639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Supervised video representation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AFA94A-B0D4-4169-8969-B9F3DE80A36E}"/>
              </a:ext>
            </a:extLst>
          </p:cNvPr>
          <p:cNvSpPr txBox="1">
            <a:spLocks/>
          </p:cNvSpPr>
          <p:nvPr/>
        </p:nvSpPr>
        <p:spPr>
          <a:xfrm>
            <a:off x="5947664" y="432756"/>
            <a:ext cx="3356043" cy="95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image representation 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FD94D8-9C43-44E6-8E47-288D7F05ECF5}"/>
              </a:ext>
            </a:extLst>
          </p:cNvPr>
          <p:cNvSpPr txBox="1">
            <a:spLocks/>
          </p:cNvSpPr>
          <p:nvPr/>
        </p:nvSpPr>
        <p:spPr>
          <a:xfrm>
            <a:off x="8963059" y="451214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00458A"/>
                </a:solidFill>
              </a:rPr>
              <a:t>Self-supervised video representation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57CED0-9CD5-4AF3-BA29-FFE312E9683A}"/>
              </a:ext>
            </a:extLst>
          </p:cNvPr>
          <p:cNvSpPr/>
          <p:nvPr/>
        </p:nvSpPr>
        <p:spPr>
          <a:xfrm>
            <a:off x="3029393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58A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3E038A-815D-4964-A7C2-D47047301530}"/>
              </a:ext>
            </a:extLst>
          </p:cNvPr>
          <p:cNvSpPr/>
          <p:nvPr/>
        </p:nvSpPr>
        <p:spPr>
          <a:xfrm>
            <a:off x="582590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F24026-3238-4FE8-9737-079442DAC079}"/>
              </a:ext>
            </a:extLst>
          </p:cNvPr>
          <p:cNvSpPr/>
          <p:nvPr/>
        </p:nvSpPr>
        <p:spPr>
          <a:xfrm>
            <a:off x="899928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47DD69C-5677-49C1-BB5F-6246F31769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622" y="1325994"/>
            <a:ext cx="2551371" cy="534762"/>
          </a:xfrm>
        </p:spPr>
        <p:txBody>
          <a:bodyPr/>
          <a:lstStyle/>
          <a:p>
            <a:r>
              <a:rPr lang="en-US" dirty="0"/>
              <a:t>Generative 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6F6DF4DF-6559-43ED-8AE8-F995FF6E004B}"/>
              </a:ext>
            </a:extLst>
          </p:cNvPr>
          <p:cNvCxnSpPr>
            <a:cxnSpLocks/>
          </p:cNvCxnSpPr>
          <p:nvPr/>
        </p:nvCxnSpPr>
        <p:spPr>
          <a:xfrm>
            <a:off x="5999064" y="2219085"/>
            <a:ext cx="923144" cy="1709"/>
          </a:xfrm>
          <a:prstGeom prst="straightConnector1">
            <a:avLst/>
          </a:prstGeom>
          <a:ln w="28575">
            <a:solidFill>
              <a:srgbClr val="004B8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A179AD8-5C7B-47FB-B248-D68B9ADE643F}"/>
              </a:ext>
            </a:extLst>
          </p:cNvPr>
          <p:cNvGrpSpPr/>
          <p:nvPr/>
        </p:nvGrpSpPr>
        <p:grpSpPr>
          <a:xfrm>
            <a:off x="1051282" y="1611101"/>
            <a:ext cx="4876153" cy="1215971"/>
            <a:chOff x="1839222" y="1776471"/>
            <a:chExt cx="4876153" cy="1215971"/>
          </a:xfrm>
        </p:grpSpPr>
        <p:sp>
          <p:nvSpPr>
            <p:cNvPr id="32" name="Flowchart: Manual Operation 31">
              <a:extLst>
                <a:ext uri="{FF2B5EF4-FFF2-40B4-BE49-F238E27FC236}">
                  <a16:creationId xmlns:a16="http://schemas.microsoft.com/office/drawing/2014/main" id="{DE978C70-4FB9-4878-972C-F9FE7FD3C8E7}"/>
                </a:ext>
              </a:extLst>
            </p:cNvPr>
            <p:cNvSpPr/>
            <p:nvPr/>
          </p:nvSpPr>
          <p:spPr>
            <a:xfrm rot="5400000">
              <a:off x="5516907" y="1793973"/>
              <a:ext cx="1215970" cy="1180967"/>
            </a:xfrm>
            <a:prstGeom prst="flowChartManualOperation">
              <a:avLst/>
            </a:prstGeom>
            <a:noFill/>
            <a:ln w="28575">
              <a:solidFill>
                <a:srgbClr val="004B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4B8E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51229E1-7BC9-4E4B-B772-39B6CE5C15CC}"/>
                </a:ext>
              </a:extLst>
            </p:cNvPr>
            <p:cNvSpPr txBox="1"/>
            <p:nvPr/>
          </p:nvSpPr>
          <p:spPr>
            <a:xfrm>
              <a:off x="5999179" y="2052279"/>
              <a:ext cx="363339" cy="615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0" i="1" dirty="0">
                  <a:solidFill>
                    <a:srgbClr val="004B8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F6E48F80-FDE0-4756-81E1-09BEDE323561}"/>
                </a:ext>
              </a:extLst>
            </p:cNvPr>
            <p:cNvGrpSpPr/>
            <p:nvPr/>
          </p:nvGrpSpPr>
          <p:grpSpPr>
            <a:xfrm>
              <a:off x="1839222" y="1776471"/>
              <a:ext cx="3401508" cy="1215970"/>
              <a:chOff x="1839222" y="1776471"/>
              <a:chExt cx="3401508" cy="1215970"/>
            </a:xfrm>
          </p:grpSpPr>
          <p:cxnSp>
            <p:nvCxnSpPr>
              <p:cNvPr id="35" name="Straight Arrow Connector 34">
                <a:extLst>
                  <a:ext uri="{FF2B5EF4-FFF2-40B4-BE49-F238E27FC236}">
                    <a16:creationId xmlns:a16="http://schemas.microsoft.com/office/drawing/2014/main" id="{B313F1F0-CCCF-43AB-9A33-DB316D208E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8862" y="2384832"/>
                <a:ext cx="923144" cy="1709"/>
              </a:xfrm>
              <a:prstGeom prst="straightConnector1">
                <a:avLst/>
              </a:prstGeom>
              <a:ln w="28575">
                <a:solidFill>
                  <a:srgbClr val="004B8E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6DF86451-34FC-4234-9743-9E388317612A}"/>
                  </a:ext>
                </a:extLst>
              </p:cNvPr>
              <p:cNvSpPr txBox="1"/>
              <p:nvPr/>
            </p:nvSpPr>
            <p:spPr>
              <a:xfrm>
                <a:off x="1839222" y="2123222"/>
                <a:ext cx="14620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Videos</a:t>
                </a:r>
              </a:p>
            </p:txBody>
          </p:sp>
          <p:sp>
            <p:nvSpPr>
              <p:cNvPr id="37" name="Flowchart: Manual Operation 36">
                <a:extLst>
                  <a:ext uri="{FF2B5EF4-FFF2-40B4-BE49-F238E27FC236}">
                    <a16:creationId xmlns:a16="http://schemas.microsoft.com/office/drawing/2014/main" id="{B04305AE-E818-4CBA-8579-49FC0461B49E}"/>
                  </a:ext>
                </a:extLst>
              </p:cNvPr>
              <p:cNvSpPr/>
              <p:nvPr/>
            </p:nvSpPr>
            <p:spPr>
              <a:xfrm rot="16200000">
                <a:off x="4042262" y="1793972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rgbClr val="004B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4B8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8" name="TextBox 37">
                    <a:extLst>
                      <a:ext uri="{FF2B5EF4-FFF2-40B4-BE49-F238E27FC236}">
                        <a16:creationId xmlns:a16="http://schemas.microsoft.com/office/drawing/2014/main" id="{A1EB43AD-48BE-476E-B030-C46758CEF21A}"/>
                      </a:ext>
                    </a:extLst>
                  </p:cNvPr>
                  <p:cNvSpPr txBox="1"/>
                  <p:nvPr/>
                </p:nvSpPr>
                <p:spPr>
                  <a:xfrm>
                    <a:off x="4478841" y="2052279"/>
                    <a:ext cx="363339" cy="61555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4B8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004B8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FC94045-4832-45D2-9DC6-8DB4A74915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8841" y="2052279"/>
                    <a:ext cx="363339" cy="61555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3A45763-2B95-497A-AE35-EC392FB067CB}"/>
              </a:ext>
            </a:extLst>
          </p:cNvPr>
          <p:cNvGrpSpPr/>
          <p:nvPr/>
        </p:nvGrpSpPr>
        <p:grpSpPr>
          <a:xfrm>
            <a:off x="1281418" y="1860505"/>
            <a:ext cx="7133007" cy="4122740"/>
            <a:chOff x="1281418" y="1860505"/>
            <a:chExt cx="7133007" cy="4122740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E9EC423A-75A9-40E5-A4EB-F8770B757E01}"/>
                </a:ext>
              </a:extLst>
            </p:cNvPr>
            <p:cNvSpPr txBox="1"/>
            <p:nvPr/>
          </p:nvSpPr>
          <p:spPr>
            <a:xfrm>
              <a:off x="7097114" y="1860505"/>
              <a:ext cx="131731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Videos</a:t>
              </a:r>
            </a:p>
          </p:txBody>
        </p: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41EB17E9-DE9A-49F9-995D-13D0681A2259}"/>
                </a:ext>
              </a:extLst>
            </p:cNvPr>
            <p:cNvGrpSpPr/>
            <p:nvPr/>
          </p:nvGrpSpPr>
          <p:grpSpPr>
            <a:xfrm>
              <a:off x="1281418" y="2383725"/>
              <a:ext cx="7028410" cy="3599520"/>
              <a:chOff x="1281418" y="2383725"/>
              <a:chExt cx="7028410" cy="3599520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BF7A9FF-D1A3-4E5A-AF4A-19FCC6EDF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281418" y="3094856"/>
                <a:ext cx="2958862" cy="2548511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1A865859-6B98-4582-9003-3AD3EDF16988}"/>
                  </a:ext>
                </a:extLst>
              </p:cNvPr>
              <p:cNvCxnSpPr/>
              <p:nvPr/>
            </p:nvCxnSpPr>
            <p:spPr>
              <a:xfrm>
                <a:off x="7097114" y="2383725"/>
                <a:ext cx="121271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C35CE7C4-50ED-4C35-AB48-5C06F4FAD668}"/>
                  </a:ext>
                </a:extLst>
              </p:cNvPr>
              <p:cNvCxnSpPr/>
              <p:nvPr/>
            </p:nvCxnSpPr>
            <p:spPr>
              <a:xfrm flipH="1">
                <a:off x="4328809" y="2481072"/>
                <a:ext cx="2986391" cy="947928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7B0C6263-2945-4261-8F5E-E93B744E81BC}"/>
                  </a:ext>
                </a:extLst>
              </p:cNvPr>
              <p:cNvSpPr txBox="1"/>
              <p:nvPr/>
            </p:nvSpPr>
            <p:spPr>
              <a:xfrm>
                <a:off x="1649934" y="5644691"/>
                <a:ext cx="267887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[</a:t>
                </a:r>
                <a:r>
                  <a:rPr lang="en-US" sz="1600" dirty="0" err="1"/>
                  <a:t>Vondrick</a:t>
                </a:r>
                <a:r>
                  <a:rPr lang="en-US" sz="1600" dirty="0"/>
                  <a:t> </a:t>
                </a:r>
                <a:r>
                  <a:rPr lang="en-US" sz="1600" i="1" dirty="0"/>
                  <a:t>et al.</a:t>
                </a:r>
                <a:r>
                  <a:rPr lang="en-US" sz="1600" dirty="0"/>
                  <a:t> </a:t>
                </a:r>
                <a:r>
                  <a:rPr lang="en-US" sz="1600" dirty="0" err="1"/>
                  <a:t>NeurIPS</a:t>
                </a:r>
                <a:r>
                  <a:rPr lang="en-US" sz="1600" dirty="0"/>
                  <a:t> 2016]</a:t>
                </a:r>
              </a:p>
            </p:txBody>
          </p:sp>
        </p:grp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FD0BE8D2-3BCA-4DA0-AEA8-FC6AAB63AA42}"/>
              </a:ext>
            </a:extLst>
          </p:cNvPr>
          <p:cNvGrpSpPr/>
          <p:nvPr/>
        </p:nvGrpSpPr>
        <p:grpSpPr>
          <a:xfrm>
            <a:off x="6460636" y="1886909"/>
            <a:ext cx="5165207" cy="4193520"/>
            <a:chOff x="6460636" y="1886909"/>
            <a:chExt cx="5165207" cy="4193520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6FD933A7-08D4-4967-BC22-7763395BF537}"/>
                </a:ext>
              </a:extLst>
            </p:cNvPr>
            <p:cNvSpPr txBox="1"/>
            <p:nvPr/>
          </p:nvSpPr>
          <p:spPr>
            <a:xfrm>
              <a:off x="8309828" y="1886909"/>
              <a:ext cx="269215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/ optical flows</a:t>
              </a:r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9D74E7E-D8D4-47FE-B7A3-33914B2F3AA7}"/>
                </a:ext>
              </a:extLst>
            </p:cNvPr>
            <p:cNvGrpSpPr/>
            <p:nvPr/>
          </p:nvGrpSpPr>
          <p:grpSpPr>
            <a:xfrm>
              <a:off x="6460636" y="2410129"/>
              <a:ext cx="5165207" cy="3670300"/>
              <a:chOff x="6460636" y="2410129"/>
              <a:chExt cx="5165207" cy="3670300"/>
            </a:xfrm>
          </p:grpSpPr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266222DD-4E7D-4744-B8F0-577BAA00B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460636" y="3094857"/>
                <a:ext cx="5055441" cy="2550222"/>
              </a:xfrm>
              <a:prstGeom prst="rect">
                <a:avLst/>
              </a:prstGeom>
              <a:ln w="6350" cap="sq">
                <a:solidFill>
                  <a:srgbClr val="000000"/>
                </a:solidFill>
                <a:prstDash val="solid"/>
                <a:miter lim="800000"/>
              </a:ln>
              <a:effectLst>
                <a:outerShdw blurRad="50800" dist="38100" dir="2700000" algn="tl" rotWithShape="0">
                  <a:srgbClr val="000000">
                    <a:alpha val="43000"/>
                  </a:srgbClr>
                </a:outerShdw>
              </a:effectLst>
            </p:spPr>
          </p:pic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88C30E9F-4FF3-40FE-819D-A4094FC9B41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60025" y="2410129"/>
                <a:ext cx="1816664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FD996DB6-C8EB-4BB2-B476-6F563BFAB9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27204" y="2451315"/>
                <a:ext cx="595009" cy="572599"/>
              </a:xfrm>
              <a:prstGeom prst="straightConnector1">
                <a:avLst/>
              </a:prstGeom>
              <a:ln w="28575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5858026F-91C6-4EA9-81D5-392452169945}"/>
                  </a:ext>
                </a:extLst>
              </p:cNvPr>
              <p:cNvSpPr txBox="1"/>
              <p:nvPr/>
            </p:nvSpPr>
            <p:spPr>
              <a:xfrm>
                <a:off x="9568357" y="5741875"/>
                <a:ext cx="20574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600" dirty="0"/>
                  <a:t>[Gan </a:t>
                </a:r>
                <a:r>
                  <a:rPr lang="en-US" sz="1600" i="1" dirty="0"/>
                  <a:t>et al. </a:t>
                </a:r>
                <a:r>
                  <a:rPr lang="en-US" sz="1600" dirty="0"/>
                  <a:t>CVPR 2018]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498817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AF066B02-9CF1-45FE-AC5A-F732944720F6}"/>
              </a:ext>
            </a:extLst>
          </p:cNvPr>
          <p:cNvSpPr/>
          <p:nvPr/>
        </p:nvSpPr>
        <p:spPr>
          <a:xfrm>
            <a:off x="307576" y="1275882"/>
            <a:ext cx="2388528" cy="504280"/>
          </a:xfrm>
          <a:prstGeom prst="roundRect">
            <a:avLst/>
          </a:prstGeom>
          <a:solidFill>
            <a:schemeClr val="bg2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2639"/>
            <a:ext cx="3356043" cy="96989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Handcrafted video representation (features)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15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59573-2BB9-4FC8-AC3A-D98C135BAEA6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9F198-8FFD-49C6-9F21-2D57B7FF614A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D892A-185A-435D-A32F-01968594BE9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21AD04-41D9-401F-80BA-4F4BA9C537F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8712A5E-30D0-4267-A91D-6BA5BF261E8A}"/>
                  </a:ext>
                </a:extLst>
              </p:cNvPr>
              <p:cNvSpPr/>
              <p:nvPr/>
            </p:nvSpPr>
            <p:spPr>
              <a:xfrm>
                <a:off x="3543910" y="25338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6AEBE-B6E9-4136-A532-1F0A7BB89261}"/>
                  </a:ext>
                </a:extLst>
              </p:cNvPr>
              <p:cNvSpPr txBox="1"/>
              <p:nvPr/>
            </p:nvSpPr>
            <p:spPr>
              <a:xfrm>
                <a:off x="3520332" y="28276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4731-F1CF-4642-90EC-5986785E041C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A983F7-8BA6-42D5-87FC-7360C73077CC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6352DA-F7BB-49F8-B290-5835CD9342F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94071C-3FBA-45B8-9C28-CBC70D102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D8A29-4BE5-4874-A7B5-39B767DC7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56A0E-3B5A-49CA-8217-31D48589386E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6F6EE87-FEBA-4D86-AD3A-6A1F1790D274}"/>
              </a:ext>
            </a:extLst>
          </p:cNvPr>
          <p:cNvSpPr txBox="1">
            <a:spLocks/>
          </p:cNvSpPr>
          <p:nvPr/>
        </p:nvSpPr>
        <p:spPr>
          <a:xfrm>
            <a:off x="2973832" y="442639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Supervised video representation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AFA94A-B0D4-4169-8969-B9F3DE80A36E}"/>
              </a:ext>
            </a:extLst>
          </p:cNvPr>
          <p:cNvSpPr txBox="1">
            <a:spLocks/>
          </p:cNvSpPr>
          <p:nvPr/>
        </p:nvSpPr>
        <p:spPr>
          <a:xfrm>
            <a:off x="5947664" y="432756"/>
            <a:ext cx="3356043" cy="95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image representation 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FD94D8-9C43-44E6-8E47-288D7F05ECF5}"/>
              </a:ext>
            </a:extLst>
          </p:cNvPr>
          <p:cNvSpPr txBox="1">
            <a:spLocks/>
          </p:cNvSpPr>
          <p:nvPr/>
        </p:nvSpPr>
        <p:spPr>
          <a:xfrm>
            <a:off x="8963059" y="451214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00458A"/>
                </a:solidFill>
              </a:rPr>
              <a:t>Self-supervised video representation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57CED0-9CD5-4AF3-BA29-FFE312E9683A}"/>
              </a:ext>
            </a:extLst>
          </p:cNvPr>
          <p:cNvSpPr/>
          <p:nvPr/>
        </p:nvSpPr>
        <p:spPr>
          <a:xfrm>
            <a:off x="3029393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58A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3E038A-815D-4964-A7C2-D47047301530}"/>
              </a:ext>
            </a:extLst>
          </p:cNvPr>
          <p:cNvSpPr/>
          <p:nvPr/>
        </p:nvSpPr>
        <p:spPr>
          <a:xfrm>
            <a:off x="582590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F24026-3238-4FE8-9737-079442DAC079}"/>
              </a:ext>
            </a:extLst>
          </p:cNvPr>
          <p:cNvSpPr/>
          <p:nvPr/>
        </p:nvSpPr>
        <p:spPr>
          <a:xfrm>
            <a:off x="899928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Content Placeholder 2">
            <a:extLst>
              <a:ext uri="{FF2B5EF4-FFF2-40B4-BE49-F238E27FC236}">
                <a16:creationId xmlns:a16="http://schemas.microsoft.com/office/drawing/2014/main" id="{1B58BFE2-63B0-494E-92EC-F802EC2116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940" y="1275882"/>
            <a:ext cx="2765375" cy="671821"/>
          </a:xfrm>
        </p:spPr>
        <p:txBody>
          <a:bodyPr>
            <a:normAutofit/>
          </a:bodyPr>
          <a:lstStyle/>
          <a:p>
            <a:r>
              <a:rPr lang="en-US" dirty="0"/>
              <a:t>Discriminative</a:t>
            </a: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2674CD2F-4895-4305-BFA9-52F70380A140}"/>
              </a:ext>
            </a:extLst>
          </p:cNvPr>
          <p:cNvGrpSpPr/>
          <p:nvPr/>
        </p:nvGrpSpPr>
        <p:grpSpPr>
          <a:xfrm>
            <a:off x="2237358" y="1403718"/>
            <a:ext cx="10496148" cy="1215970"/>
            <a:chOff x="1333764" y="1859254"/>
            <a:chExt cx="10496148" cy="1215970"/>
          </a:xfrm>
        </p:grpSpPr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D234ED9C-D126-4721-81EC-530E8B1B6C87}"/>
                </a:ext>
              </a:extLst>
            </p:cNvPr>
            <p:cNvGrpSpPr/>
            <p:nvPr/>
          </p:nvGrpSpPr>
          <p:grpSpPr>
            <a:xfrm>
              <a:off x="1333764" y="1859254"/>
              <a:ext cx="3401508" cy="1215970"/>
              <a:chOff x="1839222" y="1776471"/>
              <a:chExt cx="3401508" cy="1215970"/>
            </a:xfrm>
          </p:grpSpPr>
          <p:cxnSp>
            <p:nvCxnSpPr>
              <p:cNvPr id="58" name="Straight Arrow Connector 57">
                <a:extLst>
                  <a:ext uri="{FF2B5EF4-FFF2-40B4-BE49-F238E27FC236}">
                    <a16:creationId xmlns:a16="http://schemas.microsoft.com/office/drawing/2014/main" id="{55D25FAA-95D1-4EA4-A285-280126912D6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8862" y="2384832"/>
                <a:ext cx="923144" cy="1709"/>
              </a:xfrm>
              <a:prstGeom prst="straightConnector1">
                <a:avLst/>
              </a:prstGeom>
              <a:ln w="28575">
                <a:solidFill>
                  <a:srgbClr val="004B8E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4956017C-CB4F-4A9B-AF9C-08D3F206B915}"/>
                  </a:ext>
                </a:extLst>
              </p:cNvPr>
              <p:cNvSpPr txBox="1"/>
              <p:nvPr/>
            </p:nvSpPr>
            <p:spPr>
              <a:xfrm>
                <a:off x="1839222" y="2123222"/>
                <a:ext cx="14620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Videos</a:t>
                </a:r>
              </a:p>
            </p:txBody>
          </p:sp>
          <p:sp>
            <p:nvSpPr>
              <p:cNvPr id="60" name="Flowchart: Manual Operation 59">
                <a:extLst>
                  <a:ext uri="{FF2B5EF4-FFF2-40B4-BE49-F238E27FC236}">
                    <a16:creationId xmlns:a16="http://schemas.microsoft.com/office/drawing/2014/main" id="{091C7A97-9641-4905-BCAA-75606D8281ED}"/>
                  </a:ext>
                </a:extLst>
              </p:cNvPr>
              <p:cNvSpPr/>
              <p:nvPr/>
            </p:nvSpPr>
            <p:spPr>
              <a:xfrm rot="16200000">
                <a:off x="4042262" y="1793972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rgbClr val="004B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4B8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C19964AA-3F74-4CF5-8DD2-F2813B10948D}"/>
                      </a:ext>
                    </a:extLst>
                  </p:cNvPr>
                  <p:cNvSpPr txBox="1"/>
                  <p:nvPr/>
                </p:nvSpPr>
                <p:spPr>
                  <a:xfrm>
                    <a:off x="4478841" y="2052279"/>
                    <a:ext cx="363339" cy="61555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4B8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004B8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A56712F-AA4E-4D2B-A691-B2E0B614E4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8841" y="2052279"/>
                    <a:ext cx="363339" cy="615552"/>
                  </a:xfrm>
                  <a:prstGeom prst="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D090A55B-C4DF-414B-95A5-0DD943233BE5}"/>
                </a:ext>
              </a:extLst>
            </p:cNvPr>
            <p:cNvCxnSpPr>
              <a:cxnSpLocks/>
            </p:cNvCxnSpPr>
            <p:nvPr/>
          </p:nvCxnSpPr>
          <p:spPr>
            <a:xfrm>
              <a:off x="4753030" y="2465529"/>
              <a:ext cx="923144" cy="1709"/>
            </a:xfrm>
            <a:prstGeom prst="straightConnector1">
              <a:avLst/>
            </a:prstGeom>
            <a:ln w="28575">
              <a:solidFill>
                <a:srgbClr val="004B8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F4265FE-BDD5-4FF4-AC2F-A6CF33B4EBC0}"/>
                </a:ext>
              </a:extLst>
            </p:cNvPr>
            <p:cNvSpPr txBox="1"/>
            <p:nvPr/>
          </p:nvSpPr>
          <p:spPr>
            <a:xfrm>
              <a:off x="5693929" y="2209037"/>
              <a:ext cx="61359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 order verification/prediction</a:t>
              </a:r>
            </a:p>
          </p:txBody>
        </p:sp>
      </p:grpSp>
      <p:pic>
        <p:nvPicPr>
          <p:cNvPr id="62" name="图片 4">
            <a:extLst>
              <a:ext uri="{FF2B5EF4-FFF2-40B4-BE49-F238E27FC236}">
                <a16:creationId xmlns:a16="http://schemas.microsoft.com/office/drawing/2014/main" id="{8937FA9A-C131-4D60-83F9-8906819E4C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565" y="2723845"/>
            <a:ext cx="3709898" cy="168475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5" name="图片 6">
            <a:extLst>
              <a:ext uri="{FF2B5EF4-FFF2-40B4-BE49-F238E27FC236}">
                <a16:creationId xmlns:a16="http://schemas.microsoft.com/office/drawing/2014/main" id="{B06C602E-8B3B-4C66-A04B-6016A08104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7884" y="2683606"/>
            <a:ext cx="3565154" cy="17311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7" name="图片 5">
            <a:extLst>
              <a:ext uri="{FF2B5EF4-FFF2-40B4-BE49-F238E27FC236}">
                <a16:creationId xmlns:a16="http://schemas.microsoft.com/office/drawing/2014/main" id="{B7D95D1B-F8E1-4CC7-86DD-55A66B37EF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2652" y="2733919"/>
            <a:ext cx="3356043" cy="16774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909B9C6-64FC-490A-A8EC-B19B040CA5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67321" y="4696535"/>
            <a:ext cx="3773759" cy="15354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D7D4B9A-57BF-4A08-A7A5-73EF966522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4095" y="4799653"/>
            <a:ext cx="4931807" cy="1328127"/>
          </a:xfrm>
          <a:prstGeom prst="rect">
            <a:avLst/>
          </a:prstGeom>
          <a:ln w="635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A394C815-AEB9-4045-BC49-AD8929D5D0D4}"/>
              </a:ext>
            </a:extLst>
          </p:cNvPr>
          <p:cNvSpPr txBox="1"/>
          <p:nvPr/>
        </p:nvSpPr>
        <p:spPr>
          <a:xfrm>
            <a:off x="3904294" y="6179982"/>
            <a:ext cx="20499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[Wei </a:t>
            </a:r>
            <a:r>
              <a:rPr lang="en-US" sz="1600" i="1" dirty="0"/>
              <a:t>et al. </a:t>
            </a:r>
            <a:r>
              <a:rPr lang="en-US" sz="1600" dirty="0"/>
              <a:t>CVPR 2018]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9CB8A6-1ADB-4241-9F37-BA1503B3824E}"/>
              </a:ext>
            </a:extLst>
          </p:cNvPr>
          <p:cNvSpPr txBox="1"/>
          <p:nvPr/>
        </p:nvSpPr>
        <p:spPr>
          <a:xfrm>
            <a:off x="8848758" y="6225579"/>
            <a:ext cx="193508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[Xu </a:t>
            </a:r>
            <a:r>
              <a:rPr lang="en-US" sz="1600" i="1" dirty="0"/>
              <a:t>et al. </a:t>
            </a:r>
            <a:r>
              <a:rPr lang="en-US" sz="1600" dirty="0"/>
              <a:t>CVPR 2019]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25CB460-9F24-4D4D-8604-974EE4E96CEA}"/>
              </a:ext>
            </a:extLst>
          </p:cNvPr>
          <p:cNvSpPr txBox="1"/>
          <p:nvPr/>
        </p:nvSpPr>
        <p:spPr>
          <a:xfrm>
            <a:off x="10312634" y="4357981"/>
            <a:ext cx="19597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[Lee </a:t>
            </a:r>
            <a:r>
              <a:rPr lang="en-US" sz="1600" i="1" dirty="0"/>
              <a:t>et al. </a:t>
            </a:r>
            <a:r>
              <a:rPr lang="en-US" sz="1600" dirty="0"/>
              <a:t>ICCV 2017]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79DDCBB-5B13-4CBD-AB90-5DD564042D32}"/>
              </a:ext>
            </a:extLst>
          </p:cNvPr>
          <p:cNvSpPr txBox="1"/>
          <p:nvPr/>
        </p:nvSpPr>
        <p:spPr>
          <a:xfrm>
            <a:off x="5838852" y="4380218"/>
            <a:ext cx="25209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[Fernando </a:t>
            </a:r>
            <a:r>
              <a:rPr lang="en-US" sz="1600" i="1" dirty="0"/>
              <a:t>et al. </a:t>
            </a:r>
            <a:r>
              <a:rPr lang="en-US" sz="1600" dirty="0"/>
              <a:t>CVPR 2017]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73B97E7-26CE-49A2-9C47-A21C0EE0BD42}"/>
              </a:ext>
            </a:extLst>
          </p:cNvPr>
          <p:cNvSpPr txBox="1"/>
          <p:nvPr/>
        </p:nvSpPr>
        <p:spPr>
          <a:xfrm>
            <a:off x="2435706" y="4408598"/>
            <a:ext cx="21822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[</a:t>
            </a:r>
            <a:r>
              <a:rPr lang="en-US" sz="1600" dirty="0" err="1"/>
              <a:t>Misra</a:t>
            </a:r>
            <a:r>
              <a:rPr lang="en-US" sz="1600" dirty="0"/>
              <a:t> </a:t>
            </a:r>
            <a:r>
              <a:rPr lang="en-US" sz="1600" i="1" dirty="0"/>
              <a:t>et al. </a:t>
            </a:r>
            <a:r>
              <a:rPr lang="en-US" sz="1600" dirty="0"/>
              <a:t>ECCV 2016]</a:t>
            </a:r>
          </a:p>
        </p:txBody>
      </p:sp>
    </p:spTree>
    <p:extLst>
      <p:ext uri="{BB962C8B-B14F-4D97-AF65-F5344CB8AC3E}">
        <p14:creationId xmlns:p14="http://schemas.microsoft.com/office/powerpoint/2010/main" val="203650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9D81-1D86-4817-86F3-40C8752D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6" y="409367"/>
            <a:ext cx="11006328" cy="969899"/>
          </a:xfrm>
        </p:spPr>
        <p:txBody>
          <a:bodyPr/>
          <a:lstStyle/>
          <a:p>
            <a:r>
              <a:rPr lang="en-US" dirty="0">
                <a:solidFill>
                  <a:srgbClr val="00458A"/>
                </a:solidFill>
              </a:rPr>
              <a:t>Limitations of current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5F6E9-68BC-414E-B86A-713AD253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872BCA-BE8B-4298-A5E3-C234B151116A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23A23E-FB39-439D-9BC2-58766E1F338E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A31EBD-E205-46E2-B36F-6B07427413F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462998-9A0C-4569-BF02-814DD27802FF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3199BCE-DA86-45DE-A227-EFCA3A0AAED9}"/>
                  </a:ext>
                </a:extLst>
              </p:cNvPr>
              <p:cNvSpPr/>
              <p:nvPr/>
            </p:nvSpPr>
            <p:spPr>
              <a:xfrm>
                <a:off x="5294290" y="25877"/>
                <a:ext cx="1514416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49083F-ADFC-4CC4-AB19-0BE2B07C77DF}"/>
                  </a:ext>
                </a:extLst>
              </p:cNvPr>
              <p:cNvSpPr txBox="1"/>
              <p:nvPr/>
            </p:nvSpPr>
            <p:spPr>
              <a:xfrm>
                <a:off x="3487175" y="28670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F89824-CBCD-4B05-8EDB-9B0D36475D72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740BF1-F9D3-44E8-A6BD-AA551BC7988A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6059F6-05A3-41DB-AFDA-6CA6C29E1DE4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603DC7-2009-41C9-A831-05DA9F6B8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C76CB48-994C-4337-BAA9-5E0EAD2E3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E69662-BFEF-4087-88B8-AE53C9F0D6F0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pic>
        <p:nvPicPr>
          <p:cNvPr id="17" name="Graphic 16" descr="Checkbox Crossed">
            <a:extLst>
              <a:ext uri="{FF2B5EF4-FFF2-40B4-BE49-F238E27FC236}">
                <a16:creationId xmlns:a16="http://schemas.microsoft.com/office/drawing/2014/main" id="{E7794D69-93A3-497C-869D-400B6ECDD1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4505" y="1881014"/>
            <a:ext cx="635829" cy="635829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A2872A70-FD96-4F1E-8227-A4CBAECD020F}"/>
              </a:ext>
            </a:extLst>
          </p:cNvPr>
          <p:cNvSpPr txBox="1">
            <a:spLocks/>
          </p:cNvSpPr>
          <p:nvPr/>
        </p:nvSpPr>
        <p:spPr>
          <a:xfrm>
            <a:off x="1620247" y="1728196"/>
            <a:ext cx="8951506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Generative approaches: waste model capacity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D77BD19-05EC-4F2D-9940-C4C9C4C2B43F}"/>
              </a:ext>
            </a:extLst>
          </p:cNvPr>
          <p:cNvCxnSpPr>
            <a:cxnSpLocks/>
          </p:cNvCxnSpPr>
          <p:nvPr/>
        </p:nvCxnSpPr>
        <p:spPr>
          <a:xfrm>
            <a:off x="7117745" y="3880417"/>
            <a:ext cx="923144" cy="1709"/>
          </a:xfrm>
          <a:prstGeom prst="straightConnector1">
            <a:avLst/>
          </a:prstGeom>
          <a:ln w="28575">
            <a:solidFill>
              <a:srgbClr val="004B8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98E9204F-5C58-4BD5-AF08-B5E1DAD96AF8}"/>
              </a:ext>
            </a:extLst>
          </p:cNvPr>
          <p:cNvGrpSpPr/>
          <p:nvPr/>
        </p:nvGrpSpPr>
        <p:grpSpPr>
          <a:xfrm>
            <a:off x="2169963" y="3272433"/>
            <a:ext cx="4876153" cy="1215971"/>
            <a:chOff x="1839222" y="1776471"/>
            <a:chExt cx="4876153" cy="1215971"/>
          </a:xfrm>
        </p:grpSpPr>
        <p:sp>
          <p:nvSpPr>
            <p:cNvPr id="23" name="Flowchart: Manual Operation 22">
              <a:extLst>
                <a:ext uri="{FF2B5EF4-FFF2-40B4-BE49-F238E27FC236}">
                  <a16:creationId xmlns:a16="http://schemas.microsoft.com/office/drawing/2014/main" id="{66ECCBCD-0651-4DB5-A347-AA1622ADA49D}"/>
                </a:ext>
              </a:extLst>
            </p:cNvPr>
            <p:cNvSpPr/>
            <p:nvPr/>
          </p:nvSpPr>
          <p:spPr>
            <a:xfrm rot="5400000">
              <a:off x="5516907" y="1793973"/>
              <a:ext cx="1215970" cy="1180967"/>
            </a:xfrm>
            <a:prstGeom prst="flowChartManualOperation">
              <a:avLst/>
            </a:prstGeom>
            <a:noFill/>
            <a:ln w="28575">
              <a:solidFill>
                <a:srgbClr val="004B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004B8E"/>
                </a:solidFill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E166BC07-17F3-4057-B714-640E2F7F7636}"/>
                </a:ext>
              </a:extLst>
            </p:cNvPr>
            <p:cNvSpPr txBox="1"/>
            <p:nvPr/>
          </p:nvSpPr>
          <p:spPr>
            <a:xfrm>
              <a:off x="5999179" y="2052279"/>
              <a:ext cx="363339" cy="61555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sz="4000" i="1" dirty="0">
                  <a:solidFill>
                    <a:srgbClr val="004B8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</a:t>
              </a:r>
            </a:p>
          </p:txBody>
        </p: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07E8934A-A781-45DA-BB70-09AA4269E342}"/>
                </a:ext>
              </a:extLst>
            </p:cNvPr>
            <p:cNvGrpSpPr/>
            <p:nvPr/>
          </p:nvGrpSpPr>
          <p:grpSpPr>
            <a:xfrm>
              <a:off x="1839222" y="1776471"/>
              <a:ext cx="3401508" cy="1215970"/>
              <a:chOff x="1839222" y="1776471"/>
              <a:chExt cx="3401508" cy="1215970"/>
            </a:xfrm>
          </p:grpSpPr>
          <p:cxnSp>
            <p:nvCxnSpPr>
              <p:cNvPr id="26" name="Straight Arrow Connector 25">
                <a:extLst>
                  <a:ext uri="{FF2B5EF4-FFF2-40B4-BE49-F238E27FC236}">
                    <a16:creationId xmlns:a16="http://schemas.microsoft.com/office/drawing/2014/main" id="{2B1199FC-6A86-43BF-8A89-92AF986A4E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8862" y="2384832"/>
                <a:ext cx="923144" cy="1709"/>
              </a:xfrm>
              <a:prstGeom prst="straightConnector1">
                <a:avLst/>
              </a:prstGeom>
              <a:ln w="28575">
                <a:solidFill>
                  <a:srgbClr val="004B8E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2CA8A73C-77E5-4AE4-BAC0-115DC725C1B6}"/>
                  </a:ext>
                </a:extLst>
              </p:cNvPr>
              <p:cNvSpPr txBox="1"/>
              <p:nvPr/>
            </p:nvSpPr>
            <p:spPr>
              <a:xfrm>
                <a:off x="1839222" y="2123222"/>
                <a:ext cx="14620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Videos</a:t>
                </a:r>
              </a:p>
            </p:txBody>
          </p:sp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5F739820-1ABC-4549-BBE2-B53A44DBEC78}"/>
                  </a:ext>
                </a:extLst>
              </p:cNvPr>
              <p:cNvSpPr/>
              <p:nvPr/>
            </p:nvSpPr>
            <p:spPr>
              <a:xfrm rot="16200000">
                <a:off x="4042262" y="1793972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rgbClr val="004B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4B8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BA387E9C-0C0F-4BEA-B43B-C4419849C01E}"/>
                      </a:ext>
                    </a:extLst>
                  </p:cNvPr>
                  <p:cNvSpPr txBox="1"/>
                  <p:nvPr/>
                </p:nvSpPr>
                <p:spPr>
                  <a:xfrm>
                    <a:off x="4478841" y="2052279"/>
                    <a:ext cx="363339" cy="61555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4B8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004B8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0" name="TextBox 19">
                    <a:extLst>
                      <a:ext uri="{FF2B5EF4-FFF2-40B4-BE49-F238E27FC236}">
                        <a16:creationId xmlns:a16="http://schemas.microsoft.com/office/drawing/2014/main" id="{0FC94045-4832-45D2-9DC6-8DB4A749154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8841" y="2052279"/>
                    <a:ext cx="363339" cy="61555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D20D8550-039A-45CC-9144-7DF8B2ED5583}"/>
              </a:ext>
            </a:extLst>
          </p:cNvPr>
          <p:cNvSpPr txBox="1"/>
          <p:nvPr/>
        </p:nvSpPr>
        <p:spPr>
          <a:xfrm>
            <a:off x="8209448" y="3586593"/>
            <a:ext cx="20775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00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76828D85-695B-4F28-9A0E-FE7705B31EEB}"/>
              </a:ext>
            </a:extLst>
          </p:cNvPr>
          <p:cNvSpPr/>
          <p:nvPr/>
        </p:nvSpPr>
        <p:spPr>
          <a:xfrm>
            <a:off x="5696590" y="3191757"/>
            <a:ext cx="1501878" cy="1511945"/>
          </a:xfrm>
          <a:prstGeom prst="rect">
            <a:avLst/>
          </a:prstGeom>
          <a:noFill/>
          <a:ln w="38100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64337FB1-FDF2-4B90-987F-C29965CDDED8}"/>
              </a:ext>
            </a:extLst>
          </p:cNvPr>
          <p:cNvSpPr txBox="1">
            <a:spLocks/>
          </p:cNvSpPr>
          <p:nvPr/>
        </p:nvSpPr>
        <p:spPr>
          <a:xfrm>
            <a:off x="2148086" y="4924542"/>
            <a:ext cx="8951506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Requiring to predict every pixel in each frame</a:t>
            </a:r>
          </a:p>
        </p:txBody>
      </p:sp>
    </p:spTree>
    <p:extLst>
      <p:ext uri="{BB962C8B-B14F-4D97-AF65-F5344CB8AC3E}">
        <p14:creationId xmlns:p14="http://schemas.microsoft.com/office/powerpoint/2010/main" val="162555561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49D81-1D86-4817-86F3-40C8752D2F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6" y="409367"/>
            <a:ext cx="11006328" cy="969899"/>
          </a:xfrm>
        </p:spPr>
        <p:txBody>
          <a:bodyPr/>
          <a:lstStyle/>
          <a:p>
            <a:r>
              <a:rPr lang="en-US" dirty="0">
                <a:solidFill>
                  <a:srgbClr val="00458A"/>
                </a:solidFill>
              </a:rPr>
              <a:t>Limitations of current approaches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65F6E9-68BC-414E-B86A-713AD2530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17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3872BCA-BE8B-4298-A5E3-C234B151116A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023A23E-FB39-439D-9BC2-58766E1F338E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EAA31EBD-E205-46E2-B36F-6B07427413F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7462998-9A0C-4569-BF02-814DD27802FF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E3199BCE-DA86-45DE-A227-EFCA3A0AAED9}"/>
                  </a:ext>
                </a:extLst>
              </p:cNvPr>
              <p:cNvSpPr/>
              <p:nvPr/>
            </p:nvSpPr>
            <p:spPr>
              <a:xfrm>
                <a:off x="5294290" y="25877"/>
                <a:ext cx="1514416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9349083F-ADFC-4CC4-AB19-0BE2B07C77DF}"/>
                  </a:ext>
                </a:extLst>
              </p:cNvPr>
              <p:cNvSpPr txBox="1"/>
              <p:nvPr/>
            </p:nvSpPr>
            <p:spPr>
              <a:xfrm>
                <a:off x="3487175" y="28670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4F89824-CBCD-4B05-8EDB-9B0D36475D72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7740BF1-F9D3-44E8-A6BD-AA551BC7988A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C6059F6-05A3-41DB-AFDA-6CA6C29E1DE4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C9603DC7-2009-41C9-A831-05DA9F6B87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C76CB48-994C-4337-BAA9-5E0EAD2E38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4E69662-BFEF-4087-88B8-AE53C9F0D6F0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pic>
        <p:nvPicPr>
          <p:cNvPr id="19" name="Graphic 18" descr="Checkbox Crossed">
            <a:extLst>
              <a:ext uri="{FF2B5EF4-FFF2-40B4-BE49-F238E27FC236}">
                <a16:creationId xmlns:a16="http://schemas.microsoft.com/office/drawing/2014/main" id="{5EBD2D0B-C8F1-4FD7-B1B3-BFDC8A98E3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9769" y="1842273"/>
            <a:ext cx="635829" cy="635829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D09AB852-2AF8-414F-8228-84D50CA76608}"/>
              </a:ext>
            </a:extLst>
          </p:cNvPr>
          <p:cNvSpPr txBox="1">
            <a:spLocks/>
          </p:cNvSpPr>
          <p:nvPr/>
        </p:nvSpPr>
        <p:spPr>
          <a:xfrm>
            <a:off x="1678246" y="1749745"/>
            <a:ext cx="10666818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Discriminative approaches: focus on (stuck in) video order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127439E-6673-4DE7-8EDC-8F00B97BE6F1}"/>
              </a:ext>
            </a:extLst>
          </p:cNvPr>
          <p:cNvGrpSpPr/>
          <p:nvPr/>
        </p:nvGrpSpPr>
        <p:grpSpPr>
          <a:xfrm>
            <a:off x="1695852" y="3007016"/>
            <a:ext cx="10496148" cy="1215970"/>
            <a:chOff x="1333764" y="1859254"/>
            <a:chExt cx="10496148" cy="1215970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105AA96A-0459-4356-B99A-591B3DBBC9ED}"/>
                </a:ext>
              </a:extLst>
            </p:cNvPr>
            <p:cNvGrpSpPr/>
            <p:nvPr/>
          </p:nvGrpSpPr>
          <p:grpSpPr>
            <a:xfrm>
              <a:off x="1333764" y="1859254"/>
              <a:ext cx="3401508" cy="1215970"/>
              <a:chOff x="1839222" y="1776471"/>
              <a:chExt cx="3401508" cy="1215970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D2484889-E763-4B79-A4A8-A641D1CCCB0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118862" y="2384832"/>
                <a:ext cx="923144" cy="1709"/>
              </a:xfrm>
              <a:prstGeom prst="straightConnector1">
                <a:avLst/>
              </a:prstGeom>
              <a:ln w="28575">
                <a:solidFill>
                  <a:srgbClr val="004B8E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ED4BAAC8-BED8-4551-82EF-72E173052A07}"/>
                  </a:ext>
                </a:extLst>
              </p:cNvPr>
              <p:cNvSpPr txBox="1"/>
              <p:nvPr/>
            </p:nvSpPr>
            <p:spPr>
              <a:xfrm>
                <a:off x="1839222" y="2123222"/>
                <a:ext cx="146209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Videos</a:t>
                </a:r>
              </a:p>
            </p:txBody>
          </p:sp>
          <p:sp>
            <p:nvSpPr>
              <p:cNvPr id="39" name="Flowchart: Manual Operation 38">
                <a:extLst>
                  <a:ext uri="{FF2B5EF4-FFF2-40B4-BE49-F238E27FC236}">
                    <a16:creationId xmlns:a16="http://schemas.microsoft.com/office/drawing/2014/main" id="{CFAB8415-F011-45D4-9937-F7B6C23AEDFA}"/>
                  </a:ext>
                </a:extLst>
              </p:cNvPr>
              <p:cNvSpPr/>
              <p:nvPr/>
            </p:nvSpPr>
            <p:spPr>
              <a:xfrm rot="16200000">
                <a:off x="4042262" y="1793972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rgbClr val="004B8E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004B8E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0" name="TextBox 39">
                    <a:extLst>
                      <a:ext uri="{FF2B5EF4-FFF2-40B4-BE49-F238E27FC236}">
                        <a16:creationId xmlns:a16="http://schemas.microsoft.com/office/drawing/2014/main" id="{BE8DECF7-DEA5-43F5-BEFC-39CB4E986C1B}"/>
                      </a:ext>
                    </a:extLst>
                  </p:cNvPr>
                  <p:cNvSpPr txBox="1"/>
                  <p:nvPr/>
                </p:nvSpPr>
                <p:spPr>
                  <a:xfrm>
                    <a:off x="4478841" y="2052279"/>
                    <a:ext cx="363339" cy="615552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4000" b="0" i="1" smtClean="0">
                              <a:solidFill>
                                <a:srgbClr val="004B8E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rgbClr val="004B8E"/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9" name="TextBox 18">
                    <a:extLst>
                      <a:ext uri="{FF2B5EF4-FFF2-40B4-BE49-F238E27FC236}">
                        <a16:creationId xmlns:a16="http://schemas.microsoft.com/office/drawing/2014/main" id="{4A56712F-AA4E-4D2B-A691-B2E0B614E4E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4478841" y="2052279"/>
                    <a:ext cx="363339" cy="61555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B34564A-9C6F-4971-80B2-D7C50B7C102B}"/>
                </a:ext>
              </a:extLst>
            </p:cNvPr>
            <p:cNvCxnSpPr>
              <a:cxnSpLocks/>
            </p:cNvCxnSpPr>
            <p:nvPr/>
          </p:nvCxnSpPr>
          <p:spPr>
            <a:xfrm>
              <a:off x="4753030" y="2465529"/>
              <a:ext cx="923144" cy="1709"/>
            </a:xfrm>
            <a:prstGeom prst="straightConnector1">
              <a:avLst/>
            </a:prstGeom>
            <a:ln w="28575">
              <a:solidFill>
                <a:srgbClr val="004B8E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2781DDF-A803-4CD6-A86E-AA2FECB4930D}"/>
                </a:ext>
              </a:extLst>
            </p:cNvPr>
            <p:cNvSpPr txBox="1"/>
            <p:nvPr/>
          </p:nvSpPr>
          <p:spPr>
            <a:xfrm>
              <a:off x="5693929" y="2209037"/>
              <a:ext cx="613598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Video order verification/prediction</a:t>
              </a:r>
            </a:p>
          </p:txBody>
        </p:sp>
      </p:grpSp>
      <p:sp>
        <p:nvSpPr>
          <p:cNvPr id="41" name="Title 1">
            <a:extLst>
              <a:ext uri="{FF2B5EF4-FFF2-40B4-BE49-F238E27FC236}">
                <a16:creationId xmlns:a16="http://schemas.microsoft.com/office/drawing/2014/main" id="{96BB4EC1-1046-4D0A-BE96-103B0CFBE4B1}"/>
              </a:ext>
            </a:extLst>
          </p:cNvPr>
          <p:cNvSpPr txBox="1">
            <a:spLocks/>
          </p:cNvSpPr>
          <p:nvPr/>
        </p:nvSpPr>
        <p:spPr>
          <a:xfrm>
            <a:off x="0" y="4751900"/>
            <a:ext cx="12192000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/>
              <a:t>Any other new pretext tasks characterizing videos?</a:t>
            </a:r>
          </a:p>
        </p:txBody>
      </p:sp>
    </p:spTree>
    <p:extLst>
      <p:ext uri="{BB962C8B-B14F-4D97-AF65-F5344CB8AC3E}">
        <p14:creationId xmlns:p14="http://schemas.microsoft.com/office/powerpoint/2010/main" val="16469793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33D334-4F69-4E78-915B-4568F1503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contributions</a:t>
            </a:r>
          </a:p>
        </p:txBody>
      </p:sp>
      <p:pic>
        <p:nvPicPr>
          <p:cNvPr id="11" name="Graphic 10" descr="Checkbox Checked">
            <a:extLst>
              <a:ext uri="{FF2B5EF4-FFF2-40B4-BE49-F238E27FC236}">
                <a16:creationId xmlns:a16="http://schemas.microsoft.com/office/drawing/2014/main" id="{D3FA4920-24BB-49E2-A33D-2C12C2F41D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4641" y="1440616"/>
            <a:ext cx="674353" cy="674353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4AB5CE2E-92C3-4030-B5C7-A7D6DE7216C3}"/>
              </a:ext>
            </a:extLst>
          </p:cNvPr>
          <p:cNvSpPr txBox="1">
            <a:spLocks/>
          </p:cNvSpPr>
          <p:nvPr/>
        </p:nvSpPr>
        <p:spPr>
          <a:xfrm>
            <a:off x="1525180" y="1432324"/>
            <a:ext cx="10372409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We propose a novel pretext task --- </a:t>
            </a:r>
            <a:r>
              <a:rPr lang="en-US" altLang="zh-CN" sz="2800" dirty="0" err="1"/>
              <a:t>spatio</a:t>
            </a:r>
            <a:r>
              <a:rPr lang="en-US" altLang="zh-CN" sz="2800" dirty="0"/>
              <a:t>-temporal </a:t>
            </a:r>
            <a:r>
              <a:rPr lang="en-US" sz="2800" dirty="0"/>
              <a:t>statistics regression (</a:t>
            </a:r>
            <a:r>
              <a:rPr lang="en-US" sz="2800" i="1" dirty="0"/>
              <a:t>U</a:t>
            </a:r>
            <a:r>
              <a:rPr lang="en-US" altLang="zh-CN" sz="2800" i="1" dirty="0"/>
              <a:t>sing optical flow</a:t>
            </a:r>
            <a:r>
              <a:rPr lang="en-US" altLang="zh-CN" sz="2800" dirty="0"/>
              <a:t>)</a:t>
            </a:r>
            <a:endParaRPr lang="en-US" sz="2800" dirty="0"/>
          </a:p>
        </p:txBody>
      </p:sp>
      <p:pic>
        <p:nvPicPr>
          <p:cNvPr id="23" name="Graphic 22" descr="Checkbox Checked">
            <a:extLst>
              <a:ext uri="{FF2B5EF4-FFF2-40B4-BE49-F238E27FC236}">
                <a16:creationId xmlns:a16="http://schemas.microsoft.com/office/drawing/2014/main" id="{0607319A-A772-4465-9200-09DA7A841C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451" y="2566455"/>
            <a:ext cx="674353" cy="674353"/>
          </a:xfrm>
          <a:prstGeom prst="rect">
            <a:avLst/>
          </a:prstGeom>
        </p:spPr>
      </p:pic>
      <p:pic>
        <p:nvPicPr>
          <p:cNvPr id="25" name="Graphic 24" descr="Checkbox Checked">
            <a:extLst>
              <a:ext uri="{FF2B5EF4-FFF2-40B4-BE49-F238E27FC236}">
                <a16:creationId xmlns:a16="http://schemas.microsoft.com/office/drawing/2014/main" id="{96CA7621-67B3-410F-8140-3B1D84007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451" y="3810151"/>
            <a:ext cx="674353" cy="674353"/>
          </a:xfrm>
          <a:prstGeom prst="rect">
            <a:avLst/>
          </a:prstGeom>
        </p:spPr>
      </p:pic>
      <p:sp>
        <p:nvSpPr>
          <p:cNvPr id="26" name="Title 1">
            <a:extLst>
              <a:ext uri="{FF2B5EF4-FFF2-40B4-BE49-F238E27FC236}">
                <a16:creationId xmlns:a16="http://schemas.microsoft.com/office/drawing/2014/main" id="{CF876169-2C13-4860-8CDD-50DF637C923B}"/>
              </a:ext>
            </a:extLst>
          </p:cNvPr>
          <p:cNvSpPr txBox="1">
            <a:spLocks/>
          </p:cNvSpPr>
          <p:nvPr/>
        </p:nvSpPr>
        <p:spPr>
          <a:xfrm>
            <a:off x="1622457" y="3752724"/>
            <a:ext cx="10569543" cy="22492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>
              <a:lnSpc>
                <a:spcPct val="125000"/>
              </a:lnSpc>
            </a:pPr>
            <a:r>
              <a:rPr lang="en-US" sz="2800" dirty="0"/>
              <a:t>We achieve the state-of-the-art performances, for the first time outperforming supervised pre-training, by systematically investigating the architecture of backbone networks, the scale of pre-training dataset, and the learning strategies.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E21BF47-7A9B-4FCD-B7EE-7F8A9E21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18</a:t>
            </a:fld>
            <a:endParaRPr lang="en-US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89ED7E90-E40C-4709-88DB-8AFE53609948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7E126A61-E051-4326-97F7-86B8CB8EBA2F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072608AC-9192-4382-BE23-7FC02D6CCDEB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B6C480E-7D16-4EC3-AC5D-30443CFC8F14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40" name="Rectangle: Rounded Corners 39">
                <a:extLst>
                  <a:ext uri="{FF2B5EF4-FFF2-40B4-BE49-F238E27FC236}">
                    <a16:creationId xmlns:a16="http://schemas.microsoft.com/office/drawing/2014/main" id="{847A20FE-3168-41E5-9ED2-93DB7E3D9694}"/>
                  </a:ext>
                </a:extLst>
              </p:cNvPr>
              <p:cNvSpPr/>
              <p:nvPr/>
            </p:nvSpPr>
            <p:spPr>
              <a:xfrm>
                <a:off x="5294290" y="25877"/>
                <a:ext cx="1514416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AD70EBD4-086D-4F26-88F5-7EEECB5C886F}"/>
                  </a:ext>
                </a:extLst>
              </p:cNvPr>
              <p:cNvSpPr txBox="1"/>
              <p:nvPr/>
            </p:nvSpPr>
            <p:spPr>
              <a:xfrm>
                <a:off x="3487175" y="28670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17BFBCF4-3CC8-4446-8279-C96C5347D27A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A8576BFF-C37D-484C-A009-63A502E8C593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93CC4A92-1C13-49D9-A571-C56A1249607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FC2ABC66-C102-44D0-AB3B-3E37B59881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7295453B-1935-49F9-A99B-6108727DBA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3BB9D6EE-C480-48D9-8B35-49D0E82683CF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47" name="Title 1">
            <a:extLst>
              <a:ext uri="{FF2B5EF4-FFF2-40B4-BE49-F238E27FC236}">
                <a16:creationId xmlns:a16="http://schemas.microsoft.com/office/drawing/2014/main" id="{CD11B158-D198-4789-9E53-276CEA1B3388}"/>
              </a:ext>
            </a:extLst>
          </p:cNvPr>
          <p:cNvSpPr txBox="1">
            <a:spLocks/>
          </p:cNvSpPr>
          <p:nvPr/>
        </p:nvSpPr>
        <p:spPr>
          <a:xfrm>
            <a:off x="1622456" y="2304019"/>
            <a:ext cx="10703152" cy="15860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800" dirty="0"/>
              <a:t>We further propose a novel pretext task -- video pace prediction (</a:t>
            </a:r>
            <a:r>
              <a:rPr lang="en-US" sz="2800" i="1" dirty="0"/>
              <a:t>Without using </a:t>
            </a:r>
            <a:r>
              <a:rPr lang="en-US" altLang="zh-CN" sz="2800" i="1" dirty="0"/>
              <a:t>optical flow</a:t>
            </a:r>
            <a:r>
              <a:rPr lang="en-US" altLang="zh-CN" sz="2800" dirty="0"/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22469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6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855BE-4055-47CE-9684-71A9764A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19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B9CE68F-2D61-4017-9A28-2CF6E8011E63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4BD30593-1813-498E-BDEC-D1BD82CE9AC7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8" name="Rectangle 7">
                <a:extLst>
                  <a:ext uri="{FF2B5EF4-FFF2-40B4-BE49-F238E27FC236}">
                    <a16:creationId xmlns:a16="http://schemas.microsoft.com/office/drawing/2014/main" id="{82E85652-3619-4D39-BE24-B6C6DF8A80D7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FA487F6-F933-4630-A865-71C02A37F03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0" name="Rectangle: Rounded Corners 9">
                <a:extLst>
                  <a:ext uri="{FF2B5EF4-FFF2-40B4-BE49-F238E27FC236}">
                    <a16:creationId xmlns:a16="http://schemas.microsoft.com/office/drawing/2014/main" id="{8666A414-419E-4F47-B336-15571FD40EE6}"/>
                  </a:ext>
                </a:extLst>
              </p:cNvPr>
              <p:cNvSpPr/>
              <p:nvPr/>
            </p:nvSpPr>
            <p:spPr>
              <a:xfrm>
                <a:off x="5294290" y="25877"/>
                <a:ext cx="1514416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B856A4A-6FC0-40E6-B7DD-CD70A155BF73}"/>
                  </a:ext>
                </a:extLst>
              </p:cNvPr>
              <p:cNvSpPr txBox="1"/>
              <p:nvPr/>
            </p:nvSpPr>
            <p:spPr>
              <a:xfrm>
                <a:off x="3487175" y="28670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87B93474-2AB5-4D70-A0D9-8CB067C435B7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6768DE2-F4EF-4177-A688-B354B9496825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EFF42438-90C7-47C2-A7AC-FDEA6C551946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5" name="Straight Connector 14">
                <a:extLst>
                  <a:ext uri="{FF2B5EF4-FFF2-40B4-BE49-F238E27FC236}">
                    <a16:creationId xmlns:a16="http://schemas.microsoft.com/office/drawing/2014/main" id="{B17497D9-4CFC-4B8C-8B37-EF43A7295F7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36A1025-7B98-4AA5-BE46-AC06FAD9C9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705764-16E4-4F10-AF3D-293408F85CC1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3BA3211-D1E7-4ECB-8774-90C6710EAD72}"/>
              </a:ext>
            </a:extLst>
          </p:cNvPr>
          <p:cNvGrpSpPr/>
          <p:nvPr/>
        </p:nvGrpSpPr>
        <p:grpSpPr>
          <a:xfrm>
            <a:off x="761749" y="686113"/>
            <a:ext cx="9285534" cy="1625600"/>
            <a:chOff x="0" y="0"/>
            <a:chExt cx="9285534" cy="162560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E18C028-13F7-4D9B-B15D-F5BE6BC13701}"/>
                </a:ext>
              </a:extLst>
            </p:cNvPr>
            <p:cNvSpPr/>
            <p:nvPr/>
          </p:nvSpPr>
          <p:spPr>
            <a:xfrm>
              <a:off x="0" y="0"/>
              <a:ext cx="9285534" cy="1625600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rgbClr val="00458A">
                    <a:shade val="30000"/>
                    <a:satMod val="115000"/>
                  </a:srgbClr>
                </a:gs>
                <a:gs pos="50000">
                  <a:srgbClr val="00458A">
                    <a:shade val="67500"/>
                    <a:satMod val="115000"/>
                  </a:srgbClr>
                </a:gs>
                <a:gs pos="100000">
                  <a:srgbClr val="00458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3" name="Rectangle: Rounded Corners 4">
              <a:extLst>
                <a:ext uri="{FF2B5EF4-FFF2-40B4-BE49-F238E27FC236}">
                  <a16:creationId xmlns:a16="http://schemas.microsoft.com/office/drawing/2014/main" id="{F1EE53DD-CB5F-4720-A788-2E376FC82A3D}"/>
                </a:ext>
              </a:extLst>
            </p:cNvPr>
            <p:cNvSpPr txBox="1"/>
            <p:nvPr/>
          </p:nvSpPr>
          <p:spPr>
            <a:xfrm>
              <a:off x="47612" y="47612"/>
              <a:ext cx="7531385" cy="1530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3000" b="1" kern="1200" dirty="0">
                  <a:solidFill>
                    <a:schemeClr val="bg2"/>
                  </a:solidFill>
                </a:rPr>
                <a:t>Part I: </a:t>
              </a:r>
              <a:r>
                <a:rPr lang="en-US" sz="3000" i="1" kern="1200" dirty="0" err="1">
                  <a:solidFill>
                    <a:schemeClr val="bg2"/>
                  </a:solidFill>
                </a:rPr>
                <a:t>Spatio</a:t>
              </a:r>
              <a:r>
                <a:rPr lang="en-US" sz="3000" i="1" kern="1200" dirty="0">
                  <a:solidFill>
                    <a:schemeClr val="bg2"/>
                  </a:solidFill>
                </a:rPr>
                <a:t>-temporal statistics regression </a:t>
              </a:r>
              <a:r>
                <a:rPr lang="en-US" sz="3000" kern="1200" dirty="0">
                  <a:solidFill>
                    <a:schemeClr val="bg2"/>
                  </a:solidFill>
                </a:rPr>
                <a:t>for self-supervised video representation learning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46A18E1-841A-44E8-910A-7892785B44E1}"/>
              </a:ext>
            </a:extLst>
          </p:cNvPr>
          <p:cNvGrpSpPr/>
          <p:nvPr/>
        </p:nvGrpSpPr>
        <p:grpSpPr>
          <a:xfrm>
            <a:off x="1692305" y="2554636"/>
            <a:ext cx="9285534" cy="1625600"/>
            <a:chOff x="819311" y="1896533"/>
            <a:chExt cx="9285534" cy="1625600"/>
          </a:xfrm>
        </p:grpSpPr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1F1D418D-82F6-4978-9BA5-807E244EFDFF}"/>
                </a:ext>
              </a:extLst>
            </p:cNvPr>
            <p:cNvSpPr/>
            <p:nvPr/>
          </p:nvSpPr>
          <p:spPr>
            <a:xfrm>
              <a:off x="819311" y="1896533"/>
              <a:ext cx="9285534" cy="1625600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rgbClr val="00458A">
                    <a:shade val="30000"/>
                    <a:satMod val="115000"/>
                  </a:srgbClr>
                </a:gs>
                <a:gs pos="50000">
                  <a:srgbClr val="00458A">
                    <a:shade val="67500"/>
                    <a:satMod val="115000"/>
                  </a:srgbClr>
                </a:gs>
                <a:gs pos="100000">
                  <a:srgbClr val="00458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29" name="Rectangle: Rounded Corners 4">
              <a:extLst>
                <a:ext uri="{FF2B5EF4-FFF2-40B4-BE49-F238E27FC236}">
                  <a16:creationId xmlns:a16="http://schemas.microsoft.com/office/drawing/2014/main" id="{725AA2B2-278D-4357-B1CC-0B800555F2F1}"/>
                </a:ext>
              </a:extLst>
            </p:cNvPr>
            <p:cNvSpPr txBox="1"/>
            <p:nvPr/>
          </p:nvSpPr>
          <p:spPr>
            <a:xfrm>
              <a:off x="866923" y="1944145"/>
              <a:ext cx="7314358" cy="1530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None/>
              </a:pPr>
              <a:r>
                <a:rPr lang="en-US" sz="3000" b="1" kern="1200" dirty="0">
                  <a:solidFill>
                    <a:schemeClr val="bg2"/>
                  </a:solidFill>
                </a:rPr>
                <a:t>Part II: </a:t>
              </a:r>
              <a:r>
                <a:rPr lang="en-US" sz="3000" i="1" kern="1200" dirty="0">
                  <a:solidFill>
                    <a:schemeClr val="bg2"/>
                  </a:solidFill>
                </a:rPr>
                <a:t>In-depth investigation </a:t>
              </a:r>
              <a:r>
                <a:rPr lang="en-US" sz="3000" kern="1200" dirty="0">
                  <a:solidFill>
                    <a:schemeClr val="bg2"/>
                  </a:solidFill>
                </a:rPr>
                <a:t>of </a:t>
              </a:r>
              <a:r>
                <a:rPr lang="en-US" sz="3000" kern="1200" dirty="0" err="1">
                  <a:solidFill>
                    <a:schemeClr val="bg2"/>
                  </a:solidFill>
                </a:rPr>
                <a:t>spatio</a:t>
              </a:r>
              <a:r>
                <a:rPr lang="en-US" sz="3000" kern="1200" dirty="0">
                  <a:solidFill>
                    <a:schemeClr val="bg2"/>
                  </a:solidFill>
                </a:rPr>
                <a:t>-temporal statistics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F0ADF7F6-EC02-4533-9791-D9FB35600D78}"/>
              </a:ext>
            </a:extLst>
          </p:cNvPr>
          <p:cNvGrpSpPr/>
          <p:nvPr/>
        </p:nvGrpSpPr>
        <p:grpSpPr>
          <a:xfrm>
            <a:off x="2518027" y="4385059"/>
            <a:ext cx="9285534" cy="1625600"/>
            <a:chOff x="1638623" y="3793066"/>
            <a:chExt cx="9285534" cy="1625600"/>
          </a:xfrm>
        </p:grpSpPr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B0FAAC01-B8FA-48EC-B575-1146110CC7E8}"/>
                </a:ext>
              </a:extLst>
            </p:cNvPr>
            <p:cNvSpPr/>
            <p:nvPr/>
          </p:nvSpPr>
          <p:spPr>
            <a:xfrm>
              <a:off x="1638623" y="3793066"/>
              <a:ext cx="9285534" cy="1625600"/>
            </a:xfrm>
            <a:prstGeom prst="roundRect">
              <a:avLst>
                <a:gd name="adj" fmla="val 10000"/>
              </a:avLst>
            </a:prstGeom>
            <a:gradFill flip="none" rotWithShape="1">
              <a:gsLst>
                <a:gs pos="0">
                  <a:srgbClr val="00458A">
                    <a:shade val="30000"/>
                    <a:satMod val="115000"/>
                  </a:srgbClr>
                </a:gs>
                <a:gs pos="50000">
                  <a:srgbClr val="00458A">
                    <a:shade val="67500"/>
                    <a:satMod val="115000"/>
                  </a:srgbClr>
                </a:gs>
                <a:gs pos="100000">
                  <a:srgbClr val="00458A">
                    <a:shade val="100000"/>
                    <a:satMod val="115000"/>
                  </a:srgbClr>
                </a:gs>
              </a:gsLst>
              <a:lin ang="5400000" scaled="1"/>
              <a:tileRect/>
            </a:gra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</p:sp>
        <p:sp>
          <p:nvSpPr>
            <p:cNvPr id="35" name="Rectangle: Rounded Corners 4">
              <a:extLst>
                <a:ext uri="{FF2B5EF4-FFF2-40B4-BE49-F238E27FC236}">
                  <a16:creationId xmlns:a16="http://schemas.microsoft.com/office/drawing/2014/main" id="{2C9E3BB9-74C3-4BB2-8CB6-AD031A4A15DA}"/>
                </a:ext>
              </a:extLst>
            </p:cNvPr>
            <p:cNvSpPr txBox="1"/>
            <p:nvPr/>
          </p:nvSpPr>
          <p:spPr>
            <a:xfrm>
              <a:off x="1686235" y="3840678"/>
              <a:ext cx="7314358" cy="1530376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14300" tIns="114300" rIns="114300" bIns="114300" numCol="1" spcCol="1270" anchor="ctr" anchorCtr="0">
              <a:noAutofit/>
            </a:bodyPr>
            <a:lstStyle/>
            <a:p>
              <a:pPr marL="0" lvl="0" indent="0" algn="l" defTabSz="13335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FontTx/>
                <a:buNone/>
              </a:pPr>
              <a:r>
                <a:rPr lang="en-US" sz="3000" b="1" kern="1200" dirty="0">
                  <a:solidFill>
                    <a:schemeClr val="bg2"/>
                  </a:solidFill>
                </a:rPr>
                <a:t>Part III: </a:t>
              </a:r>
              <a:r>
                <a:rPr lang="en-US" sz="3000" i="1" kern="1200" dirty="0">
                  <a:solidFill>
                    <a:schemeClr val="bg2"/>
                  </a:solidFill>
                </a:rPr>
                <a:t>Play pace variation and prediction </a:t>
              </a:r>
              <a:r>
                <a:rPr lang="en-US" sz="3000" kern="1200" dirty="0">
                  <a:solidFill>
                    <a:schemeClr val="bg2"/>
                  </a:solidFill>
                </a:rPr>
                <a:t>self-supervised video representation learning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570351F9-78C4-4651-A705-178FC5980C24}"/>
              </a:ext>
            </a:extLst>
          </p:cNvPr>
          <p:cNvGrpSpPr/>
          <p:nvPr/>
        </p:nvGrpSpPr>
        <p:grpSpPr>
          <a:xfrm>
            <a:off x="9010600" y="1962150"/>
            <a:ext cx="454397" cy="611178"/>
            <a:chOff x="8047574" y="1372138"/>
            <a:chExt cx="454397" cy="777856"/>
          </a:xfrm>
        </p:grpSpPr>
        <p:sp>
          <p:nvSpPr>
            <p:cNvPr id="41" name="Arrow: Down 40">
              <a:extLst>
                <a:ext uri="{FF2B5EF4-FFF2-40B4-BE49-F238E27FC236}">
                  <a16:creationId xmlns:a16="http://schemas.microsoft.com/office/drawing/2014/main" id="{9CB673D2-E2B0-4E0A-AB65-E00B4351DC28}"/>
                </a:ext>
              </a:extLst>
            </p:cNvPr>
            <p:cNvSpPr/>
            <p:nvPr/>
          </p:nvSpPr>
          <p:spPr>
            <a:xfrm>
              <a:off x="8047574" y="1372138"/>
              <a:ext cx="454397" cy="777856"/>
            </a:xfrm>
            <a:prstGeom prst="downArrow">
              <a:avLst>
                <a:gd name="adj1" fmla="val 55000"/>
                <a:gd name="adj2" fmla="val 45000"/>
              </a:avLst>
            </a:prstGeom>
            <a:noFill/>
            <a:ln w="38100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2" name="Arrow: Down 4">
              <a:extLst>
                <a:ext uri="{FF2B5EF4-FFF2-40B4-BE49-F238E27FC236}">
                  <a16:creationId xmlns:a16="http://schemas.microsoft.com/office/drawing/2014/main" id="{7215C190-06EB-44B9-84DB-3381E0415086}"/>
                </a:ext>
              </a:extLst>
            </p:cNvPr>
            <p:cNvSpPr txBox="1"/>
            <p:nvPr/>
          </p:nvSpPr>
          <p:spPr>
            <a:xfrm>
              <a:off x="8149813" y="1372138"/>
              <a:ext cx="249919" cy="665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8BE1D812-CF67-4E70-B089-6EAD7B601450}"/>
              </a:ext>
            </a:extLst>
          </p:cNvPr>
          <p:cNvGrpSpPr/>
          <p:nvPr/>
        </p:nvGrpSpPr>
        <p:grpSpPr>
          <a:xfrm>
            <a:off x="9997686" y="3803587"/>
            <a:ext cx="454397" cy="611178"/>
            <a:chOff x="8047574" y="1372138"/>
            <a:chExt cx="454397" cy="777856"/>
          </a:xfrm>
        </p:grpSpPr>
        <p:sp>
          <p:nvSpPr>
            <p:cNvPr id="45" name="Arrow: Down 44">
              <a:extLst>
                <a:ext uri="{FF2B5EF4-FFF2-40B4-BE49-F238E27FC236}">
                  <a16:creationId xmlns:a16="http://schemas.microsoft.com/office/drawing/2014/main" id="{C184E907-A0BE-43BD-8752-59D924D9BF61}"/>
                </a:ext>
              </a:extLst>
            </p:cNvPr>
            <p:cNvSpPr/>
            <p:nvPr/>
          </p:nvSpPr>
          <p:spPr>
            <a:xfrm>
              <a:off x="8047574" y="1372138"/>
              <a:ext cx="454397" cy="777856"/>
            </a:xfrm>
            <a:prstGeom prst="downArrow">
              <a:avLst>
                <a:gd name="adj1" fmla="val 55000"/>
                <a:gd name="adj2" fmla="val 45000"/>
              </a:avLst>
            </a:prstGeom>
            <a:noFill/>
            <a:ln w="38100">
              <a:solidFill>
                <a:schemeClr val="tx1">
                  <a:lumMod val="85000"/>
                  <a:lumOff val="15000"/>
                  <a:alpha val="90000"/>
                </a:schemeClr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1">
                <a:alpha val="90000"/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46" name="Arrow: Down 4">
              <a:extLst>
                <a:ext uri="{FF2B5EF4-FFF2-40B4-BE49-F238E27FC236}">
                  <a16:creationId xmlns:a16="http://schemas.microsoft.com/office/drawing/2014/main" id="{0E20EE79-1A33-416B-85FF-FD913D71F13C}"/>
                </a:ext>
              </a:extLst>
            </p:cNvPr>
            <p:cNvSpPr txBox="1"/>
            <p:nvPr/>
          </p:nvSpPr>
          <p:spPr>
            <a:xfrm>
              <a:off x="8149813" y="1372138"/>
              <a:ext cx="249919" cy="665393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ctr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endParaRPr lang="en-US" sz="3600" kern="1200"/>
            </a:p>
          </p:txBody>
        </p:sp>
      </p:grpSp>
    </p:spTree>
    <p:extLst>
      <p:ext uri="{BB962C8B-B14F-4D97-AF65-F5344CB8AC3E}">
        <p14:creationId xmlns:p14="http://schemas.microsoft.com/office/powerpoint/2010/main" val="26308895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E0035-79D8-4B10-BCC0-36559FB13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8EBE99-B492-4960-B852-488E8A6B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DD6092D-7E6E-47E9-A8C9-3BB54D51A305}"/>
              </a:ext>
            </a:extLst>
          </p:cNvPr>
          <p:cNvSpPr txBox="1">
            <a:spLocks/>
          </p:cNvSpPr>
          <p:nvPr/>
        </p:nvSpPr>
        <p:spPr>
          <a:xfrm>
            <a:off x="457200" y="1335025"/>
            <a:ext cx="11196535" cy="480313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alibri" panose="020F050202020403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Introduction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</a:pPr>
            <a:r>
              <a:rPr lang="en-US" dirty="0"/>
              <a:t>Background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</a:pPr>
            <a:r>
              <a:rPr lang="en-US" dirty="0"/>
              <a:t>Related work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</a:pPr>
            <a:r>
              <a:rPr lang="en-US" dirty="0"/>
              <a:t>Our contributions</a:t>
            </a:r>
          </a:p>
          <a:p>
            <a:pPr marL="457200" indent="-4572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Methodology 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</a:pPr>
            <a:r>
              <a:rPr lang="en-US" b="1" dirty="0"/>
              <a:t>Part I: </a:t>
            </a:r>
            <a:r>
              <a:rPr lang="en-US" i="1" dirty="0" err="1"/>
              <a:t>Spatio</a:t>
            </a:r>
            <a:r>
              <a:rPr lang="en-US" i="1" dirty="0"/>
              <a:t>-temporal statistics regression </a:t>
            </a:r>
            <a:r>
              <a:rPr lang="en-US" dirty="0"/>
              <a:t>for self-supervised video representation learning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</a:pPr>
            <a:r>
              <a:rPr lang="en-US" b="1" dirty="0"/>
              <a:t>Part II: </a:t>
            </a:r>
            <a:r>
              <a:rPr lang="en-US" i="1" dirty="0"/>
              <a:t>In-depth investigation </a:t>
            </a:r>
            <a:r>
              <a:rPr lang="en-US" dirty="0"/>
              <a:t>of </a:t>
            </a:r>
            <a:r>
              <a:rPr lang="en-US" dirty="0" err="1"/>
              <a:t>spatio</a:t>
            </a:r>
            <a:r>
              <a:rPr lang="en-US" dirty="0"/>
              <a:t>-temporal statistics</a:t>
            </a:r>
          </a:p>
          <a:p>
            <a:pPr marL="800100" lvl="1" indent="-342900">
              <a:lnSpc>
                <a:spcPct val="110000"/>
              </a:lnSpc>
              <a:buFontTx/>
              <a:buChar char="-"/>
            </a:pPr>
            <a:r>
              <a:rPr lang="en-US" b="1" dirty="0"/>
              <a:t>Part III: </a:t>
            </a:r>
            <a:r>
              <a:rPr lang="en-US" i="1" dirty="0"/>
              <a:t>Play pace variation and prediction </a:t>
            </a:r>
            <a:r>
              <a:rPr lang="en-US" dirty="0"/>
              <a:t>self-supervised video representation learning</a:t>
            </a:r>
          </a:p>
          <a:p>
            <a:pPr marL="571500" indent="-5715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b="1" dirty="0"/>
              <a:t>Conclusions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8760E9A-64D5-4902-A3F8-D2C56CBD4433}"/>
              </a:ext>
            </a:extLst>
          </p:cNvPr>
          <p:cNvSpPr/>
          <p:nvPr/>
        </p:nvSpPr>
        <p:spPr>
          <a:xfrm>
            <a:off x="0" y="1"/>
            <a:ext cx="12192000" cy="380357"/>
          </a:xfrm>
          <a:prstGeom prst="rect">
            <a:avLst/>
          </a:prstGeom>
          <a:solidFill>
            <a:srgbClr val="0045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6931499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855BE-4055-47CE-9684-71A9764A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20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B83F90-CEC3-49DC-B228-0FC8418860A0}"/>
              </a:ext>
            </a:extLst>
          </p:cNvPr>
          <p:cNvGrpSpPr/>
          <p:nvPr/>
        </p:nvGrpSpPr>
        <p:grpSpPr>
          <a:xfrm>
            <a:off x="0" y="-10237"/>
            <a:ext cx="12192000" cy="393066"/>
            <a:chOff x="0" y="-10237"/>
            <a:chExt cx="12192000" cy="39306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B201F0-3286-4967-BA78-97B92EC99F73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E143DB-C218-429C-81F8-DB9D75F1D8F9}"/>
                </a:ext>
              </a:extLst>
            </p:cNvPr>
            <p:cNvSpPr txBox="1"/>
            <p:nvPr/>
          </p:nvSpPr>
          <p:spPr>
            <a:xfrm>
              <a:off x="80278" y="-10237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41EBB47-8861-4739-9AE4-3797685E9BCB}"/>
                </a:ext>
              </a:extLst>
            </p:cNvPr>
            <p:cNvSpPr/>
            <p:nvPr/>
          </p:nvSpPr>
          <p:spPr>
            <a:xfrm>
              <a:off x="4149934" y="5623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6A2CB5-3D09-466A-8FFC-D541ECFFE6D1}"/>
                </a:ext>
              </a:extLst>
            </p:cNvPr>
            <p:cNvSpPr txBox="1"/>
            <p:nvPr/>
          </p:nvSpPr>
          <p:spPr>
            <a:xfrm>
              <a:off x="4173180" y="23097"/>
              <a:ext cx="1203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06244B-8C12-452B-8CB9-025097C29413}"/>
                </a:ext>
              </a:extLst>
            </p:cNvPr>
            <p:cNvSpPr txBox="1"/>
            <p:nvPr/>
          </p:nvSpPr>
          <p:spPr>
            <a:xfrm>
              <a:off x="2045487" y="-10237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FD7A25-C056-48FC-BBE4-EC885DB29BB4}"/>
                </a:ext>
              </a:extLst>
            </p:cNvPr>
            <p:cNvSpPr txBox="1"/>
            <p:nvPr/>
          </p:nvSpPr>
          <p:spPr>
            <a:xfrm>
              <a:off x="9340762" y="-10237"/>
              <a:ext cx="285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EDA29FA-94E8-480E-B449-BE0CDE241D44}"/>
                </a:ext>
              </a:extLst>
            </p:cNvPr>
            <p:cNvCxnSpPr>
              <a:cxnSpLocks/>
            </p:cNvCxnSpPr>
            <p:nvPr/>
          </p:nvCxnSpPr>
          <p:spPr>
            <a:xfrm>
              <a:off x="9340762" y="14361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0B6F5F-1BE7-405E-9480-9A80627BE6DC}"/>
                </a:ext>
              </a:extLst>
            </p:cNvPr>
            <p:cNvCxnSpPr>
              <a:cxnSpLocks/>
            </p:cNvCxnSpPr>
            <p:nvPr/>
          </p:nvCxnSpPr>
          <p:spPr>
            <a:xfrm>
              <a:off x="1803715" y="14361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8309464-1966-43CF-A6A9-4798794DB34A}"/>
                </a:ext>
              </a:extLst>
            </p:cNvPr>
            <p:cNvSpPr txBox="1"/>
            <p:nvPr/>
          </p:nvSpPr>
          <p:spPr>
            <a:xfrm>
              <a:off x="6153006" y="20541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D3C2E8-A3EC-48B8-A782-A2B0F5F79936}"/>
                </a:ext>
              </a:extLst>
            </p:cNvPr>
            <p:cNvSpPr txBox="1"/>
            <p:nvPr/>
          </p:nvSpPr>
          <p:spPr>
            <a:xfrm>
              <a:off x="7806939" y="20541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F7651532-7195-4B28-90D2-DEC2DE47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8" y="1084634"/>
            <a:ext cx="10369686" cy="4688732"/>
          </a:xfrm>
        </p:spPr>
        <p:txBody>
          <a:bodyPr>
            <a:noAutofit/>
          </a:bodyPr>
          <a:lstStyle/>
          <a:p>
            <a:pPr lvl="0" algn="ctr"/>
            <a:r>
              <a:rPr lang="en-US" sz="4800" b="1" dirty="0">
                <a:solidFill>
                  <a:schemeClr val="tx1"/>
                </a:solidFill>
              </a:rPr>
              <a:t>Part I: </a:t>
            </a:r>
            <a:r>
              <a:rPr lang="en-US" sz="4800" i="1" dirty="0" err="1">
                <a:solidFill>
                  <a:schemeClr val="tx1"/>
                </a:solidFill>
              </a:rPr>
              <a:t>Spatio</a:t>
            </a:r>
            <a:r>
              <a:rPr lang="en-US" sz="4800" i="1" dirty="0">
                <a:solidFill>
                  <a:schemeClr val="tx1"/>
                </a:solidFill>
              </a:rPr>
              <a:t>-temporal statistics regression </a:t>
            </a:r>
            <a:r>
              <a:rPr lang="en-US" sz="4800" dirty="0">
                <a:solidFill>
                  <a:schemeClr val="tx1"/>
                </a:solidFill>
              </a:rPr>
              <a:t>for self-supervised video 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281352183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A9D3-A807-4389-83D9-E41F068E2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78833F-7263-42D9-B1F0-8001D2C817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6B8262-1E7A-4258-87D7-AE582191501F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7C94CF8-089C-484C-8E3F-DD00AF1D9AE1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0003DCE-6B7D-4496-B97C-323690CF0C6A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7417778-E30F-40A3-BF47-9A016EB2B283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E1318AB-E3F0-4057-8AB6-A2BE642425A9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9A5388C7-7E34-4BC3-9820-09F986C723D8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049AF9-B4FE-4644-8CA9-495191EAA5AF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39A6073-64B5-44A4-9D55-B3BFF18A4C7A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4B96460-678E-41CB-9280-04DEC46C8080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AA37BE11-4AFB-462E-BC66-B31BE2AB22D9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2548A39-7600-441F-A3BC-FDCDC73108FE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10BD4D0-7F9B-4B10-A786-597111912C3C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770739A-4D82-45D8-A08C-6B26BBBBB3B8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4E93D85-A6EF-4F9D-A8DB-111134003CD2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pic>
        <p:nvPicPr>
          <p:cNvPr id="19" name="Graphic 18" descr="Brain in head">
            <a:extLst>
              <a:ext uri="{FF2B5EF4-FFF2-40B4-BE49-F238E27FC236}">
                <a16:creationId xmlns:a16="http://schemas.microsoft.com/office/drawing/2014/main" id="{0B46832F-C449-486C-B267-C3981D5C4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893102" y="1811501"/>
            <a:ext cx="3337249" cy="3337249"/>
          </a:xfrm>
          <a:prstGeom prst="rect">
            <a:avLst/>
          </a:prstGeom>
        </p:spPr>
      </p:pic>
      <p:pic>
        <p:nvPicPr>
          <p:cNvPr id="20" name="Picture 4" descr="Matrix Bullet GIF | Gfycat">
            <a:extLst>
              <a:ext uri="{FF2B5EF4-FFF2-40B4-BE49-F238E27FC236}">
                <a16:creationId xmlns:a16="http://schemas.microsoft.com/office/drawing/2014/main" id="{C8429EAE-CBC1-4F3C-8874-17578E7451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72" y="2223398"/>
            <a:ext cx="4509591" cy="25917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Arrow: Right 20">
            <a:extLst>
              <a:ext uri="{FF2B5EF4-FFF2-40B4-BE49-F238E27FC236}">
                <a16:creationId xmlns:a16="http://schemas.microsoft.com/office/drawing/2014/main" id="{63AFAA69-7183-48A6-BAE6-EE7053D6560D}"/>
              </a:ext>
            </a:extLst>
          </p:cNvPr>
          <p:cNvSpPr/>
          <p:nvPr/>
        </p:nvSpPr>
        <p:spPr>
          <a:xfrm>
            <a:off x="6044493" y="2907756"/>
            <a:ext cx="1599564" cy="111868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056BC68-9395-43A3-85A0-18F05C6715AB}"/>
              </a:ext>
            </a:extLst>
          </p:cNvPr>
          <p:cNvSpPr txBox="1"/>
          <p:nvPr/>
        </p:nvSpPr>
        <p:spPr>
          <a:xfrm>
            <a:off x="-51507" y="138442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man is dodging a bullet” [action class]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5BF24B3-B312-411E-95A6-9DED6EB561B0}"/>
              </a:ext>
            </a:extLst>
          </p:cNvPr>
          <p:cNvSpPr txBox="1"/>
          <p:nvPr/>
        </p:nvSpPr>
        <p:spPr>
          <a:xfrm>
            <a:off x="0" y="520034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“He is moving in the center of the video”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4894558-B7E0-4337-8DAE-319A9C1445CB}"/>
              </a:ext>
            </a:extLst>
          </p:cNvPr>
          <p:cNvSpPr txBox="1"/>
          <p:nvPr/>
        </p:nvSpPr>
        <p:spPr>
          <a:xfrm>
            <a:off x="80278" y="5711927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“The background is in a green tone”</a:t>
            </a:r>
          </a:p>
        </p:txBody>
      </p:sp>
    </p:spTree>
    <p:extLst>
      <p:ext uri="{BB962C8B-B14F-4D97-AF65-F5344CB8AC3E}">
        <p14:creationId xmlns:p14="http://schemas.microsoft.com/office/powerpoint/2010/main" val="4030144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/>
      <p:bldP spid="2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67E8E-80C0-4DC8-AA8F-BD0ECD3C02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984" y="515622"/>
            <a:ext cx="11006328" cy="969899"/>
          </a:xfrm>
        </p:spPr>
        <p:txBody>
          <a:bodyPr/>
          <a:lstStyle/>
          <a:p>
            <a:r>
              <a:rPr lang="en-US" altLang="zh-CN" dirty="0"/>
              <a:t>Statistical Concepts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97CACC-6F12-4641-8EDB-7F917954E2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7576" y="1485521"/>
            <a:ext cx="5881991" cy="1404518"/>
          </a:xfrm>
        </p:spPr>
        <p:txBody>
          <a:bodyPr>
            <a:no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altLang="zh-CN" sz="2600" dirty="0"/>
              <a:t>Motion statistics </a:t>
            </a:r>
          </a:p>
          <a:p>
            <a:pPr lvl="1">
              <a:lnSpc>
                <a:spcPct val="100000"/>
              </a:lnSpc>
            </a:pPr>
            <a:r>
              <a:rPr lang="en-US" altLang="zh-CN" sz="2200" dirty="0"/>
              <a:t>- Where is the largest motion?</a:t>
            </a:r>
          </a:p>
          <a:p>
            <a:pPr lvl="1">
              <a:lnSpc>
                <a:spcPct val="100000"/>
              </a:lnSpc>
            </a:pPr>
            <a:r>
              <a:rPr lang="en-US" altLang="zh-CN" sz="2200" dirty="0"/>
              <a:t>- What is the dominant direction?</a:t>
            </a:r>
          </a:p>
          <a:p>
            <a:pPr>
              <a:lnSpc>
                <a:spcPct val="150000"/>
              </a:lnSpc>
            </a:pPr>
            <a:endParaRPr lang="en-US" altLang="zh-CN" sz="2600" dirty="0"/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endParaRPr lang="en-US" sz="2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207DA-43DB-4D51-B0C5-0E192BC7DB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8AFF9D-D476-4B8A-804F-F19A8B0F6A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49" b="7471"/>
          <a:stretch/>
        </p:blipFill>
        <p:spPr>
          <a:xfrm>
            <a:off x="6382149" y="1000571"/>
            <a:ext cx="5435459" cy="2507862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BE1EC36-508C-48A5-A7B8-994A157DF9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3218" y="4094178"/>
            <a:ext cx="4740953" cy="1881766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D45BB0C7-52DC-421C-BAD0-D18B13842188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70ACAE2-0E52-4A81-BB99-86F0973A4FE4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CD67AED-0F86-4B58-92BB-4E447063E013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7" name="Rectangle: Rounded Corners 26">
              <a:extLst>
                <a:ext uri="{FF2B5EF4-FFF2-40B4-BE49-F238E27FC236}">
                  <a16:creationId xmlns:a16="http://schemas.microsoft.com/office/drawing/2014/main" id="{F34772F1-A10D-412B-8691-3E8DA6E978AA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7C3F67C-C064-4FE1-B7B1-B52E1A2ECED9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FA85BFA5-4399-4AFF-BDCC-6AE00FACC5DD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09AC8770-5A86-43DD-B2C9-FD1453B1249F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B95996F5-9D56-43AF-B03B-F12EB214A05E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FF998B6-E9B1-42D1-BA4C-C524A91873E9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D1F34EF-8699-4CEC-8506-1BE24FAF2E9B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B4D2BB98-8225-4FFA-A448-DCEC109B1457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2FC1192-F26C-4116-AF4A-095D34852587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3371AAB-94EA-4FB8-815A-433CA241BC6B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97DB498-AD27-491C-B5C2-44E176C5F99D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ACADAF4D-F474-4B24-8D53-2F7C2972F9BC}"/>
              </a:ext>
            </a:extLst>
          </p:cNvPr>
          <p:cNvSpPr txBox="1"/>
          <p:nvPr/>
        </p:nvSpPr>
        <p:spPr>
          <a:xfrm>
            <a:off x="238984" y="3429000"/>
            <a:ext cx="6240266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en-US" altLang="zh-CN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Appearance statistics</a:t>
            </a:r>
          </a:p>
          <a:p>
            <a:pPr marR="0" lvl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-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is the largest color diversity?</a:t>
            </a:r>
          </a:p>
          <a:p>
            <a:pPr marR="0" lvl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-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Where is the smallest color diversity?</a:t>
            </a:r>
          </a:p>
          <a:p>
            <a:pPr marR="0" lvl="0" algn="l" defTabSz="914400" rtl="0" eaLnBrk="1" fontAlgn="auto" latinLnBrk="0" hangingPunct="1">
              <a:spcBef>
                <a:spcPts val="1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- What is the dominant color?</a:t>
            </a:r>
          </a:p>
        </p:txBody>
      </p:sp>
    </p:spTree>
    <p:extLst>
      <p:ext uri="{BB962C8B-B14F-4D97-AF65-F5344CB8AC3E}">
        <p14:creationId xmlns:p14="http://schemas.microsoft.com/office/powerpoint/2010/main" val="19511980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309D5-35FD-48C7-8A76-7B8E52E108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Three partitioning patterns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04B70F-2085-4329-807E-692A5F8C8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23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AC589877-83B3-4AFB-AE1A-AFA09774AB46}"/>
              </a:ext>
            </a:extLst>
          </p:cNvPr>
          <p:cNvSpPr txBox="1">
            <a:spLocks/>
          </p:cNvSpPr>
          <p:nvPr/>
        </p:nvSpPr>
        <p:spPr>
          <a:xfrm>
            <a:off x="3691574" y="1405508"/>
            <a:ext cx="4653101" cy="518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How to quantify location</a:t>
            </a:r>
            <a:r>
              <a:rPr lang="en-HK" dirty="0"/>
              <a:t>?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891F364-96C8-4A63-9267-B733FADA1E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8145" y="2021478"/>
            <a:ext cx="8228195" cy="3293852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9F0C286-C57A-4012-8C9B-9EA3B3781EE6}"/>
              </a:ext>
            </a:extLst>
          </p:cNvPr>
          <p:cNvGrpSpPr/>
          <p:nvPr/>
        </p:nvGrpSpPr>
        <p:grpSpPr>
          <a:xfrm>
            <a:off x="3405693" y="5430719"/>
            <a:ext cx="7948107" cy="914400"/>
            <a:chOff x="2153019" y="5743312"/>
            <a:chExt cx="7948107" cy="914400"/>
          </a:xfrm>
        </p:grpSpPr>
        <p:pic>
          <p:nvPicPr>
            <p:cNvPr id="17" name="Graphic 16" descr="Arrow Right">
              <a:extLst>
                <a:ext uri="{FF2B5EF4-FFF2-40B4-BE49-F238E27FC236}">
                  <a16:creationId xmlns:a16="http://schemas.microsoft.com/office/drawing/2014/main" id="{8DEED5DE-6BF1-4402-A902-7036F15883F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234775" y="5743312"/>
              <a:ext cx="914400" cy="914400"/>
            </a:xfrm>
            <a:prstGeom prst="rect">
              <a:avLst/>
            </a:prstGeom>
          </p:spPr>
        </p:pic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65A37BAF-4924-4D0D-AD0D-9C5080F49E62}"/>
                </a:ext>
              </a:extLst>
            </p:cNvPr>
            <p:cNvGrpSpPr/>
            <p:nvPr/>
          </p:nvGrpSpPr>
          <p:grpSpPr>
            <a:xfrm>
              <a:off x="2153019" y="5974089"/>
              <a:ext cx="7948107" cy="518786"/>
              <a:chOff x="2153019" y="5974089"/>
              <a:chExt cx="7948107" cy="518786"/>
            </a:xfrm>
          </p:grpSpPr>
          <p:sp>
            <p:nvSpPr>
              <p:cNvPr id="15" name="Content Placeholder 2">
                <a:extLst>
                  <a:ext uri="{FF2B5EF4-FFF2-40B4-BE49-F238E27FC236}">
                    <a16:creationId xmlns:a16="http://schemas.microsoft.com/office/drawing/2014/main" id="{BE853B51-BF5F-4F2B-816C-7C2E45ED30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53019" y="5974090"/>
                <a:ext cx="4653101" cy="518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“Where”</a:t>
                </a:r>
                <a:r>
                  <a:rPr lang="en-HK" dirty="0"/>
                  <a:t>?  </a:t>
                </a:r>
              </a:p>
            </p:txBody>
          </p:sp>
          <p:sp>
            <p:nvSpPr>
              <p:cNvPr id="21" name="Content Placeholder 2">
                <a:extLst>
                  <a:ext uri="{FF2B5EF4-FFF2-40B4-BE49-F238E27FC236}">
                    <a16:creationId xmlns:a16="http://schemas.microsoft.com/office/drawing/2014/main" id="{00C6B4A5-3D2E-48DF-93C8-A54D7CFC0AB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448025" y="5974089"/>
                <a:ext cx="4653101" cy="51878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dirty="0"/>
                  <a:t>Number</a:t>
                </a:r>
                <a:r>
                  <a:rPr lang="en-HK" dirty="0"/>
                  <a:t> </a:t>
                </a: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E5A2179-CD91-4FC5-98C4-022B71D62DEC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8056C71-8A2C-402C-80E7-246DD1D3C2C9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508F822-9D46-4181-B0B4-D33DED46157A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0D55DE1-419A-4A18-98DD-82FCEA708A67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3892C6C-CFE7-4A05-A014-62ED0A5AE182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27E31E7-ACF0-45EF-8247-47D55A19BE29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F10064A-F929-4FD6-AF9E-49A5E904DAEA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5AFE5092-2D53-4414-8EA0-1EEBF47F7FF7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8CEDDC3-6F27-42DD-9B14-C0CF03279747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CCC59E4-BDDB-4673-B231-B2E7F8C0B590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5B21EB4-A94F-46FE-9C97-E7801D5208CD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AB28B04-7D43-4D7B-B2AC-93899B3DA933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9720394-8AD4-4B96-AECF-AC43F4E91BFB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EF618C-661C-431C-AF13-4A31D507CA49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100324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88FB-0316-4A44-8BD9-0B9A3797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277" y="374218"/>
            <a:ext cx="11006328" cy="969899"/>
          </a:xfrm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statistics: Motion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31452-E614-4B57-A194-07B07ED5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24</a:t>
            </a:fld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2FA2A68-5BC7-417B-A0B7-BE7E60F26128}"/>
              </a:ext>
            </a:extLst>
          </p:cNvPr>
          <p:cNvGrpSpPr>
            <a:grpSpLocks noChangeAspect="1"/>
          </p:cNvGrpSpPr>
          <p:nvPr/>
        </p:nvGrpSpPr>
        <p:grpSpPr>
          <a:xfrm>
            <a:off x="909122" y="3419496"/>
            <a:ext cx="1578212" cy="989466"/>
            <a:chOff x="1401875" y="4859981"/>
            <a:chExt cx="2580264" cy="1617706"/>
          </a:xfrm>
        </p:grpSpPr>
        <p:cxnSp>
          <p:nvCxnSpPr>
            <p:cNvPr id="341" name="直接箭头连接符 10">
              <a:extLst>
                <a:ext uri="{FF2B5EF4-FFF2-40B4-BE49-F238E27FC236}">
                  <a16:creationId xmlns:a16="http://schemas.microsoft.com/office/drawing/2014/main" id="{3503DF7C-2444-40D5-9A23-49FE79BC6F19}"/>
                </a:ext>
              </a:extLst>
            </p:cNvPr>
            <p:cNvCxnSpPr/>
            <p:nvPr/>
          </p:nvCxnSpPr>
          <p:spPr>
            <a:xfrm flipV="1">
              <a:off x="2521061" y="6006062"/>
              <a:ext cx="975131" cy="71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2" name="图片 8" descr="00192">
              <a:extLst>
                <a:ext uri="{FF2B5EF4-FFF2-40B4-BE49-F238E27FC236}">
                  <a16:creationId xmlns:a16="http://schemas.microsoft.com/office/drawing/2014/main" id="{7A405F7E-78B6-426E-930D-5E9C4E5C9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56668" y="5056281"/>
              <a:ext cx="1625471" cy="1219415"/>
            </a:xfrm>
            <a:prstGeom prst="rect">
              <a:avLst/>
            </a:prstGeom>
            <a:ln w="127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  <p:pic>
          <p:nvPicPr>
            <p:cNvPr id="343" name="图片 4" descr="00177">
              <a:extLst>
                <a:ext uri="{FF2B5EF4-FFF2-40B4-BE49-F238E27FC236}">
                  <a16:creationId xmlns:a16="http://schemas.microsoft.com/office/drawing/2014/main" id="{1EDE2F70-50A6-4F72-9504-5EE9C5C1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01875" y="5056400"/>
              <a:ext cx="1625471" cy="1219103"/>
            </a:xfrm>
            <a:prstGeom prst="rect">
              <a:avLst/>
            </a:prstGeom>
            <a:ln w="127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  <p:cxnSp>
          <p:nvCxnSpPr>
            <p:cNvPr id="344" name="直接箭头连接符 5">
              <a:extLst>
                <a:ext uri="{FF2B5EF4-FFF2-40B4-BE49-F238E27FC236}">
                  <a16:creationId xmlns:a16="http://schemas.microsoft.com/office/drawing/2014/main" id="{BDD241D2-FB04-4424-AD50-229C55D3E137}"/>
                </a:ext>
              </a:extLst>
            </p:cNvPr>
            <p:cNvCxnSpPr/>
            <p:nvPr/>
          </p:nvCxnSpPr>
          <p:spPr>
            <a:xfrm flipV="1">
              <a:off x="1858698" y="5292029"/>
              <a:ext cx="975131" cy="71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7">
              <a:extLst>
                <a:ext uri="{FF2B5EF4-FFF2-40B4-BE49-F238E27FC236}">
                  <a16:creationId xmlns:a16="http://schemas.microsoft.com/office/drawing/2014/main" id="{3F7E31F4-06E5-4894-ABED-99E1C8B44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9433" y="4859981"/>
              <a:ext cx="950547" cy="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9">
              <a:extLst>
                <a:ext uri="{FF2B5EF4-FFF2-40B4-BE49-F238E27FC236}">
                  <a16:creationId xmlns:a16="http://schemas.microsoft.com/office/drawing/2014/main" id="{E03FC037-915F-4DF6-A8BC-A278831C355E}"/>
                </a:ext>
              </a:extLst>
            </p:cNvPr>
            <p:cNvCxnSpPr/>
            <p:nvPr/>
          </p:nvCxnSpPr>
          <p:spPr>
            <a:xfrm flipV="1">
              <a:off x="1853201" y="6470541"/>
              <a:ext cx="975131" cy="71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7" name="图片 21" descr="00192">
              <a:extLst>
                <a:ext uri="{FF2B5EF4-FFF2-40B4-BE49-F238E27FC236}">
                  <a16:creationId xmlns:a16="http://schemas.microsoft.com/office/drawing/2014/main" id="{805FF0E0-F382-48EF-A8CD-125B7CDB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533798" y="5056281"/>
              <a:ext cx="1625471" cy="1219415"/>
            </a:xfrm>
            <a:prstGeom prst="rect">
              <a:avLst/>
            </a:prstGeom>
            <a:ln w="127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</p:grpSp>
      <p:sp>
        <p:nvSpPr>
          <p:cNvPr id="178" name="文本框 57">
            <a:extLst>
              <a:ext uri="{FF2B5EF4-FFF2-40B4-BE49-F238E27FC236}">
                <a16:creationId xmlns:a16="http://schemas.microsoft.com/office/drawing/2014/main" id="{56D775A3-BFA2-40A4-8389-BE59F63A4B83}"/>
              </a:ext>
            </a:extLst>
          </p:cNvPr>
          <p:cNvSpPr txBox="1"/>
          <p:nvPr/>
        </p:nvSpPr>
        <p:spPr>
          <a:xfrm>
            <a:off x="4527033" y="3520862"/>
            <a:ext cx="1148756" cy="28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Motion Branch</a:t>
            </a:r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87088E4-FEDD-4E2A-9763-33BD2EF4F139}"/>
              </a:ext>
            </a:extLst>
          </p:cNvPr>
          <p:cNvGrpSpPr/>
          <p:nvPr/>
        </p:nvGrpSpPr>
        <p:grpSpPr>
          <a:xfrm>
            <a:off x="2691910" y="3185750"/>
            <a:ext cx="1048258" cy="1184524"/>
            <a:chOff x="1498216" y="1582723"/>
            <a:chExt cx="968732" cy="1094660"/>
          </a:xfrm>
        </p:grpSpPr>
        <p:sp>
          <p:nvSpPr>
            <p:cNvPr id="338" name="立方体 100">
              <a:extLst>
                <a:ext uri="{FF2B5EF4-FFF2-40B4-BE49-F238E27FC236}">
                  <a16:creationId xmlns:a16="http://schemas.microsoft.com/office/drawing/2014/main" id="{FC317131-C76E-4DB0-BB47-A6A8901A1405}"/>
                </a:ext>
              </a:extLst>
            </p:cNvPr>
            <p:cNvSpPr/>
            <p:nvPr/>
          </p:nvSpPr>
          <p:spPr>
            <a:xfrm>
              <a:off x="1498216" y="1582723"/>
              <a:ext cx="444179" cy="1094660"/>
            </a:xfrm>
            <a:prstGeom prst="cube">
              <a:avLst>
                <a:gd name="adj" fmla="val 59660"/>
              </a:avLst>
            </a:prstGeom>
            <a:solidFill>
              <a:srgbClr val="DADCDC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zh-CN" altLang="en-US" sz="160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9" name="立方体 101">
              <a:extLst>
                <a:ext uri="{FF2B5EF4-FFF2-40B4-BE49-F238E27FC236}">
                  <a16:creationId xmlns:a16="http://schemas.microsoft.com/office/drawing/2014/main" id="{AA963DD0-D9C7-49F0-95E3-C488C574DD2B}"/>
                </a:ext>
              </a:extLst>
            </p:cNvPr>
            <p:cNvSpPr/>
            <p:nvPr/>
          </p:nvSpPr>
          <p:spPr>
            <a:xfrm>
              <a:off x="1835283" y="1801484"/>
              <a:ext cx="319493" cy="714630"/>
            </a:xfrm>
            <a:prstGeom prst="cube">
              <a:avLst>
                <a:gd name="adj" fmla="val 40525"/>
              </a:avLst>
            </a:prstGeom>
            <a:solidFill>
              <a:srgbClr val="DADCDC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zh-CN" altLang="en-US" sz="160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0" name="立方体 102">
              <a:extLst>
                <a:ext uri="{FF2B5EF4-FFF2-40B4-BE49-F238E27FC236}">
                  <a16:creationId xmlns:a16="http://schemas.microsoft.com/office/drawing/2014/main" id="{704E9619-1367-49FA-B70F-55F6A018CEDD}"/>
                </a:ext>
              </a:extLst>
            </p:cNvPr>
            <p:cNvSpPr/>
            <p:nvPr/>
          </p:nvSpPr>
          <p:spPr>
            <a:xfrm>
              <a:off x="2115034" y="1955407"/>
              <a:ext cx="351914" cy="399459"/>
            </a:xfrm>
            <a:prstGeom prst="cube">
              <a:avLst>
                <a:gd name="adj" fmla="val 17186"/>
              </a:avLst>
            </a:prstGeom>
            <a:solidFill>
              <a:srgbClr val="DADCDC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zh-CN" altLang="en-US" sz="160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7D1A151-0E04-4046-AA82-F714EEC0C1B7}"/>
              </a:ext>
            </a:extLst>
          </p:cNvPr>
          <p:cNvCxnSpPr>
            <a:cxnSpLocks/>
            <a:endCxn id="338" idx="2"/>
          </p:cNvCxnSpPr>
          <p:nvPr/>
        </p:nvCxnSpPr>
        <p:spPr>
          <a:xfrm flipV="1">
            <a:off x="2206724" y="3921388"/>
            <a:ext cx="485186" cy="47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5175507-DCE2-4C2E-B01D-67FF9EA1BDA4}"/>
              </a:ext>
            </a:extLst>
          </p:cNvPr>
          <p:cNvSpPr/>
          <p:nvPr/>
        </p:nvSpPr>
        <p:spPr>
          <a:xfrm>
            <a:off x="4931318" y="3077032"/>
            <a:ext cx="60494" cy="60494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7842"/>
            <a:endParaRPr lang="en-US" sz="16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本框 55">
            <a:extLst>
              <a:ext uri="{FF2B5EF4-FFF2-40B4-BE49-F238E27FC236}">
                <a16:creationId xmlns:a16="http://schemas.microsoft.com/office/drawing/2014/main" id="{AA331B81-C815-4D1A-9491-2E9F5ACD3901}"/>
              </a:ext>
            </a:extLst>
          </p:cNvPr>
          <p:cNvSpPr txBox="1"/>
          <p:nvPr/>
        </p:nvSpPr>
        <p:spPr>
          <a:xfrm>
            <a:off x="999276" y="4398528"/>
            <a:ext cx="1397906" cy="28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Input Video Clip</a:t>
            </a:r>
          </a:p>
        </p:txBody>
      </p:sp>
      <p:sp>
        <p:nvSpPr>
          <p:cNvPr id="192" name="文本框 23">
            <a:extLst>
              <a:ext uri="{FF2B5EF4-FFF2-40B4-BE49-F238E27FC236}">
                <a16:creationId xmlns:a16="http://schemas.microsoft.com/office/drawing/2014/main" id="{E79ADCB0-6927-4A11-9CCE-CFB8A2A38AA9}"/>
              </a:ext>
            </a:extLst>
          </p:cNvPr>
          <p:cNvSpPr txBox="1"/>
          <p:nvPr/>
        </p:nvSpPr>
        <p:spPr>
          <a:xfrm>
            <a:off x="2337812" y="4398528"/>
            <a:ext cx="17564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Backbone network</a:t>
            </a:r>
          </a:p>
        </p:txBody>
      </p:sp>
      <p:sp>
        <p:nvSpPr>
          <p:cNvPr id="193" name="文本框 55">
            <a:extLst>
              <a:ext uri="{FF2B5EF4-FFF2-40B4-BE49-F238E27FC236}">
                <a16:creationId xmlns:a16="http://schemas.microsoft.com/office/drawing/2014/main" id="{D371C5A7-AC17-4775-97EC-75131FCB2E3B}"/>
              </a:ext>
            </a:extLst>
          </p:cNvPr>
          <p:cNvSpPr txBox="1"/>
          <p:nvPr/>
        </p:nvSpPr>
        <p:spPr>
          <a:xfrm>
            <a:off x="1309174" y="1350265"/>
            <a:ext cx="1019582" cy="2887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Optical Flow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0A0A55C3-F35F-49DB-8CFB-ED85F3981EAC}"/>
              </a:ext>
            </a:extLst>
          </p:cNvPr>
          <p:cNvCxnSpPr>
            <a:cxnSpLocks/>
          </p:cNvCxnSpPr>
          <p:nvPr/>
        </p:nvCxnSpPr>
        <p:spPr>
          <a:xfrm flipV="1">
            <a:off x="1769334" y="2960976"/>
            <a:ext cx="0" cy="319410"/>
          </a:xfrm>
          <a:prstGeom prst="straightConnector1">
            <a:avLst/>
          </a:prstGeom>
          <a:ln w="19050">
            <a:solidFill>
              <a:srgbClr val="84B39B"/>
            </a:solidFill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文本框 147">
            <a:extLst>
              <a:ext uri="{FF2B5EF4-FFF2-40B4-BE49-F238E27FC236}">
                <a16:creationId xmlns:a16="http://schemas.microsoft.com/office/drawing/2014/main" id="{4D8B938A-93FE-44A9-9EA5-FFB2BE26FFD1}"/>
              </a:ext>
            </a:extLst>
          </p:cNvPr>
          <p:cNvSpPr txBox="1"/>
          <p:nvPr/>
        </p:nvSpPr>
        <p:spPr>
          <a:xfrm>
            <a:off x="6326709" y="3611804"/>
            <a:ext cx="853937" cy="288781"/>
          </a:xfrm>
          <a:prstGeom prst="rect">
            <a:avLst/>
          </a:prstGeom>
          <a:noFill/>
          <a:ln w="19050">
            <a:solidFill>
              <a:srgbClr val="84B39B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Pattern 1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4EDA367-5533-473C-AE49-36F8312BFEFC}"/>
              </a:ext>
            </a:extLst>
          </p:cNvPr>
          <p:cNvGrpSpPr/>
          <p:nvPr/>
        </p:nvGrpSpPr>
        <p:grpSpPr>
          <a:xfrm>
            <a:off x="6398263" y="2811894"/>
            <a:ext cx="823415" cy="728653"/>
            <a:chOff x="5284913" y="2510825"/>
            <a:chExt cx="760947" cy="673373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D7D966B1-70C2-45C8-B4AF-7AA194E42A9C}"/>
                </a:ext>
              </a:extLst>
            </p:cNvPr>
            <p:cNvGrpSpPr/>
            <p:nvPr/>
          </p:nvGrpSpPr>
          <p:grpSpPr>
            <a:xfrm>
              <a:off x="5521598" y="2510825"/>
              <a:ext cx="524262" cy="548640"/>
              <a:chOff x="9213214" y="750157"/>
              <a:chExt cx="511811" cy="527050"/>
            </a:xfrm>
          </p:grpSpPr>
          <p:pic>
            <p:nvPicPr>
              <p:cNvPr id="303" name="图片 19" descr="sum_mb_dv">
                <a:extLst>
                  <a:ext uri="{FF2B5EF4-FFF2-40B4-BE49-F238E27FC236}">
                    <a16:creationId xmlns:a16="http://schemas.microsoft.com/office/drawing/2014/main" id="{4384BBCE-83C3-4F1F-888F-FC55515948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85" r="15551"/>
              <a:stretch/>
            </p:blipFill>
            <p:spPr>
              <a:xfrm>
                <a:off x="9213214" y="760939"/>
                <a:ext cx="511811" cy="505487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304" name="组合 45">
                <a:extLst>
                  <a:ext uri="{FF2B5EF4-FFF2-40B4-BE49-F238E27FC236}">
                    <a16:creationId xmlns:a16="http://schemas.microsoft.com/office/drawing/2014/main" id="{88E8AEE2-727C-4D28-AAD0-9E649A3C489A}"/>
                  </a:ext>
                </a:extLst>
              </p:cNvPr>
              <p:cNvGrpSpPr/>
              <p:nvPr/>
            </p:nvGrpSpPr>
            <p:grpSpPr>
              <a:xfrm>
                <a:off x="9213214" y="750157"/>
                <a:ext cx="511810" cy="527050"/>
                <a:chOff x="3812768" y="483088"/>
                <a:chExt cx="1572962" cy="1572962"/>
              </a:xfrm>
            </p:grpSpPr>
            <p:cxnSp>
              <p:nvCxnSpPr>
                <p:cNvPr id="305" name="直接连接符 46">
                  <a:extLst>
                    <a:ext uri="{FF2B5EF4-FFF2-40B4-BE49-F238E27FC236}">
                      <a16:creationId xmlns:a16="http://schemas.microsoft.com/office/drawing/2014/main" id="{84F019D6-D449-466C-A401-88646B7F6067}"/>
                    </a:ext>
                  </a:extLst>
                </p:cNvPr>
                <p:cNvCxnSpPr/>
                <p:nvPr/>
              </p:nvCxnSpPr>
              <p:spPr>
                <a:xfrm>
                  <a:off x="4206365" y="483089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47">
                  <a:extLst>
                    <a:ext uri="{FF2B5EF4-FFF2-40B4-BE49-F238E27FC236}">
                      <a16:creationId xmlns:a16="http://schemas.microsoft.com/office/drawing/2014/main" id="{71CD7066-17BB-44C2-8332-BAC6918F285D}"/>
                    </a:ext>
                  </a:extLst>
                </p:cNvPr>
                <p:cNvCxnSpPr/>
                <p:nvPr/>
              </p:nvCxnSpPr>
              <p:spPr>
                <a:xfrm>
                  <a:off x="4987940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48">
                  <a:extLst>
                    <a:ext uri="{FF2B5EF4-FFF2-40B4-BE49-F238E27FC236}">
                      <a16:creationId xmlns:a16="http://schemas.microsoft.com/office/drawing/2014/main" id="{09B4B5D7-6E17-41CA-9FB8-68F083B08E55}"/>
                    </a:ext>
                  </a:extLst>
                </p:cNvPr>
                <p:cNvCxnSpPr/>
                <p:nvPr/>
              </p:nvCxnSpPr>
              <p:spPr>
                <a:xfrm>
                  <a:off x="3812769" y="1648474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49">
                  <a:extLst>
                    <a:ext uri="{FF2B5EF4-FFF2-40B4-BE49-F238E27FC236}">
                      <a16:creationId xmlns:a16="http://schemas.microsoft.com/office/drawing/2014/main" id="{1079B6E4-C5B2-44B3-B249-856FA8ED418D}"/>
                    </a:ext>
                  </a:extLst>
                </p:cNvPr>
                <p:cNvCxnSpPr/>
                <p:nvPr/>
              </p:nvCxnSpPr>
              <p:spPr>
                <a:xfrm>
                  <a:off x="3812768" y="878085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50">
                  <a:extLst>
                    <a:ext uri="{FF2B5EF4-FFF2-40B4-BE49-F238E27FC236}">
                      <a16:creationId xmlns:a16="http://schemas.microsoft.com/office/drawing/2014/main" id="{B3A0EB3C-1091-4C95-B885-1C030EC7F703}"/>
                    </a:ext>
                  </a:extLst>
                </p:cNvPr>
                <p:cNvCxnSpPr/>
                <p:nvPr/>
              </p:nvCxnSpPr>
              <p:spPr>
                <a:xfrm>
                  <a:off x="3812768" y="1269568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51">
                  <a:extLst>
                    <a:ext uri="{FF2B5EF4-FFF2-40B4-BE49-F238E27FC236}">
                      <a16:creationId xmlns:a16="http://schemas.microsoft.com/office/drawing/2014/main" id="{C06A92E4-51C0-40BC-8608-B10807C78733}"/>
                    </a:ext>
                  </a:extLst>
                </p:cNvPr>
                <p:cNvCxnSpPr/>
                <p:nvPr/>
              </p:nvCxnSpPr>
              <p:spPr>
                <a:xfrm>
                  <a:off x="4599248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399A18DB-A48A-4829-878B-27076EAE757F}"/>
                </a:ext>
              </a:extLst>
            </p:cNvPr>
            <p:cNvGrpSpPr/>
            <p:nvPr/>
          </p:nvGrpSpPr>
          <p:grpSpPr>
            <a:xfrm>
              <a:off x="5284913" y="2587581"/>
              <a:ext cx="582241" cy="596617"/>
              <a:chOff x="8341995" y="1751965"/>
              <a:chExt cx="514350" cy="527050"/>
            </a:xfrm>
          </p:grpSpPr>
          <p:pic>
            <p:nvPicPr>
              <p:cNvPr id="295" name="图片 112" descr="sum_mb_du">
                <a:extLst>
                  <a:ext uri="{FF2B5EF4-FFF2-40B4-BE49-F238E27FC236}">
                    <a16:creationId xmlns:a16="http://schemas.microsoft.com/office/drawing/2014/main" id="{66220BC3-0BED-41C3-A536-1AF29CED8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8059" t="1199" r="15969" b="1153"/>
              <a:stretch>
                <a:fillRect/>
              </a:stretch>
            </p:blipFill>
            <p:spPr>
              <a:xfrm>
                <a:off x="8344535" y="1768475"/>
                <a:ext cx="511810" cy="494030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96" name="组合 45">
                <a:extLst>
                  <a:ext uri="{FF2B5EF4-FFF2-40B4-BE49-F238E27FC236}">
                    <a16:creationId xmlns:a16="http://schemas.microsoft.com/office/drawing/2014/main" id="{78516883-47FE-420E-AF42-DBDF5B7807C6}"/>
                  </a:ext>
                </a:extLst>
              </p:cNvPr>
              <p:cNvGrpSpPr/>
              <p:nvPr/>
            </p:nvGrpSpPr>
            <p:grpSpPr>
              <a:xfrm>
                <a:off x="8341995" y="1751965"/>
                <a:ext cx="511810" cy="527050"/>
                <a:chOff x="3812768" y="483088"/>
                <a:chExt cx="1572962" cy="1572962"/>
              </a:xfrm>
            </p:grpSpPr>
            <p:cxnSp>
              <p:nvCxnSpPr>
                <p:cNvPr id="297" name="直接连接符 46">
                  <a:extLst>
                    <a:ext uri="{FF2B5EF4-FFF2-40B4-BE49-F238E27FC236}">
                      <a16:creationId xmlns:a16="http://schemas.microsoft.com/office/drawing/2014/main" id="{47A9876C-941D-4FB4-9104-71655C0DDCE2}"/>
                    </a:ext>
                  </a:extLst>
                </p:cNvPr>
                <p:cNvCxnSpPr/>
                <p:nvPr/>
              </p:nvCxnSpPr>
              <p:spPr>
                <a:xfrm>
                  <a:off x="4206365" y="483089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47">
                  <a:extLst>
                    <a:ext uri="{FF2B5EF4-FFF2-40B4-BE49-F238E27FC236}">
                      <a16:creationId xmlns:a16="http://schemas.microsoft.com/office/drawing/2014/main" id="{9C18F037-F298-404A-B80D-04C94EAF6979}"/>
                    </a:ext>
                  </a:extLst>
                </p:cNvPr>
                <p:cNvCxnSpPr/>
                <p:nvPr/>
              </p:nvCxnSpPr>
              <p:spPr>
                <a:xfrm>
                  <a:off x="4987940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48">
                  <a:extLst>
                    <a:ext uri="{FF2B5EF4-FFF2-40B4-BE49-F238E27FC236}">
                      <a16:creationId xmlns:a16="http://schemas.microsoft.com/office/drawing/2014/main" id="{46E38A52-ED61-49F8-B219-6E677BCA89B4}"/>
                    </a:ext>
                  </a:extLst>
                </p:cNvPr>
                <p:cNvCxnSpPr/>
                <p:nvPr/>
              </p:nvCxnSpPr>
              <p:spPr>
                <a:xfrm>
                  <a:off x="3812769" y="1648474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49">
                  <a:extLst>
                    <a:ext uri="{FF2B5EF4-FFF2-40B4-BE49-F238E27FC236}">
                      <a16:creationId xmlns:a16="http://schemas.microsoft.com/office/drawing/2014/main" id="{ACD25BF5-0474-46B0-8399-35DB3D051B21}"/>
                    </a:ext>
                  </a:extLst>
                </p:cNvPr>
                <p:cNvCxnSpPr/>
                <p:nvPr/>
              </p:nvCxnSpPr>
              <p:spPr>
                <a:xfrm>
                  <a:off x="3812768" y="878085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50">
                  <a:extLst>
                    <a:ext uri="{FF2B5EF4-FFF2-40B4-BE49-F238E27FC236}">
                      <a16:creationId xmlns:a16="http://schemas.microsoft.com/office/drawing/2014/main" id="{C474CC74-A0C4-4DF0-A0E6-76D4F5B0ED6E}"/>
                    </a:ext>
                  </a:extLst>
                </p:cNvPr>
                <p:cNvCxnSpPr/>
                <p:nvPr/>
              </p:nvCxnSpPr>
              <p:spPr>
                <a:xfrm>
                  <a:off x="3812768" y="1269568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51">
                  <a:extLst>
                    <a:ext uri="{FF2B5EF4-FFF2-40B4-BE49-F238E27FC236}">
                      <a16:creationId xmlns:a16="http://schemas.microsoft.com/office/drawing/2014/main" id="{E977FD03-7184-440F-AFD4-40533B7823C4}"/>
                    </a:ext>
                  </a:extLst>
                </p:cNvPr>
                <p:cNvCxnSpPr/>
                <p:nvPr/>
              </p:nvCxnSpPr>
              <p:spPr>
                <a:xfrm>
                  <a:off x="4599248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0A9E5F7-B80A-44AC-979F-63E7010C9E3B}"/>
              </a:ext>
            </a:extLst>
          </p:cNvPr>
          <p:cNvGrpSpPr/>
          <p:nvPr/>
        </p:nvGrpSpPr>
        <p:grpSpPr>
          <a:xfrm>
            <a:off x="7667885" y="2821625"/>
            <a:ext cx="734824" cy="702872"/>
            <a:chOff x="7105853" y="2516781"/>
            <a:chExt cx="679077" cy="649549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E649F75-C3A6-49F3-9496-5C06339B04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9426" y="2516781"/>
              <a:ext cx="555504" cy="548640"/>
              <a:chOff x="10029134" y="909562"/>
              <a:chExt cx="511811" cy="505487"/>
            </a:xfrm>
          </p:grpSpPr>
          <p:pic>
            <p:nvPicPr>
              <p:cNvPr id="288" name="图片 19" descr="sum_mb_dv">
                <a:extLst>
                  <a:ext uri="{FF2B5EF4-FFF2-40B4-BE49-F238E27FC236}">
                    <a16:creationId xmlns:a16="http://schemas.microsoft.com/office/drawing/2014/main" id="{60EF83C8-5ACD-4BFC-8733-CD952313E1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85" r="15551"/>
              <a:stretch/>
            </p:blipFill>
            <p:spPr>
              <a:xfrm>
                <a:off x="10029134" y="909562"/>
                <a:ext cx="511811" cy="505487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89" name="组合 68">
                <a:extLst>
                  <a:ext uri="{FF2B5EF4-FFF2-40B4-BE49-F238E27FC236}">
                    <a16:creationId xmlns:a16="http://schemas.microsoft.com/office/drawing/2014/main" id="{4726163A-F0B4-4ED0-AC80-6C544FF939D1}"/>
                  </a:ext>
                </a:extLst>
              </p:cNvPr>
              <p:cNvGrpSpPr/>
              <p:nvPr/>
            </p:nvGrpSpPr>
            <p:grpSpPr>
              <a:xfrm>
                <a:off x="10044374" y="941960"/>
                <a:ext cx="481330" cy="440690"/>
                <a:chOff x="7411114" y="4312321"/>
                <a:chExt cx="1203965" cy="1197243"/>
              </a:xfrm>
            </p:grpSpPr>
            <p:sp>
              <p:nvSpPr>
                <p:cNvPr id="290" name="矩形 69">
                  <a:extLst>
                    <a:ext uri="{FF2B5EF4-FFF2-40B4-BE49-F238E27FC236}">
                      <a16:creationId xmlns:a16="http://schemas.microsoft.com/office/drawing/2014/main" id="{3A0F59A5-AC3D-4521-9625-B524046D113D}"/>
                    </a:ext>
                  </a:extLst>
                </p:cNvPr>
                <p:cNvSpPr/>
                <p:nvPr/>
              </p:nvSpPr>
              <p:spPr>
                <a:xfrm>
                  <a:off x="7792261" y="4691340"/>
                  <a:ext cx="432722" cy="43030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1" name="矩形 70">
                  <a:extLst>
                    <a:ext uri="{FF2B5EF4-FFF2-40B4-BE49-F238E27FC236}">
                      <a16:creationId xmlns:a16="http://schemas.microsoft.com/office/drawing/2014/main" id="{C61AF4DF-FE7D-4E02-A968-7E515489090A}"/>
                    </a:ext>
                  </a:extLst>
                </p:cNvPr>
                <p:cNvSpPr/>
                <p:nvPr/>
              </p:nvSpPr>
              <p:spPr>
                <a:xfrm>
                  <a:off x="7622207" y="4527474"/>
                  <a:ext cx="762293" cy="75803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2" name="矩形 71">
                  <a:extLst>
                    <a:ext uri="{FF2B5EF4-FFF2-40B4-BE49-F238E27FC236}">
                      <a16:creationId xmlns:a16="http://schemas.microsoft.com/office/drawing/2014/main" id="{AA9EC24A-FBE8-4867-9CF0-6C9C0C906B83}"/>
                    </a:ext>
                  </a:extLst>
                </p:cNvPr>
                <p:cNvSpPr/>
                <p:nvPr/>
              </p:nvSpPr>
              <p:spPr>
                <a:xfrm>
                  <a:off x="7411114" y="4312321"/>
                  <a:ext cx="1203965" cy="11972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7AB87D7D-4921-46BA-AF88-279D407CA3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05853" y="2617690"/>
              <a:ext cx="568387" cy="548640"/>
              <a:chOff x="8329930" y="2440940"/>
              <a:chExt cx="511810" cy="494030"/>
            </a:xfrm>
          </p:grpSpPr>
          <p:pic>
            <p:nvPicPr>
              <p:cNvPr id="283" name="图片 111" descr="sum_mb_du">
                <a:extLst>
                  <a:ext uri="{FF2B5EF4-FFF2-40B4-BE49-F238E27FC236}">
                    <a16:creationId xmlns:a16="http://schemas.microsoft.com/office/drawing/2014/main" id="{DDC6F21D-D343-4D75-950E-D4F7AFF6A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8059" t="1199" r="15969" b="1153"/>
              <a:stretch>
                <a:fillRect/>
              </a:stretch>
            </p:blipFill>
            <p:spPr>
              <a:xfrm>
                <a:off x="8329930" y="2440940"/>
                <a:ext cx="511810" cy="494030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84" name="组合 68">
                <a:extLst>
                  <a:ext uri="{FF2B5EF4-FFF2-40B4-BE49-F238E27FC236}">
                    <a16:creationId xmlns:a16="http://schemas.microsoft.com/office/drawing/2014/main" id="{5CE3D8EB-9070-4AA9-928E-F56DD73E561C}"/>
                  </a:ext>
                </a:extLst>
              </p:cNvPr>
              <p:cNvGrpSpPr/>
              <p:nvPr/>
            </p:nvGrpSpPr>
            <p:grpSpPr>
              <a:xfrm>
                <a:off x="8335010" y="2467610"/>
                <a:ext cx="481330" cy="440690"/>
                <a:chOff x="7411114" y="4312321"/>
                <a:chExt cx="1203965" cy="1197243"/>
              </a:xfrm>
            </p:grpSpPr>
            <p:sp>
              <p:nvSpPr>
                <p:cNvPr id="285" name="矩形 69">
                  <a:extLst>
                    <a:ext uri="{FF2B5EF4-FFF2-40B4-BE49-F238E27FC236}">
                      <a16:creationId xmlns:a16="http://schemas.microsoft.com/office/drawing/2014/main" id="{5560327B-9C4F-416E-9DEA-EEF1C7C23DAE}"/>
                    </a:ext>
                  </a:extLst>
                </p:cNvPr>
                <p:cNvSpPr/>
                <p:nvPr/>
              </p:nvSpPr>
              <p:spPr>
                <a:xfrm>
                  <a:off x="7792261" y="4691340"/>
                  <a:ext cx="432722" cy="43030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矩形 70">
                  <a:extLst>
                    <a:ext uri="{FF2B5EF4-FFF2-40B4-BE49-F238E27FC236}">
                      <a16:creationId xmlns:a16="http://schemas.microsoft.com/office/drawing/2014/main" id="{BFA62AD1-DDBC-4411-9E6D-CA0A9BB1F167}"/>
                    </a:ext>
                  </a:extLst>
                </p:cNvPr>
                <p:cNvSpPr/>
                <p:nvPr/>
              </p:nvSpPr>
              <p:spPr>
                <a:xfrm>
                  <a:off x="7622207" y="4527474"/>
                  <a:ext cx="762293" cy="75803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矩形 71">
                  <a:extLst>
                    <a:ext uri="{FF2B5EF4-FFF2-40B4-BE49-F238E27FC236}">
                      <a16:creationId xmlns:a16="http://schemas.microsoft.com/office/drawing/2014/main" id="{7DF6BE6A-1C86-4191-9EC4-5D4EDDF8828D}"/>
                    </a:ext>
                  </a:extLst>
                </p:cNvPr>
                <p:cNvSpPr/>
                <p:nvPr/>
              </p:nvSpPr>
              <p:spPr>
                <a:xfrm>
                  <a:off x="7411114" y="4312321"/>
                  <a:ext cx="1203965" cy="11972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3BBB5EA-C577-4946-B966-9B572BCD6F38}"/>
              </a:ext>
            </a:extLst>
          </p:cNvPr>
          <p:cNvGrpSpPr>
            <a:grpSpLocks noChangeAspect="1"/>
          </p:cNvGrpSpPr>
          <p:nvPr/>
        </p:nvGrpSpPr>
        <p:grpSpPr>
          <a:xfrm>
            <a:off x="9076092" y="2825817"/>
            <a:ext cx="602814" cy="593680"/>
            <a:chOff x="10718165" y="1143191"/>
            <a:chExt cx="511811" cy="505487"/>
          </a:xfrm>
        </p:grpSpPr>
        <p:pic>
          <p:nvPicPr>
            <p:cNvPr id="275" name="图片 19" descr="sum_mb_dv">
              <a:extLst>
                <a:ext uri="{FF2B5EF4-FFF2-40B4-BE49-F238E27FC236}">
                  <a16:creationId xmlns:a16="http://schemas.microsoft.com/office/drawing/2014/main" id="{E1EF52E8-0343-468E-A87E-77A9B73CC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485" r="15551"/>
            <a:stretch/>
          </p:blipFill>
          <p:spPr>
            <a:xfrm>
              <a:off x="10718165" y="1143191"/>
              <a:ext cx="511811" cy="50548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76" name="组合 54">
              <a:extLst>
                <a:ext uri="{FF2B5EF4-FFF2-40B4-BE49-F238E27FC236}">
                  <a16:creationId xmlns:a16="http://schemas.microsoft.com/office/drawing/2014/main" id="{655FF2A5-998A-450B-BBEC-20150E09696D}"/>
                </a:ext>
              </a:extLst>
            </p:cNvPr>
            <p:cNvGrpSpPr/>
            <p:nvPr/>
          </p:nvGrpSpPr>
          <p:grpSpPr>
            <a:xfrm>
              <a:off x="10741660" y="1152108"/>
              <a:ext cx="459740" cy="496570"/>
              <a:chOff x="15517" y="708"/>
              <a:chExt cx="2486" cy="2510"/>
            </a:xfrm>
          </p:grpSpPr>
          <p:cxnSp>
            <p:nvCxnSpPr>
              <p:cNvPr id="277" name="直接连接符 86">
                <a:extLst>
                  <a:ext uri="{FF2B5EF4-FFF2-40B4-BE49-F238E27FC236}">
                    <a16:creationId xmlns:a16="http://schemas.microsoft.com/office/drawing/2014/main" id="{DD7230D4-5B2C-4BF5-BF58-E1401B20B98F}"/>
                  </a:ext>
                </a:extLst>
              </p:cNvPr>
              <p:cNvCxnSpPr/>
              <p:nvPr/>
            </p:nvCxnSpPr>
            <p:spPr>
              <a:xfrm>
                <a:off x="15527" y="742"/>
                <a:ext cx="2456" cy="244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87">
                <a:extLst>
                  <a:ext uri="{FF2B5EF4-FFF2-40B4-BE49-F238E27FC236}">
                    <a16:creationId xmlns:a16="http://schemas.microsoft.com/office/drawing/2014/main" id="{38A8E79D-CF6F-495B-B120-EDA1B8C10C4A}"/>
                  </a:ext>
                </a:extLst>
              </p:cNvPr>
              <p:cNvCxnSpPr/>
              <p:nvPr/>
            </p:nvCxnSpPr>
            <p:spPr>
              <a:xfrm flipH="1">
                <a:off x="15517" y="708"/>
                <a:ext cx="2477" cy="247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88">
                <a:extLst>
                  <a:ext uri="{FF2B5EF4-FFF2-40B4-BE49-F238E27FC236}">
                    <a16:creationId xmlns:a16="http://schemas.microsoft.com/office/drawing/2014/main" id="{3F83C92D-D22E-44A4-8ABD-AD75390F9610}"/>
                  </a:ext>
                </a:extLst>
              </p:cNvPr>
              <p:cNvCxnSpPr/>
              <p:nvPr/>
            </p:nvCxnSpPr>
            <p:spPr>
              <a:xfrm>
                <a:off x="16755" y="742"/>
                <a:ext cx="0" cy="247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89">
                <a:extLst>
                  <a:ext uri="{FF2B5EF4-FFF2-40B4-BE49-F238E27FC236}">
                    <a16:creationId xmlns:a16="http://schemas.microsoft.com/office/drawing/2014/main" id="{BC57AF15-07AB-4286-A1EC-DE8330302ECC}"/>
                  </a:ext>
                </a:extLst>
              </p:cNvPr>
              <p:cNvCxnSpPr/>
              <p:nvPr/>
            </p:nvCxnSpPr>
            <p:spPr>
              <a:xfrm>
                <a:off x="15527" y="1946"/>
                <a:ext cx="24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0B34AD2-28FD-4640-BC0A-82C2D1770BAF}"/>
              </a:ext>
            </a:extLst>
          </p:cNvPr>
          <p:cNvGrpSpPr>
            <a:grpSpLocks noChangeAspect="1"/>
          </p:cNvGrpSpPr>
          <p:nvPr/>
        </p:nvGrpSpPr>
        <p:grpSpPr>
          <a:xfrm>
            <a:off x="8868431" y="2896456"/>
            <a:ext cx="607240" cy="593680"/>
            <a:chOff x="8325485" y="3032760"/>
            <a:chExt cx="511810" cy="500380"/>
          </a:xfrm>
        </p:grpSpPr>
        <p:pic>
          <p:nvPicPr>
            <p:cNvPr id="269" name="图片 110" descr="sum_mb_du">
              <a:extLst>
                <a:ext uri="{FF2B5EF4-FFF2-40B4-BE49-F238E27FC236}">
                  <a16:creationId xmlns:a16="http://schemas.microsoft.com/office/drawing/2014/main" id="{2E42D810-6BA6-4E33-A3EE-5D5B5E6C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059" t="1199" r="15969" b="1153"/>
            <a:stretch>
              <a:fillRect/>
            </a:stretch>
          </p:blipFill>
          <p:spPr>
            <a:xfrm>
              <a:off x="8325485" y="3032760"/>
              <a:ext cx="511810" cy="49403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70" name="组合 54">
              <a:extLst>
                <a:ext uri="{FF2B5EF4-FFF2-40B4-BE49-F238E27FC236}">
                  <a16:creationId xmlns:a16="http://schemas.microsoft.com/office/drawing/2014/main" id="{AD574613-8DC0-48A9-BF32-143FBC40A0EC}"/>
                </a:ext>
              </a:extLst>
            </p:cNvPr>
            <p:cNvGrpSpPr/>
            <p:nvPr/>
          </p:nvGrpSpPr>
          <p:grpSpPr>
            <a:xfrm>
              <a:off x="8347075" y="3036570"/>
              <a:ext cx="459740" cy="496570"/>
              <a:chOff x="15517" y="708"/>
              <a:chExt cx="2486" cy="2510"/>
            </a:xfrm>
          </p:grpSpPr>
          <p:cxnSp>
            <p:nvCxnSpPr>
              <p:cNvPr id="271" name="直接连接符 86">
                <a:extLst>
                  <a:ext uri="{FF2B5EF4-FFF2-40B4-BE49-F238E27FC236}">
                    <a16:creationId xmlns:a16="http://schemas.microsoft.com/office/drawing/2014/main" id="{7AAD6010-C137-435D-8274-7C8488D8D497}"/>
                  </a:ext>
                </a:extLst>
              </p:cNvPr>
              <p:cNvCxnSpPr/>
              <p:nvPr/>
            </p:nvCxnSpPr>
            <p:spPr>
              <a:xfrm>
                <a:off x="15527" y="742"/>
                <a:ext cx="2456" cy="244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87">
                <a:extLst>
                  <a:ext uri="{FF2B5EF4-FFF2-40B4-BE49-F238E27FC236}">
                    <a16:creationId xmlns:a16="http://schemas.microsoft.com/office/drawing/2014/main" id="{713D8023-C1E6-4DCA-9469-0809377F7EBF}"/>
                  </a:ext>
                </a:extLst>
              </p:cNvPr>
              <p:cNvCxnSpPr/>
              <p:nvPr/>
            </p:nvCxnSpPr>
            <p:spPr>
              <a:xfrm flipH="1">
                <a:off x="15517" y="708"/>
                <a:ext cx="2477" cy="247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88">
                <a:extLst>
                  <a:ext uri="{FF2B5EF4-FFF2-40B4-BE49-F238E27FC236}">
                    <a16:creationId xmlns:a16="http://schemas.microsoft.com/office/drawing/2014/main" id="{6148FDDD-1CC9-434D-AC72-33853A18A80F}"/>
                  </a:ext>
                </a:extLst>
              </p:cNvPr>
              <p:cNvCxnSpPr/>
              <p:nvPr/>
            </p:nvCxnSpPr>
            <p:spPr>
              <a:xfrm>
                <a:off x="16755" y="742"/>
                <a:ext cx="0" cy="247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89">
                <a:extLst>
                  <a:ext uri="{FF2B5EF4-FFF2-40B4-BE49-F238E27FC236}">
                    <a16:creationId xmlns:a16="http://schemas.microsoft.com/office/drawing/2014/main" id="{EB9B8F05-0FFB-4687-9AB9-9EDB96295E34}"/>
                  </a:ext>
                </a:extLst>
              </p:cNvPr>
              <p:cNvCxnSpPr/>
              <p:nvPr/>
            </p:nvCxnSpPr>
            <p:spPr>
              <a:xfrm>
                <a:off x="15527" y="1946"/>
                <a:ext cx="24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0" name="图片 110" descr="sum_mb_du">
            <a:extLst>
              <a:ext uri="{FF2B5EF4-FFF2-40B4-BE49-F238E27FC236}">
                <a16:creationId xmlns:a16="http://schemas.microsoft.com/office/drawing/2014/main" id="{8CEF2EDA-D8F9-4F2B-8E8C-BF83F655E5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59" t="1199" r="15969" b="1153"/>
          <a:stretch>
            <a:fillRect/>
          </a:stretch>
        </p:blipFill>
        <p:spPr>
          <a:xfrm>
            <a:off x="5386282" y="1698790"/>
            <a:ext cx="853207" cy="833725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8D0816-F140-4A23-AD69-47E7EF6CB382}"/>
                  </a:ext>
                </a:extLst>
              </p:cNvPr>
              <p:cNvSpPr txBox="1"/>
              <p:nvPr/>
            </p:nvSpPr>
            <p:spPr>
              <a:xfrm>
                <a:off x="5873181" y="2298326"/>
                <a:ext cx="392505" cy="373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HK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HK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8D0816-F140-4A23-AD69-47E7EF6CB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3181" y="2298326"/>
                <a:ext cx="392505" cy="37371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2" name="图片 19" descr="sum_mb_dv">
            <a:extLst>
              <a:ext uri="{FF2B5EF4-FFF2-40B4-BE49-F238E27FC236}">
                <a16:creationId xmlns:a16="http://schemas.microsoft.com/office/drawing/2014/main" id="{BCEEF1DC-0E38-4150-8683-E7CAFC7597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85" r="15551"/>
          <a:stretch/>
        </p:blipFill>
        <p:spPr>
          <a:xfrm>
            <a:off x="6446747" y="1698791"/>
            <a:ext cx="833300" cy="83315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79377EE-E1C3-4C09-865E-8D9CC252CECF}"/>
                  </a:ext>
                </a:extLst>
              </p:cNvPr>
              <p:cNvSpPr txBox="1"/>
              <p:nvPr/>
            </p:nvSpPr>
            <p:spPr>
              <a:xfrm>
                <a:off x="6911279" y="2298326"/>
                <a:ext cx="379113" cy="37371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HK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HK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79377EE-E1C3-4C09-865E-8D9CC252C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1279" y="2298326"/>
                <a:ext cx="379113" cy="37371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文本框 71">
            <a:extLst>
              <a:ext uri="{FF2B5EF4-FFF2-40B4-BE49-F238E27FC236}">
                <a16:creationId xmlns:a16="http://schemas.microsoft.com/office/drawing/2014/main" id="{226646AC-F10E-4A61-9A57-2024DD144D6C}"/>
              </a:ext>
            </a:extLst>
          </p:cNvPr>
          <p:cNvSpPr txBox="1"/>
          <p:nvPr/>
        </p:nvSpPr>
        <p:spPr>
          <a:xfrm>
            <a:off x="5262431" y="1355562"/>
            <a:ext cx="2210928" cy="28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Summarized Motion Boundaries</a:t>
            </a:r>
            <a:endParaRPr lang="en-US" altLang="zh-CN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8B06A146-3318-49AE-A601-C6F92B9F693F}"/>
              </a:ext>
            </a:extLst>
          </p:cNvPr>
          <p:cNvCxnSpPr/>
          <p:nvPr/>
        </p:nvCxnSpPr>
        <p:spPr>
          <a:xfrm>
            <a:off x="4759528" y="2097066"/>
            <a:ext cx="487524" cy="0"/>
          </a:xfrm>
          <a:prstGeom prst="straightConnector1">
            <a:avLst/>
          </a:prstGeom>
          <a:ln w="19050">
            <a:solidFill>
              <a:srgbClr val="84B39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F9366841-137C-40C4-A304-FC4B5AAB9F26}"/>
              </a:ext>
            </a:extLst>
          </p:cNvPr>
          <p:cNvCxnSpPr/>
          <p:nvPr/>
        </p:nvCxnSpPr>
        <p:spPr>
          <a:xfrm>
            <a:off x="2243571" y="2097066"/>
            <a:ext cx="487524" cy="0"/>
          </a:xfrm>
          <a:prstGeom prst="straightConnector1">
            <a:avLst/>
          </a:prstGeom>
          <a:ln w="19050">
            <a:solidFill>
              <a:srgbClr val="84B39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4FE611C8-EE61-4FF3-86C6-FAA8F0624CA5}"/>
              </a:ext>
            </a:extLst>
          </p:cNvPr>
          <p:cNvCxnSpPr>
            <a:cxnSpLocks/>
            <a:stCxn id="340" idx="5"/>
          </p:cNvCxnSpPr>
          <p:nvPr/>
        </p:nvCxnSpPr>
        <p:spPr>
          <a:xfrm flipV="1">
            <a:off x="3740168" y="3197773"/>
            <a:ext cx="925781" cy="57466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本框 147">
            <a:extLst>
              <a:ext uri="{FF2B5EF4-FFF2-40B4-BE49-F238E27FC236}">
                <a16:creationId xmlns:a16="http://schemas.microsoft.com/office/drawing/2014/main" id="{140B8912-2AFE-4D18-9F49-14DFE87F87F7}"/>
              </a:ext>
            </a:extLst>
          </p:cNvPr>
          <p:cNvSpPr txBox="1"/>
          <p:nvPr/>
        </p:nvSpPr>
        <p:spPr>
          <a:xfrm>
            <a:off x="7510283" y="3611804"/>
            <a:ext cx="853937" cy="288781"/>
          </a:xfrm>
          <a:prstGeom prst="rect">
            <a:avLst/>
          </a:prstGeom>
          <a:noFill/>
          <a:ln w="19050">
            <a:solidFill>
              <a:srgbClr val="84B39B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Pattern 2</a:t>
            </a:r>
          </a:p>
        </p:txBody>
      </p:sp>
      <p:sp>
        <p:nvSpPr>
          <p:cNvPr id="209" name="文本框 147">
            <a:extLst>
              <a:ext uri="{FF2B5EF4-FFF2-40B4-BE49-F238E27FC236}">
                <a16:creationId xmlns:a16="http://schemas.microsoft.com/office/drawing/2014/main" id="{887C9CFF-27C6-4A47-8C8E-6F6F61B2E68E}"/>
              </a:ext>
            </a:extLst>
          </p:cNvPr>
          <p:cNvSpPr txBox="1"/>
          <p:nvPr/>
        </p:nvSpPr>
        <p:spPr>
          <a:xfrm>
            <a:off x="8785543" y="3611804"/>
            <a:ext cx="853937" cy="288781"/>
          </a:xfrm>
          <a:prstGeom prst="rect">
            <a:avLst/>
          </a:prstGeom>
          <a:noFill/>
          <a:ln w="19050">
            <a:solidFill>
              <a:srgbClr val="84B39B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Pattern 3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BE4EBA4-210D-4135-8565-D3D79AEC3ACB}"/>
              </a:ext>
            </a:extLst>
          </p:cNvPr>
          <p:cNvGrpSpPr/>
          <p:nvPr/>
        </p:nvGrpSpPr>
        <p:grpSpPr>
          <a:xfrm>
            <a:off x="4548491" y="2794747"/>
            <a:ext cx="1300371" cy="783191"/>
            <a:chOff x="4054925" y="2010859"/>
            <a:chExt cx="1201718" cy="723774"/>
          </a:xfrm>
        </p:grpSpPr>
        <p:sp>
          <p:nvSpPr>
            <p:cNvPr id="266" name="Cube 265">
              <a:extLst>
                <a:ext uri="{FF2B5EF4-FFF2-40B4-BE49-F238E27FC236}">
                  <a16:creationId xmlns:a16="http://schemas.microsoft.com/office/drawing/2014/main" id="{7F16EA08-F9D5-433D-B39A-81FE78BC575E}"/>
                </a:ext>
              </a:extLst>
            </p:cNvPr>
            <p:cNvSpPr/>
            <p:nvPr/>
          </p:nvSpPr>
          <p:spPr>
            <a:xfrm>
              <a:off x="4054925" y="2010859"/>
              <a:ext cx="727633" cy="723774"/>
            </a:xfrm>
            <a:prstGeom prst="cube">
              <a:avLst>
                <a:gd name="adj" fmla="val 81926"/>
              </a:avLst>
            </a:prstGeom>
            <a:solidFill>
              <a:srgbClr val="66A18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Cube 266">
              <a:extLst>
                <a:ext uri="{FF2B5EF4-FFF2-40B4-BE49-F238E27FC236}">
                  <a16:creationId xmlns:a16="http://schemas.microsoft.com/office/drawing/2014/main" id="{A9A46A3F-D77B-4AC9-AF75-ACDDAD20AC11}"/>
                </a:ext>
              </a:extLst>
            </p:cNvPr>
            <p:cNvSpPr/>
            <p:nvPr/>
          </p:nvSpPr>
          <p:spPr>
            <a:xfrm>
              <a:off x="4356572" y="2010859"/>
              <a:ext cx="727633" cy="723774"/>
            </a:xfrm>
            <a:prstGeom prst="cube">
              <a:avLst>
                <a:gd name="adj" fmla="val 81926"/>
              </a:avLst>
            </a:prstGeom>
            <a:solidFill>
              <a:srgbClr val="66A18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Cube 267">
              <a:extLst>
                <a:ext uri="{FF2B5EF4-FFF2-40B4-BE49-F238E27FC236}">
                  <a16:creationId xmlns:a16="http://schemas.microsoft.com/office/drawing/2014/main" id="{04E92183-A04E-45B8-88BE-D0353056F659}"/>
                </a:ext>
              </a:extLst>
            </p:cNvPr>
            <p:cNvSpPr/>
            <p:nvPr/>
          </p:nvSpPr>
          <p:spPr>
            <a:xfrm>
              <a:off x="4723052" y="2143741"/>
              <a:ext cx="533591" cy="530761"/>
            </a:xfrm>
            <a:prstGeom prst="cube">
              <a:avLst>
                <a:gd name="adj" fmla="val 77909"/>
              </a:avLst>
            </a:prstGeom>
            <a:solidFill>
              <a:srgbClr val="66A18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AE7BFA1-2939-4A51-881E-FE4AFAB5F649}"/>
              </a:ext>
            </a:extLst>
          </p:cNvPr>
          <p:cNvCxnSpPr>
            <a:cxnSpLocks/>
          </p:cNvCxnSpPr>
          <p:nvPr/>
        </p:nvCxnSpPr>
        <p:spPr>
          <a:xfrm>
            <a:off x="5731064" y="3280385"/>
            <a:ext cx="496938" cy="0"/>
          </a:xfrm>
          <a:prstGeom prst="straightConnector1">
            <a:avLst/>
          </a:prstGeom>
          <a:ln w="19050">
            <a:solidFill>
              <a:srgbClr val="84B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B7AD2AD-5706-4D4E-83D4-ABCA3A52BD44}"/>
              </a:ext>
            </a:extLst>
          </p:cNvPr>
          <p:cNvGrpSpPr/>
          <p:nvPr/>
        </p:nvGrpSpPr>
        <p:grpSpPr>
          <a:xfrm>
            <a:off x="2634305" y="1355017"/>
            <a:ext cx="2512331" cy="1524547"/>
            <a:chOff x="1513539" y="55170"/>
            <a:chExt cx="2321733" cy="1408887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00BCC88C-179B-43B5-BE86-F8E56B5585B2}"/>
                </a:ext>
              </a:extLst>
            </p:cNvPr>
            <p:cNvGrpSpPr/>
            <p:nvPr/>
          </p:nvGrpSpPr>
          <p:grpSpPr>
            <a:xfrm>
              <a:off x="1513539" y="55170"/>
              <a:ext cx="2321733" cy="1408887"/>
              <a:chOff x="1513539" y="55170"/>
              <a:chExt cx="2321733" cy="1408887"/>
            </a:xfrm>
          </p:grpSpPr>
          <p:sp>
            <p:nvSpPr>
              <p:cNvPr id="245" name="文本框 71">
                <a:extLst>
                  <a:ext uri="{FF2B5EF4-FFF2-40B4-BE49-F238E27FC236}">
                    <a16:creationId xmlns:a16="http://schemas.microsoft.com/office/drawing/2014/main" id="{870D4B40-9BB0-4BF6-8543-5D19562D7C8F}"/>
                  </a:ext>
                </a:extLst>
              </p:cNvPr>
              <p:cNvSpPr txBox="1"/>
              <p:nvPr/>
            </p:nvSpPr>
            <p:spPr>
              <a:xfrm>
                <a:off x="2038737" y="55170"/>
                <a:ext cx="1796535" cy="266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Boundaries</a:t>
                </a:r>
                <a:endParaRPr lang="en-US" altLang="zh-CN" sz="11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3C56B7BF-4554-4349-8008-D79809E66C24}"/>
                  </a:ext>
                </a:extLst>
              </p:cNvPr>
              <p:cNvGrpSpPr/>
              <p:nvPr/>
            </p:nvGrpSpPr>
            <p:grpSpPr>
              <a:xfrm>
                <a:off x="1513539" y="493410"/>
                <a:ext cx="1182665" cy="714091"/>
                <a:chOff x="9500914" y="4588859"/>
                <a:chExt cx="1590775" cy="883285"/>
              </a:xfrm>
            </p:grpSpPr>
            <p:cxnSp>
              <p:nvCxnSpPr>
                <p:cNvPr id="257" name="直接箭头连接符 28">
                  <a:extLst>
                    <a:ext uri="{FF2B5EF4-FFF2-40B4-BE49-F238E27FC236}">
                      <a16:creationId xmlns:a16="http://schemas.microsoft.com/office/drawing/2014/main" id="{62CE72B5-2B88-4FC8-A6A7-8B4F9176EED2}"/>
                    </a:ext>
                  </a:extLst>
                </p:cNvPr>
                <p:cNvCxnSpPr/>
                <p:nvPr/>
              </p:nvCxnSpPr>
              <p:spPr>
                <a:xfrm flipV="1">
                  <a:off x="10098881" y="5195347"/>
                  <a:ext cx="604249" cy="4428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8" name="图片 16" descr="dv0">
                  <a:extLst>
                    <a:ext uri="{FF2B5EF4-FFF2-40B4-BE49-F238E27FC236}">
                      <a16:creationId xmlns:a16="http://schemas.microsoft.com/office/drawing/2014/main" id="{A4B426FD-6D35-4CDB-93A6-BFCA56604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00914" y="4599918"/>
                  <a:ext cx="1005840" cy="754477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isometricOffAxis2Right"/>
                  <a:lightRig rig="threePt" dir="t"/>
                </a:scene3d>
              </p:spPr>
            </p:pic>
            <p:pic>
              <p:nvPicPr>
                <p:cNvPr id="259" name="图片 15" descr="du14">
                  <a:extLst>
                    <a:ext uri="{FF2B5EF4-FFF2-40B4-BE49-F238E27FC236}">
                      <a16:creationId xmlns:a16="http://schemas.microsoft.com/office/drawing/2014/main" id="{4BEDD4C3-54AA-402B-A49C-695E42267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-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85849" y="4588859"/>
                  <a:ext cx="1005840" cy="754477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isometricOffAxis2Right"/>
                  <a:lightRig rig="threePt" dir="t"/>
                </a:scene3d>
              </p:spPr>
            </p:pic>
            <p:cxnSp>
              <p:nvCxnSpPr>
                <p:cNvPr id="260" name="直接箭头连接符 28">
                  <a:extLst>
                    <a:ext uri="{FF2B5EF4-FFF2-40B4-BE49-F238E27FC236}">
                      <a16:creationId xmlns:a16="http://schemas.microsoft.com/office/drawing/2014/main" id="{ADBE0B58-21C4-43BC-921F-DB3B12F5713E}"/>
                    </a:ext>
                  </a:extLst>
                </p:cNvPr>
                <p:cNvCxnSpPr/>
                <p:nvPr/>
              </p:nvCxnSpPr>
              <p:spPr>
                <a:xfrm flipV="1">
                  <a:off x="9773132" y="5467716"/>
                  <a:ext cx="604249" cy="4428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1" name="图片 16" descr="dv0">
                  <a:extLst>
                    <a:ext uri="{FF2B5EF4-FFF2-40B4-BE49-F238E27FC236}">
                      <a16:creationId xmlns:a16="http://schemas.microsoft.com/office/drawing/2014/main" id="{7F2DD3B9-C348-4A23-9F6B-333B6D3798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contrast="-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91031" y="4601635"/>
                  <a:ext cx="1005840" cy="754477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isometricOffAxis2Right"/>
                  <a:lightRig rig="threePt" dir="t"/>
                </a:scene3d>
              </p:spPr>
            </p:pic>
            <p:cxnSp>
              <p:nvCxnSpPr>
                <p:cNvPr id="262" name="直接箭头连接符 28">
                  <a:extLst>
                    <a:ext uri="{FF2B5EF4-FFF2-40B4-BE49-F238E27FC236}">
                      <a16:creationId xmlns:a16="http://schemas.microsoft.com/office/drawing/2014/main" id="{98BC0BD7-DD3C-4ECF-8824-11D07C31EC2A}"/>
                    </a:ext>
                  </a:extLst>
                </p:cNvPr>
                <p:cNvCxnSpPr/>
                <p:nvPr/>
              </p:nvCxnSpPr>
              <p:spPr>
                <a:xfrm flipV="1">
                  <a:off x="9764734" y="4733739"/>
                  <a:ext cx="604249" cy="4428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C308A86C-2F1B-45BF-9A59-564594DCAAAA}"/>
                      </a:ext>
                    </a:extLst>
                  </p:cNvPr>
                  <p:cNvSpPr txBox="1"/>
                  <p:nvPr/>
                </p:nvSpPr>
                <p:spPr>
                  <a:xfrm>
                    <a:off x="1742913" y="1277769"/>
                    <a:ext cx="723916" cy="1862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HK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C308A86C-2F1B-45BF-9A59-564594DCAA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2913" y="1277769"/>
                    <a:ext cx="723916" cy="18628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8594" t="-21212"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1254D4C-1E5E-4020-99EA-16A57DF47A3A}"/>
                  </a:ext>
                </a:extLst>
              </p:cNvPr>
              <p:cNvGrpSpPr/>
              <p:nvPr/>
            </p:nvGrpSpPr>
            <p:grpSpPr>
              <a:xfrm>
                <a:off x="2334143" y="376776"/>
                <a:ext cx="1267648" cy="723492"/>
                <a:chOff x="3688506" y="1226510"/>
                <a:chExt cx="1267648" cy="723492"/>
              </a:xfrm>
            </p:grpSpPr>
            <p:pic>
              <p:nvPicPr>
                <p:cNvPr id="250" name="图片 17" descr="dv14">
                  <a:extLst>
                    <a:ext uri="{FF2B5EF4-FFF2-40B4-BE49-F238E27FC236}">
                      <a16:creationId xmlns:a16="http://schemas.microsoft.com/office/drawing/2014/main" id="{DD52734C-C528-4304-ABE0-1D08F2761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88506" y="1330839"/>
                  <a:ext cx="820291" cy="6155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isometricOffAxis2Right"/>
                  <a:lightRig rig="threePt" dir="t"/>
                </a:scene3d>
              </p:spPr>
            </p:pic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2112A62B-0553-441E-8851-75760E8398B1}"/>
                    </a:ext>
                  </a:extLst>
                </p:cNvPr>
                <p:cNvGrpSpPr/>
                <p:nvPr/>
              </p:nvGrpSpPr>
              <p:grpSpPr>
                <a:xfrm>
                  <a:off x="3744301" y="1226510"/>
                  <a:ext cx="1211853" cy="723492"/>
                  <a:chOff x="9260434" y="4699695"/>
                  <a:chExt cx="1499482" cy="895211"/>
                </a:xfrm>
              </p:grpSpPr>
              <p:cxnSp>
                <p:nvCxnSpPr>
                  <p:cNvPr id="252" name="直接箭头连接符 28">
                    <a:extLst>
                      <a:ext uri="{FF2B5EF4-FFF2-40B4-BE49-F238E27FC236}">
                        <a16:creationId xmlns:a16="http://schemas.microsoft.com/office/drawing/2014/main" id="{90B2E6AF-31A6-4968-AA9C-327F7CCE385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37346" y="5438595"/>
                    <a:ext cx="533859" cy="4254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lg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53" name="图片 17" descr="dv14">
                    <a:extLst>
                      <a:ext uri="{FF2B5EF4-FFF2-40B4-BE49-F238E27FC236}">
                        <a16:creationId xmlns:a16="http://schemas.microsoft.com/office/drawing/2014/main" id="{D0C06ADE-B60C-45AE-B1AD-7A1A088F1A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60434" y="4833281"/>
                    <a:ext cx="1014984" cy="761625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isometricOffAxis2Right"/>
                    <a:lightRig rig="threePt" dir="t"/>
                  </a:scene3d>
                </p:spPr>
              </p:pic>
              <p:pic>
                <p:nvPicPr>
                  <p:cNvPr id="254" name="图片 14" descr="du0">
                    <a:extLst>
                      <a:ext uri="{FF2B5EF4-FFF2-40B4-BE49-F238E27FC236}">
                        <a16:creationId xmlns:a16="http://schemas.microsoft.com/office/drawing/2014/main" id="{AE26F0D5-29D8-432C-A93B-D6BECB7C76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44932" y="4832888"/>
                    <a:ext cx="1014984" cy="762018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isometricOffAxis2Right"/>
                    <a:lightRig rig="threePt" dir="t"/>
                  </a:scene3d>
                </p:spPr>
              </p:pic>
              <p:cxnSp>
                <p:nvCxnSpPr>
                  <p:cNvPr id="255" name="直接箭头连接符 28">
                    <a:extLst>
                      <a:ext uri="{FF2B5EF4-FFF2-40B4-BE49-F238E27FC236}">
                        <a16:creationId xmlns:a16="http://schemas.microsoft.com/office/drawing/2014/main" id="{FB864831-E398-4DDC-87FF-204F2EE2CC0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93208" y="4985640"/>
                    <a:ext cx="533859" cy="4254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lg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直接箭头连接符 28">
                    <a:extLst>
                      <a:ext uri="{FF2B5EF4-FFF2-40B4-BE49-F238E27FC236}">
                        <a16:creationId xmlns:a16="http://schemas.microsoft.com/office/drawing/2014/main" id="{2F3E90AC-521A-44B1-9817-4C8D36607E0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01032" y="4699695"/>
                    <a:ext cx="533859" cy="4254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lg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16AA50AB-918F-4F3F-9850-795B8B7C990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7559" y="1277769"/>
                    <a:ext cx="723916" cy="1862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HK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16AA50AB-918F-4F3F-9850-795B8B7C99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7559" y="1277769"/>
                    <a:ext cx="723916" cy="18628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8527" t="-21212"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3" name="直接箭头连接符 28">
              <a:extLst>
                <a:ext uri="{FF2B5EF4-FFF2-40B4-BE49-F238E27FC236}">
                  <a16:creationId xmlns:a16="http://schemas.microsoft.com/office/drawing/2014/main" id="{A274DCBF-3D0C-4CE8-8B3E-B55CE5374E63}"/>
                </a:ext>
              </a:extLst>
            </p:cNvPr>
            <p:cNvCxnSpPr/>
            <p:nvPr/>
          </p:nvCxnSpPr>
          <p:spPr>
            <a:xfrm flipV="1">
              <a:off x="2556884" y="1202796"/>
              <a:ext cx="449230" cy="358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箭头连接符 28">
              <a:extLst>
                <a:ext uri="{FF2B5EF4-FFF2-40B4-BE49-F238E27FC236}">
                  <a16:creationId xmlns:a16="http://schemas.microsoft.com/office/drawing/2014/main" id="{9EACDC8D-BDBB-4C61-A357-EB27B3ECCBE4}"/>
                </a:ext>
              </a:extLst>
            </p:cNvPr>
            <p:cNvCxnSpPr/>
            <p:nvPr/>
          </p:nvCxnSpPr>
          <p:spPr>
            <a:xfrm flipV="1">
              <a:off x="2044249" y="401837"/>
              <a:ext cx="431455" cy="343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文本框 147">
            <a:extLst>
              <a:ext uri="{FF2B5EF4-FFF2-40B4-BE49-F238E27FC236}">
                <a16:creationId xmlns:a16="http://schemas.microsoft.com/office/drawing/2014/main" id="{477E35BA-5BFE-46DA-936E-6A0D8447629C}"/>
              </a:ext>
            </a:extLst>
          </p:cNvPr>
          <p:cNvSpPr txBox="1"/>
          <p:nvPr/>
        </p:nvSpPr>
        <p:spPr>
          <a:xfrm>
            <a:off x="10094725" y="3611804"/>
            <a:ext cx="705150" cy="288781"/>
          </a:xfrm>
          <a:prstGeom prst="rect">
            <a:avLst/>
          </a:prstGeom>
          <a:noFill/>
          <a:ln w="19050">
            <a:solidFill>
              <a:srgbClr val="84B39B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Global 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1F7578F-B4D4-4875-9CCE-8378E313B4C2}"/>
              </a:ext>
            </a:extLst>
          </p:cNvPr>
          <p:cNvGrpSpPr/>
          <p:nvPr/>
        </p:nvGrpSpPr>
        <p:grpSpPr>
          <a:xfrm>
            <a:off x="10061054" y="2811894"/>
            <a:ext cx="772492" cy="654176"/>
            <a:chOff x="8224152" y="1400624"/>
            <a:chExt cx="713887" cy="604547"/>
          </a:xfrm>
        </p:grpSpPr>
        <p:pic>
          <p:nvPicPr>
            <p:cNvPr id="240" name="图片 14" descr="du0">
              <a:extLst>
                <a:ext uri="{FF2B5EF4-FFF2-40B4-BE49-F238E27FC236}">
                  <a16:creationId xmlns:a16="http://schemas.microsoft.com/office/drawing/2014/main" id="{1477A4CC-5CDE-476E-AB7F-FE938F3CA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9233" r="10806"/>
            <a:stretch/>
          </p:blipFill>
          <p:spPr>
            <a:xfrm>
              <a:off x="8353701" y="1400624"/>
              <a:ext cx="584338" cy="54864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1" name="图片 15" descr="du14">
              <a:extLst>
                <a:ext uri="{FF2B5EF4-FFF2-40B4-BE49-F238E27FC236}">
                  <a16:creationId xmlns:a16="http://schemas.microsoft.com/office/drawing/2014/main" id="{AB5B3EA9-0044-4AA5-84C4-1DE9B83A7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10926" t="586" r="10893" b="-586"/>
            <a:stretch/>
          </p:blipFill>
          <p:spPr>
            <a:xfrm>
              <a:off x="8224152" y="1456531"/>
              <a:ext cx="571836" cy="54864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213D7BD-4284-4B98-85E9-07482571EBE2}"/>
                  </a:ext>
                </a:extLst>
              </p:cNvPr>
              <p:cNvSpPr txBox="1"/>
              <p:nvPr/>
            </p:nvSpPr>
            <p:spPr>
              <a:xfrm>
                <a:off x="1542125" y="2694773"/>
                <a:ext cx="783344" cy="1868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HK" sz="1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11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HK" sz="11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sz="11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HK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213D7BD-4284-4B98-85E9-07482571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2125" y="2694773"/>
                <a:ext cx="783344" cy="186858"/>
              </a:xfrm>
              <a:prstGeom prst="rect">
                <a:avLst/>
              </a:prstGeom>
              <a:blipFill>
                <a:blip r:embed="rId23"/>
                <a:stretch>
                  <a:fillRect l="-8594" t="-22581" b="-38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A76D5A6-CA9A-45FC-83E0-BC37B7A9C2F5}"/>
              </a:ext>
            </a:extLst>
          </p:cNvPr>
          <p:cNvGrpSpPr/>
          <p:nvPr/>
        </p:nvGrpSpPr>
        <p:grpSpPr>
          <a:xfrm>
            <a:off x="8672708" y="1781613"/>
            <a:ext cx="3893810" cy="493408"/>
            <a:chOff x="5914990" y="342065"/>
            <a:chExt cx="3598406" cy="455976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83AB1114-7F58-40D1-96CC-08DC04CA550F}"/>
                </a:ext>
              </a:extLst>
            </p:cNvPr>
            <p:cNvGrpSpPr/>
            <p:nvPr/>
          </p:nvGrpSpPr>
          <p:grpSpPr>
            <a:xfrm>
              <a:off x="5914990" y="342065"/>
              <a:ext cx="3115290" cy="455976"/>
              <a:chOff x="5914990" y="342065"/>
              <a:chExt cx="3115290" cy="455976"/>
            </a:xfrm>
          </p:grpSpPr>
          <p:sp>
            <p:nvSpPr>
              <p:cNvPr id="233" name="文本框 147">
                <a:extLst>
                  <a:ext uri="{FF2B5EF4-FFF2-40B4-BE49-F238E27FC236}">
                    <a16:creationId xmlns:a16="http://schemas.microsoft.com/office/drawing/2014/main" id="{FECB42C7-52CC-4FC5-B8FE-D2A569E41F52}"/>
                  </a:ext>
                </a:extLst>
              </p:cNvPr>
              <p:cNvSpPr txBox="1"/>
              <p:nvPr/>
            </p:nvSpPr>
            <p:spPr>
              <a:xfrm>
                <a:off x="6067554" y="429091"/>
                <a:ext cx="651654" cy="266873"/>
              </a:xfrm>
              <a:prstGeom prst="rect">
                <a:avLst/>
              </a:prstGeom>
              <a:noFill/>
              <a:ln w="19050">
                <a:solidFill>
                  <a:srgbClr val="84B39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517842"/>
                <a:r>
                  <a:rPr lang="en-US" altLang="zh-CN" sz="1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Pattern 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8F534662-FFFD-4E3B-AC7B-47ABAC42A5F0}"/>
                  </a:ext>
                </a:extLst>
              </p:cNvPr>
              <p:cNvSpPr/>
              <p:nvPr/>
            </p:nvSpPr>
            <p:spPr>
              <a:xfrm>
                <a:off x="5914990" y="342065"/>
                <a:ext cx="3115290" cy="455976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文本框 147">
                <a:extLst>
                  <a:ext uri="{FF2B5EF4-FFF2-40B4-BE49-F238E27FC236}">
                    <a16:creationId xmlns:a16="http://schemas.microsoft.com/office/drawing/2014/main" id="{E7E524D4-AF66-4241-9160-AB34BDA0DC7B}"/>
                  </a:ext>
                </a:extLst>
              </p:cNvPr>
              <p:cNvSpPr txBox="1"/>
              <p:nvPr/>
            </p:nvSpPr>
            <p:spPr>
              <a:xfrm>
                <a:off x="7816542" y="429091"/>
                <a:ext cx="651654" cy="266873"/>
              </a:xfrm>
              <a:prstGeom prst="rect">
                <a:avLst/>
              </a:prstGeom>
              <a:noFill/>
              <a:ln w="19050">
                <a:solidFill>
                  <a:srgbClr val="84B39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517842"/>
                <a:r>
                  <a:rPr lang="en-US" altLang="zh-CN" sz="1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Global 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C5377660-9502-4505-981A-4507E6B88011}"/>
                      </a:ext>
                    </a:extLst>
                  </p:cNvPr>
                  <p:cNvSpPr txBox="1"/>
                  <p:nvPr/>
                </p:nvSpPr>
                <p:spPr>
                  <a:xfrm>
                    <a:off x="6769086" y="467563"/>
                    <a:ext cx="966231" cy="1726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a14:m>
                    <a:r>
                      <a:rPr lang="en-HK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C5377660-9502-4505-981A-4507E6B880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9086" y="467563"/>
                    <a:ext cx="966231" cy="17268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6395" t="-2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A61D75C2-D78B-47FB-9DD0-1A4EB2B5F058}"/>
                    </a:ext>
                  </a:extLst>
                </p:cNvPr>
                <p:cNvSpPr txBox="1"/>
                <p:nvPr/>
              </p:nvSpPr>
              <p:spPr>
                <a:xfrm>
                  <a:off x="8547165" y="467563"/>
                  <a:ext cx="966231" cy="1726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HK" sz="11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HK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HK" sz="11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HK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en-HK" sz="1100" dirty="0"/>
                    <a:t>)</a:t>
                  </a:r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A61D75C2-D78B-47FB-9DD0-1A4EB2B5F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165" y="467563"/>
                  <a:ext cx="966231" cy="172683"/>
                </a:xfrm>
                <a:prstGeom prst="rect">
                  <a:avLst/>
                </a:prstGeom>
                <a:blipFill>
                  <a:blip r:embed="rId26"/>
                  <a:stretch>
                    <a:fillRect l="-6395" t="-26667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4A9883C-CF02-4D98-9CF5-1F1DC8FA4B02}"/>
              </a:ext>
            </a:extLst>
          </p:cNvPr>
          <p:cNvGrpSpPr/>
          <p:nvPr/>
        </p:nvGrpSpPr>
        <p:grpSpPr>
          <a:xfrm>
            <a:off x="909121" y="1650674"/>
            <a:ext cx="1481695" cy="989962"/>
            <a:chOff x="3356687" y="252095"/>
            <a:chExt cx="2992145" cy="1867535"/>
          </a:xfrm>
        </p:grpSpPr>
        <p:cxnSp>
          <p:nvCxnSpPr>
            <p:cNvPr id="223" name="直接箭头连接符 32">
              <a:extLst>
                <a:ext uri="{FF2B5EF4-FFF2-40B4-BE49-F238E27FC236}">
                  <a16:creationId xmlns:a16="http://schemas.microsoft.com/office/drawing/2014/main" id="{1374B69A-37A2-42C2-8BD9-699F0F1D1E0F}"/>
                </a:ext>
              </a:extLst>
            </p:cNvPr>
            <p:cNvCxnSpPr/>
            <p:nvPr/>
          </p:nvCxnSpPr>
          <p:spPr>
            <a:xfrm flipV="1">
              <a:off x="4682490" y="1597025"/>
              <a:ext cx="1126490" cy="825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4" name="图片 26" descr="optical_flow0">
              <a:extLst>
                <a:ext uri="{FF2B5EF4-FFF2-40B4-BE49-F238E27FC236}">
                  <a16:creationId xmlns:a16="http://schemas.microsoft.com/office/drawing/2014/main" id="{F3809F96-03DA-4DCF-9168-9A7CE8A4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356687" y="488527"/>
              <a:ext cx="1873520" cy="1405713"/>
            </a:xfrm>
            <a:prstGeom prst="rect">
              <a:avLst/>
            </a:prstGeom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2Right"/>
              <a:lightRig rig="threePt" dir="t"/>
            </a:scene3d>
          </p:spPr>
        </p:pic>
        <p:pic>
          <p:nvPicPr>
            <p:cNvPr id="225" name="图片 27" descr="optical_flow14">
              <a:extLst>
                <a:ext uri="{FF2B5EF4-FFF2-40B4-BE49-F238E27FC236}">
                  <a16:creationId xmlns:a16="http://schemas.microsoft.com/office/drawing/2014/main" id="{3638E5D2-17B2-434A-926A-06EAEBA6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4474923" y="488392"/>
              <a:ext cx="1873909" cy="1405714"/>
            </a:xfrm>
            <a:prstGeom prst="rect">
              <a:avLst/>
            </a:prstGeom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2Right"/>
              <a:lightRig rig="threePt" dir="t"/>
            </a:scene3d>
          </p:spPr>
        </p:pic>
        <p:cxnSp>
          <p:nvCxnSpPr>
            <p:cNvPr id="226" name="直接箭头连接符 28">
              <a:extLst>
                <a:ext uri="{FF2B5EF4-FFF2-40B4-BE49-F238E27FC236}">
                  <a16:creationId xmlns:a16="http://schemas.microsoft.com/office/drawing/2014/main" id="{7B6B9B44-634D-400B-A176-1C4F1F59BACA}"/>
                </a:ext>
              </a:extLst>
            </p:cNvPr>
            <p:cNvCxnSpPr/>
            <p:nvPr/>
          </p:nvCxnSpPr>
          <p:spPr>
            <a:xfrm flipV="1">
              <a:off x="3864981" y="2111375"/>
              <a:ext cx="1126490" cy="825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图片 29" descr="optical_flow0">
              <a:extLst>
                <a:ext uri="{FF2B5EF4-FFF2-40B4-BE49-F238E27FC236}">
                  <a16:creationId xmlns:a16="http://schemas.microsoft.com/office/drawing/2014/main" id="{4DBC0527-FD4C-4B3E-A3F3-61A8E02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/>
            <a:stretch>
              <a:fillRect/>
            </a:stretch>
          </p:blipFill>
          <p:spPr>
            <a:xfrm>
              <a:off x="3511627" y="488527"/>
              <a:ext cx="1873520" cy="1405713"/>
            </a:xfrm>
            <a:prstGeom prst="rect">
              <a:avLst/>
            </a:prstGeom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2Right"/>
              <a:lightRig rig="threePt" dir="t"/>
            </a:scene3d>
          </p:spPr>
        </p:pic>
        <p:cxnSp>
          <p:nvCxnSpPr>
            <p:cNvPr id="228" name="直接箭头连接符 30">
              <a:extLst>
                <a:ext uri="{FF2B5EF4-FFF2-40B4-BE49-F238E27FC236}">
                  <a16:creationId xmlns:a16="http://schemas.microsoft.com/office/drawing/2014/main" id="{043DB311-909F-4B2E-822D-4F0777AF03F5}"/>
                </a:ext>
              </a:extLst>
            </p:cNvPr>
            <p:cNvCxnSpPr/>
            <p:nvPr/>
          </p:nvCxnSpPr>
          <p:spPr>
            <a:xfrm flipV="1">
              <a:off x="3884930" y="777900"/>
              <a:ext cx="1126490" cy="825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31">
              <a:extLst>
                <a:ext uri="{FF2B5EF4-FFF2-40B4-BE49-F238E27FC236}">
                  <a16:creationId xmlns:a16="http://schemas.microsoft.com/office/drawing/2014/main" id="{5ED085CB-51D2-4DF5-B3E5-FA74145C11E6}"/>
                </a:ext>
              </a:extLst>
            </p:cNvPr>
            <p:cNvCxnSpPr/>
            <p:nvPr/>
          </p:nvCxnSpPr>
          <p:spPr>
            <a:xfrm flipV="1">
              <a:off x="4682490" y="252095"/>
              <a:ext cx="1126490" cy="825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30C93E47-8E88-4599-8251-D12614C1F5FC}"/>
              </a:ext>
            </a:extLst>
          </p:cNvPr>
          <p:cNvPicPr>
            <a:picLocks noChangeAspect="1"/>
          </p:cNvPicPr>
          <p:nvPr/>
        </p:nvPicPr>
        <p:blipFill>
          <a:blip r:embed="rId29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3763133" y="3767074"/>
            <a:ext cx="7443861" cy="1652159"/>
          </a:xfrm>
          <a:prstGeom prst="rect">
            <a:avLst/>
          </a:prstGeom>
        </p:spPr>
      </p:pic>
      <p:sp>
        <p:nvSpPr>
          <p:cNvPr id="349" name="Content Placeholder 2">
            <a:extLst>
              <a:ext uri="{FF2B5EF4-FFF2-40B4-BE49-F238E27FC236}">
                <a16:creationId xmlns:a16="http://schemas.microsoft.com/office/drawing/2014/main" id="{0F66D0DC-364E-47D2-8B0E-E437501141C3}"/>
              </a:ext>
            </a:extLst>
          </p:cNvPr>
          <p:cNvSpPr txBox="1">
            <a:spLocks/>
          </p:cNvSpPr>
          <p:nvPr/>
        </p:nvSpPr>
        <p:spPr>
          <a:xfrm>
            <a:off x="909121" y="5586646"/>
            <a:ext cx="10578809" cy="518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200" dirty="0"/>
              <a:t>How to quantify </a:t>
            </a:r>
            <a:r>
              <a:rPr lang="en-US" sz="3200" i="1" dirty="0"/>
              <a:t>largest motion </a:t>
            </a:r>
            <a:r>
              <a:rPr lang="en-US" sz="3200" dirty="0"/>
              <a:t>and </a:t>
            </a:r>
            <a:r>
              <a:rPr lang="en-US" sz="3200" i="1" dirty="0"/>
              <a:t>dominant direction</a:t>
            </a:r>
            <a:r>
              <a:rPr lang="en-HK" sz="3200" dirty="0"/>
              <a:t>? </a:t>
            </a:r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D978916B-A4DC-46F9-A9C1-4839CD34BEC8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B95A6E01-3508-4574-B028-365CFBF9FFB5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3508ED21-E383-4C53-B8E6-7095721A5017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36" name="Rectangle: Rounded Corners 135">
              <a:extLst>
                <a:ext uri="{FF2B5EF4-FFF2-40B4-BE49-F238E27FC236}">
                  <a16:creationId xmlns:a16="http://schemas.microsoft.com/office/drawing/2014/main" id="{96B85EC9-8E6B-46D5-AE3B-75D3B9589C02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4DE6DC4-1C7A-4337-8E14-A70F9E8AFB19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FB2B3DF4-E88C-46E5-BC7B-0A1FD4D65274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C85239A2-F77B-45A6-AFD2-60086D222028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40" name="Straight Connector 139">
              <a:extLst>
                <a:ext uri="{FF2B5EF4-FFF2-40B4-BE49-F238E27FC236}">
                  <a16:creationId xmlns:a16="http://schemas.microsoft.com/office/drawing/2014/main" id="{46FBB550-9D07-4174-8C64-619CC99B835E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1" name="Straight Connector 140">
              <a:extLst>
                <a:ext uri="{FF2B5EF4-FFF2-40B4-BE49-F238E27FC236}">
                  <a16:creationId xmlns:a16="http://schemas.microsoft.com/office/drawing/2014/main" id="{C551585E-8A86-4A58-BDB5-17DD79BDC748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2" name="Straight Connector 141">
              <a:extLst>
                <a:ext uri="{FF2B5EF4-FFF2-40B4-BE49-F238E27FC236}">
                  <a16:creationId xmlns:a16="http://schemas.microsoft.com/office/drawing/2014/main" id="{9F70511B-DA46-4A14-B816-8DD028477C88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48798A51-E9D2-419F-9A7F-0D20D70950FA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144" name="TextBox 143">
              <a:extLst>
                <a:ext uri="{FF2B5EF4-FFF2-40B4-BE49-F238E27FC236}">
                  <a16:creationId xmlns:a16="http://schemas.microsoft.com/office/drawing/2014/main" id="{CCC13B73-2E51-40F1-AA27-609EC002027A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E6BF175A-2F93-442A-89F5-EBEEAFF59AD6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A2ECFA6B-AEAE-47DD-BAA7-D1E97D9657C8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cxnSp>
        <p:nvCxnSpPr>
          <p:cNvPr id="148" name="Straight Arrow Connector 147">
            <a:extLst>
              <a:ext uri="{FF2B5EF4-FFF2-40B4-BE49-F238E27FC236}">
                <a16:creationId xmlns:a16="http://schemas.microsoft.com/office/drawing/2014/main" id="{4D450B28-2FE1-45AC-96AB-93A9026E726E}"/>
              </a:ext>
            </a:extLst>
          </p:cNvPr>
          <p:cNvCxnSpPr>
            <a:cxnSpLocks/>
          </p:cNvCxnSpPr>
          <p:nvPr/>
        </p:nvCxnSpPr>
        <p:spPr>
          <a:xfrm>
            <a:off x="6938027" y="2582954"/>
            <a:ext cx="0" cy="260373"/>
          </a:xfrm>
          <a:prstGeom prst="straightConnector1">
            <a:avLst/>
          </a:prstGeom>
          <a:ln w="19050">
            <a:solidFill>
              <a:srgbClr val="84B39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637781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18F8F2-A3F5-499B-8FA3-16825860C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107" y="443069"/>
            <a:ext cx="11006328" cy="969899"/>
          </a:xfrm>
        </p:spPr>
        <p:txBody>
          <a:bodyPr/>
          <a:lstStyle/>
          <a:p>
            <a:r>
              <a:rPr lang="en-US" dirty="0"/>
              <a:t>Motion boundary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91D4D2-B47C-45AF-8F59-233A045AF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07576" y="6492875"/>
            <a:ext cx="632193" cy="365125"/>
          </a:xfrm>
        </p:spPr>
        <p:txBody>
          <a:bodyPr/>
          <a:lstStyle/>
          <a:p>
            <a:fld id="{7FAA0A8A-0A2B-4597-969A-E1C6BD4EB33B}" type="slidenum">
              <a:rPr lang="en-US" smtClean="0"/>
              <a:t>25</a:t>
            </a:fld>
            <a:endParaRPr lang="en-US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EF16A9F9-F942-4323-B4D8-542BAEF86939}"/>
              </a:ext>
            </a:extLst>
          </p:cNvPr>
          <p:cNvGrpSpPr/>
          <p:nvPr/>
        </p:nvGrpSpPr>
        <p:grpSpPr>
          <a:xfrm>
            <a:off x="780112" y="1445813"/>
            <a:ext cx="11190214" cy="2386741"/>
            <a:chOff x="678450" y="1167375"/>
            <a:chExt cx="11190214" cy="2386741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8F570B0C-0084-46F6-88E3-ADB28A2BE589}"/>
                </a:ext>
              </a:extLst>
            </p:cNvPr>
            <p:cNvGrpSpPr/>
            <p:nvPr/>
          </p:nvGrpSpPr>
          <p:grpSpPr>
            <a:xfrm>
              <a:off x="678450" y="1167375"/>
              <a:ext cx="11190214" cy="1924876"/>
              <a:chOff x="874436" y="5356764"/>
              <a:chExt cx="11190214" cy="1924876"/>
            </a:xfrm>
          </p:grpSpPr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42C16716-292E-4384-8816-2EB55E070E6B}"/>
                  </a:ext>
                </a:extLst>
              </p:cNvPr>
              <p:cNvSpPr txBox="1"/>
              <p:nvPr/>
            </p:nvSpPr>
            <p:spPr>
              <a:xfrm>
                <a:off x="874436" y="5356764"/>
                <a:ext cx="969337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Motion boundary[1], derivative of optical flow.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8467174-990D-4D7E-B49F-9EB4C42C8307}"/>
                      </a:ext>
                    </a:extLst>
                  </p:cNvPr>
                  <p:cNvSpPr txBox="1"/>
                  <p:nvPr/>
                </p:nvSpPr>
                <p:spPr>
                  <a:xfrm>
                    <a:off x="927299" y="6450643"/>
                    <a:ext cx="11137351" cy="830997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342900" indent="-342900">
                      <a:buFont typeface="Wingdings" panose="05000000000000000000" pitchFamily="2" charset="2"/>
                      <a:buChar char="q"/>
                    </a:pPr>
                    <a: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Motion boundary sum. Cast </a:t>
                    </a:r>
                    <a14:m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cs typeface="Arial" panose="020B0604020202020204" pitchFamily="34" charset="0"/>
                              </a:rPr>
                              <m:t>𝑣</m:t>
                            </m:r>
                          </m:sub>
                        </m:sSub>
                      </m:oMath>
                    </a14:m>
                    <a:r>
                      <a: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rPr>
                      <a:t> to Polar coordinates, obtain magnitude and orientation</a:t>
                    </a:r>
                  </a:p>
                </p:txBody>
              </p:sp>
            </mc:Choice>
            <mc:Fallback xmlns="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8467174-990D-4D7E-B49F-9EB4C42C830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27299" y="6450643"/>
                    <a:ext cx="11137351" cy="830997"/>
                  </a:xfrm>
                  <a:prstGeom prst="rect">
                    <a:avLst/>
                  </a:prstGeom>
                  <a:blipFill>
                    <a:blip r:embed="rId2"/>
                    <a:stretch>
                      <a:fillRect l="-766" t="-5147" b="-169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pic>
          <p:nvPicPr>
            <p:cNvPr id="70" name="Picture 69">
              <a:extLst>
                <a:ext uri="{FF2B5EF4-FFF2-40B4-BE49-F238E27FC236}">
                  <a16:creationId xmlns:a16="http://schemas.microsoft.com/office/drawing/2014/main" id="{69235218-A768-4266-B354-3138753DA4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3139" y="2673547"/>
              <a:ext cx="4158030" cy="880569"/>
            </a:xfrm>
            <a:prstGeom prst="rect">
              <a:avLst/>
            </a:prstGeom>
          </p:spPr>
        </p:pic>
        <p:pic>
          <p:nvPicPr>
            <p:cNvPr id="72" name="Picture 71">
              <a:extLst>
                <a:ext uri="{FF2B5EF4-FFF2-40B4-BE49-F238E27FC236}">
                  <a16:creationId xmlns:a16="http://schemas.microsoft.com/office/drawing/2014/main" id="{5E07E81E-92E4-47F9-9E19-BE1579D0B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7793" y="1711796"/>
              <a:ext cx="6053090" cy="474037"/>
            </a:xfrm>
            <a:prstGeom prst="rect">
              <a:avLst/>
            </a:prstGeom>
          </p:spPr>
        </p:pic>
      </p:grpSp>
      <p:pic>
        <p:nvPicPr>
          <p:cNvPr id="78" name="图片 13" descr="optical_flow14">
            <a:extLst>
              <a:ext uri="{FF2B5EF4-FFF2-40B4-BE49-F238E27FC236}">
                <a16:creationId xmlns:a16="http://schemas.microsoft.com/office/drawing/2014/main" id="{37F8226C-4D2A-475C-9349-6AFF2C38BE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371" y="4182010"/>
            <a:ext cx="1672628" cy="1254722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9" name="图片 15" descr="du14">
            <a:extLst>
              <a:ext uri="{FF2B5EF4-FFF2-40B4-BE49-F238E27FC236}">
                <a16:creationId xmlns:a16="http://schemas.microsoft.com/office/drawing/2014/main" id="{8B1ED45E-465C-4555-87A3-28A7FDD44A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71001" y="4195532"/>
            <a:ext cx="1672826" cy="1254778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1" name="图片 17" descr="dv14">
            <a:extLst>
              <a:ext uri="{FF2B5EF4-FFF2-40B4-BE49-F238E27FC236}">
                <a16:creationId xmlns:a16="http://schemas.microsoft.com/office/drawing/2014/main" id="{B58B6690-79A1-42BB-B417-85FC3EA2815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contrast="-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99948" y="4191991"/>
            <a:ext cx="1672115" cy="125472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2" name="图片 18" descr="sum_mb_du">
            <a:extLst>
              <a:ext uri="{FF2B5EF4-FFF2-40B4-BE49-F238E27FC236}">
                <a16:creationId xmlns:a16="http://schemas.microsoft.com/office/drawing/2014/main" id="{5087339F-594E-4B6B-88E4-3CA72189644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01836" y="4191991"/>
            <a:ext cx="1672826" cy="125472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3" name="图片 19" descr="sum_mb_dv">
            <a:extLst>
              <a:ext uri="{FF2B5EF4-FFF2-40B4-BE49-F238E27FC236}">
                <a16:creationId xmlns:a16="http://schemas.microsoft.com/office/drawing/2014/main" id="{1F1C406C-D60A-4FA3-9E06-C8E347DBE1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6637" y="4191991"/>
            <a:ext cx="1672389" cy="1254723"/>
          </a:xfrm>
          <a:prstGeom prst="rect">
            <a:avLst/>
          </a:prstGeom>
          <a:ln w="1270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C21C35E-B2F7-4703-8A37-62800E621B2F}"/>
                  </a:ext>
                </a:extLst>
              </p:cNvPr>
              <p:cNvSpPr txBox="1"/>
              <p:nvPr/>
            </p:nvSpPr>
            <p:spPr>
              <a:xfrm>
                <a:off x="3686244" y="5097905"/>
                <a:ext cx="16599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2C21C35E-B2F7-4703-8A37-62800E621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6244" y="5097905"/>
                <a:ext cx="1659909" cy="276999"/>
              </a:xfrm>
              <a:prstGeom prst="rect">
                <a:avLst/>
              </a:prstGeom>
              <a:blipFill>
                <a:blip r:embed="rId12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AE7FD75-FD5C-4A9A-A6C1-4C3634CF9BEB}"/>
                  </a:ext>
                </a:extLst>
              </p:cNvPr>
              <p:cNvSpPr txBox="1"/>
              <p:nvPr/>
            </p:nvSpPr>
            <p:spPr>
              <a:xfrm>
                <a:off x="5865984" y="5097906"/>
                <a:ext cx="173556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8AE7FD75-FD5C-4A9A-A6C1-4C3634CF9B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5984" y="5097906"/>
                <a:ext cx="1735568" cy="276999"/>
              </a:xfrm>
              <a:prstGeom prst="rect">
                <a:avLst/>
              </a:prstGeom>
              <a:blipFill>
                <a:blip r:embed="rId13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0715BB6-A40A-4846-8D73-25A7B4965A36}"/>
                  </a:ext>
                </a:extLst>
              </p:cNvPr>
              <p:cNvSpPr txBox="1"/>
              <p:nvPr/>
            </p:nvSpPr>
            <p:spPr>
              <a:xfrm>
                <a:off x="8160233" y="5159733"/>
                <a:ext cx="16599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90715BB6-A40A-4846-8D73-25A7B4965A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233" y="5159733"/>
                <a:ext cx="1659909" cy="276999"/>
              </a:xfrm>
              <a:prstGeom prst="rect">
                <a:avLst/>
              </a:prstGeom>
              <a:blipFill>
                <a:blip r:embed="rId14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AAEAB20-804C-4C46-B29B-E56B4CA86FF9}"/>
                  </a:ext>
                </a:extLst>
              </p:cNvPr>
              <p:cNvSpPr txBox="1"/>
              <p:nvPr/>
            </p:nvSpPr>
            <p:spPr>
              <a:xfrm>
                <a:off x="10393738" y="5140560"/>
                <a:ext cx="1696258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6AAEAB20-804C-4C46-B29B-E56B4CA86F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93738" y="5140560"/>
                <a:ext cx="1696258" cy="276999"/>
              </a:xfrm>
              <a:prstGeom prst="rect">
                <a:avLst/>
              </a:prstGeom>
              <a:blipFill>
                <a:blip r:embed="rId15"/>
                <a:stretch>
                  <a:fillRect b="-108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9" name="TextBox 158">
            <a:extLst>
              <a:ext uri="{FF2B5EF4-FFF2-40B4-BE49-F238E27FC236}">
                <a16:creationId xmlns:a16="http://schemas.microsoft.com/office/drawing/2014/main" id="{543873E4-4668-48E8-96D0-20F8DE4FF598}"/>
              </a:ext>
            </a:extLst>
          </p:cNvPr>
          <p:cNvSpPr txBox="1"/>
          <p:nvPr/>
        </p:nvSpPr>
        <p:spPr>
          <a:xfrm>
            <a:off x="598556" y="5606330"/>
            <a:ext cx="19400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Optical flow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FDD1C89-2619-4C0F-8812-D82ACDC57860}"/>
                  </a:ext>
                </a:extLst>
              </p:cNvPr>
              <p:cNvSpPr txBox="1"/>
              <p:nvPr/>
            </p:nvSpPr>
            <p:spPr>
              <a:xfrm>
                <a:off x="1199304" y="5140561"/>
                <a:ext cx="16599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66" name="TextBox 165">
                <a:extLst>
                  <a:ext uri="{FF2B5EF4-FFF2-40B4-BE49-F238E27FC236}">
                    <a16:creationId xmlns:a16="http://schemas.microsoft.com/office/drawing/2014/main" id="{FFDD1C89-2619-4C0F-8812-D82ACDC578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304" y="5140561"/>
                <a:ext cx="1659909" cy="276999"/>
              </a:xfrm>
              <a:prstGeom prst="rect">
                <a:avLst/>
              </a:prstGeom>
              <a:blipFill>
                <a:blip r:embed="rId16"/>
                <a:stretch>
                  <a:fillRect t="-2174" b="-326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1" name="Group 20">
            <a:extLst>
              <a:ext uri="{FF2B5EF4-FFF2-40B4-BE49-F238E27FC236}">
                <a16:creationId xmlns:a16="http://schemas.microsoft.com/office/drawing/2014/main" id="{6F371E6E-1D2B-4B57-A554-C087AF42F4C8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E91E6A5A-5F70-4C32-98BF-AF363DA1771E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FFF70DD-9EC1-4CDF-A06B-11241B5E4EBE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27D4A706-6DAF-4C7F-B12B-F9CA57334F21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5D3D4D6D-8D46-48A2-914F-586ADED56633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43CB43B-D9CD-474F-8836-12A3005118AD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4376771-3D15-4B5D-A67A-C9F6A82C65D9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809B4629-B49E-4CDE-8BF9-1F1C3CEC5CA0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F7FB46C-6BD8-4B94-8DDE-A8D0E72E8D7A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0262E153-E02C-4678-94A3-361B2361215F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0E6CFD61-7C8B-429A-A7C0-8EC4336A8971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8455D953-0A33-4DE5-A329-5FC0D7235F73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7FBE5A8-E13D-4CAB-8848-6D804E899C3D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6C7AD9-B320-4BD3-A5D4-943E741CFD55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69854195-735D-4061-B2CB-8FE3CCE18216}"/>
              </a:ext>
            </a:extLst>
          </p:cNvPr>
          <p:cNvSpPr/>
          <p:nvPr/>
        </p:nvSpPr>
        <p:spPr>
          <a:xfrm>
            <a:off x="2978808" y="4053398"/>
            <a:ext cx="4158029" cy="156648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AA43FDA-7B5E-46B4-9E31-A3DA15DB7273}"/>
              </a:ext>
            </a:extLst>
          </p:cNvPr>
          <p:cNvSpPr/>
          <p:nvPr/>
        </p:nvSpPr>
        <p:spPr>
          <a:xfrm>
            <a:off x="7435416" y="4030368"/>
            <a:ext cx="4158029" cy="156648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4C6703-BE68-486D-BE8F-D58C032834BE}"/>
              </a:ext>
            </a:extLst>
          </p:cNvPr>
          <p:cNvSpPr txBox="1"/>
          <p:nvPr/>
        </p:nvSpPr>
        <p:spPr>
          <a:xfrm>
            <a:off x="2978809" y="5606330"/>
            <a:ext cx="415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Motion boundary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26693D-3268-4121-BC7C-2DEC870C1059}"/>
              </a:ext>
            </a:extLst>
          </p:cNvPr>
          <p:cNvSpPr txBox="1"/>
          <p:nvPr/>
        </p:nvSpPr>
        <p:spPr>
          <a:xfrm>
            <a:off x="7435417" y="5606330"/>
            <a:ext cx="4158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Motion boundary sum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D25108A-DC6A-4F2B-948D-4C36CAC926C7}"/>
              </a:ext>
            </a:extLst>
          </p:cNvPr>
          <p:cNvSpPr/>
          <p:nvPr/>
        </p:nvSpPr>
        <p:spPr>
          <a:xfrm>
            <a:off x="601214" y="4030368"/>
            <a:ext cx="1940053" cy="1566485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C5A241-6F34-4BCF-8103-DB7253B23C76}"/>
              </a:ext>
            </a:extLst>
          </p:cNvPr>
          <p:cNvSpPr txBox="1"/>
          <p:nvPr/>
        </p:nvSpPr>
        <p:spPr>
          <a:xfrm>
            <a:off x="551432" y="6106679"/>
            <a:ext cx="1153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</a:t>
            </a:r>
            <a:r>
              <a:rPr lang="en-US" altLang="zh-CN" sz="1400" dirty="0"/>
              <a:t>N. </a:t>
            </a:r>
            <a:r>
              <a:rPr lang="en-US" altLang="zh-CN" sz="1400" dirty="0" err="1"/>
              <a:t>Dalal</a:t>
            </a:r>
            <a:r>
              <a:rPr lang="en-US" altLang="zh-CN" sz="1400" dirty="0"/>
              <a:t>, B. </a:t>
            </a:r>
            <a:r>
              <a:rPr lang="en-US" altLang="zh-CN" sz="1400" dirty="0" err="1"/>
              <a:t>Triggs</a:t>
            </a:r>
            <a:r>
              <a:rPr lang="en-US" altLang="zh-CN" sz="1400" dirty="0"/>
              <a:t>, and C. Schmid. Human detection using oriented histograms of flow and appearance. In ECCV, 2006.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745454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B15C0-AE40-4753-91EA-ECDBEE686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55398"/>
            <a:ext cx="11006328" cy="969899"/>
          </a:xfrm>
        </p:spPr>
        <p:txBody>
          <a:bodyPr/>
          <a:lstStyle/>
          <a:p>
            <a:r>
              <a:rPr lang="en-US" dirty="0"/>
              <a:t>Motion statistical labels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EA0EC5-80CD-4DBE-94FD-4791ABDA68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26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3CBEB-67DF-48AB-8213-EC076CB25908}"/>
              </a:ext>
            </a:extLst>
          </p:cNvPr>
          <p:cNvSpPr txBox="1"/>
          <p:nvPr/>
        </p:nvSpPr>
        <p:spPr>
          <a:xfrm>
            <a:off x="939769" y="5302273"/>
            <a:ext cx="85090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Global motion statistics</a:t>
            </a:r>
          </a:p>
          <a:p>
            <a:pPr marL="800100" lvl="1" indent="-342900"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Frame index with largest motion:                , w.r.t   </a:t>
            </a:r>
          </a:p>
        </p:txBody>
      </p:sp>
      <p:pic>
        <p:nvPicPr>
          <p:cNvPr id="213" name="Picture 212">
            <a:extLst>
              <a:ext uri="{FF2B5EF4-FFF2-40B4-BE49-F238E27FC236}">
                <a16:creationId xmlns:a16="http://schemas.microsoft.com/office/drawing/2014/main" id="{B8FDEA11-D9F6-4A14-AC79-DCA272E8F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4573" y="3457679"/>
            <a:ext cx="6789384" cy="1852568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FF5683E3-B19C-4391-AD6D-D70C5562B7D2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13ADC428-D8D2-4A23-A835-1F744A37A9DB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012B9D-A347-4DD6-8D18-E315F61B4A43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99CF0D3-02CC-44B3-9BA4-DA2527FB981A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0408F12-CA7B-4618-B870-89DABD874547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66CDD5E-1054-4AA3-8BB3-D217D64E29F3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D5EAA05-114E-4DE4-8069-99DB438F19A5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74D2F7E-D03C-45CC-BDBF-80AC5807DFDF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8ED856C-7A3D-42D4-AB23-293A104FAD4E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AE03A072-70FB-4CA5-8DC4-7325D281EA95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5CA809B-88AF-466E-9BB8-93ACFCB78E37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8732CE6-EAAF-44C7-B012-C3BC5180AA90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3AB08D2-7158-414B-84CA-9D6EE6E19B0E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632D0A0-DB77-4369-AF78-0FFAA40DFD46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DD29296-3922-4158-8D21-481B58E12963}"/>
              </a:ext>
            </a:extLst>
          </p:cNvPr>
          <p:cNvGrpSpPr/>
          <p:nvPr/>
        </p:nvGrpSpPr>
        <p:grpSpPr>
          <a:xfrm>
            <a:off x="875594" y="1796470"/>
            <a:ext cx="8901328" cy="1685846"/>
            <a:chOff x="710388" y="1267568"/>
            <a:chExt cx="8901328" cy="1685846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02FEC04-C353-4771-9C34-8C55A45C7ED2}"/>
                </a:ext>
              </a:extLst>
            </p:cNvPr>
            <p:cNvSpPr txBox="1"/>
            <p:nvPr/>
          </p:nvSpPr>
          <p:spPr>
            <a:xfrm>
              <a:off x="710388" y="1267568"/>
              <a:ext cx="8901328" cy="168584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lnSpc>
                  <a:spcPct val="150000"/>
                </a:lnSpc>
                <a:buFont typeface="Wingdings" panose="05000000000000000000" pitchFamily="2" charset="2"/>
                <a:buChar char="q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 For each (local) pattern: 4 motion labels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Largest motion locations:              , w.r.t </a:t>
              </a:r>
            </a:p>
            <a:p>
              <a:pPr marL="742950" lvl="1" indent="-285750">
                <a:lnSpc>
                  <a:spcPct val="150000"/>
                </a:lnSpc>
                <a:buFontTx/>
                <a:buChar char="-"/>
              </a:pP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Dominant motion directions: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F433AC6-F94A-484C-B046-F1292611854A}"/>
                    </a:ext>
                  </a:extLst>
                </p:cNvPr>
                <p:cNvSpPr txBox="1"/>
                <p:nvPr/>
              </p:nvSpPr>
              <p:spPr>
                <a:xfrm>
                  <a:off x="4965564" y="1925825"/>
                  <a:ext cx="102739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3" name="TextBox 2">
                  <a:extLst>
                    <a:ext uri="{FF2B5EF4-FFF2-40B4-BE49-F238E27FC236}">
                      <a16:creationId xmlns:a16="http://schemas.microsoft.com/office/drawing/2014/main" id="{2F433AC6-F94A-484C-B046-F129261185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65564" y="1925825"/>
                  <a:ext cx="1027397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7143" r="-595" b="-2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65B1FA-8290-4EF7-8F78-B1047C870A61}"/>
                    </a:ext>
                  </a:extLst>
                </p:cNvPr>
                <p:cNvSpPr txBox="1"/>
                <p:nvPr/>
              </p:nvSpPr>
              <p:spPr>
                <a:xfrm>
                  <a:off x="7057429" y="1966278"/>
                  <a:ext cx="11948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0E65B1FA-8290-4EF7-8F78-B1047C870A6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429" y="1966278"/>
                  <a:ext cx="1194879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6122" b="-983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36E240D-4DF7-472E-9875-7C6BA7AA7952}"/>
                    </a:ext>
                  </a:extLst>
                </p:cNvPr>
                <p:cNvSpPr txBox="1"/>
                <p:nvPr/>
              </p:nvSpPr>
              <p:spPr>
                <a:xfrm>
                  <a:off x="5389272" y="2499545"/>
                  <a:ext cx="94404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   </m:t>
                            </m:r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036E240D-4DF7-472E-9875-7C6BA7AA795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89272" y="2499545"/>
                  <a:ext cx="944041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3871" r="-645" b="-1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86B48-A00E-4366-A6A4-3473A1599EC1}"/>
                  </a:ext>
                </a:extLst>
              </p:cNvPr>
              <p:cNvSpPr txBox="1"/>
              <p:nvPr/>
            </p:nvSpPr>
            <p:spPr>
              <a:xfrm>
                <a:off x="6477117" y="5717771"/>
                <a:ext cx="90633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2C86B48-A00E-4366-A6A4-3473A1599E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7117" y="5717771"/>
                <a:ext cx="906338" cy="369332"/>
              </a:xfrm>
              <a:prstGeom prst="rect">
                <a:avLst/>
              </a:prstGeom>
              <a:blipFill>
                <a:blip r:embed="rId6"/>
                <a:stretch>
                  <a:fillRect l="-8108" r="-676" b="-819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6E9E64-A598-4FDD-AE37-97B2FCC86FE7}"/>
                  </a:ext>
                </a:extLst>
              </p:cNvPr>
              <p:cNvSpPr txBox="1"/>
              <p:nvPr/>
            </p:nvSpPr>
            <p:spPr>
              <a:xfrm>
                <a:off x="8482065" y="5703423"/>
                <a:ext cx="122450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D6E9E64-A598-4FDD-AE37-97B2FCC86F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82065" y="5703423"/>
                <a:ext cx="1224502" cy="369332"/>
              </a:xfrm>
              <a:prstGeom prst="rect">
                <a:avLst/>
              </a:prstGeom>
              <a:blipFill>
                <a:blip r:embed="rId7"/>
                <a:stretch>
                  <a:fillRect l="-2488" r="-498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Group 39">
            <a:extLst>
              <a:ext uri="{FF2B5EF4-FFF2-40B4-BE49-F238E27FC236}">
                <a16:creationId xmlns:a16="http://schemas.microsoft.com/office/drawing/2014/main" id="{44C6093F-CE11-4EB2-9AA7-3F3D10AAFA38}"/>
              </a:ext>
            </a:extLst>
          </p:cNvPr>
          <p:cNvGrpSpPr/>
          <p:nvPr/>
        </p:nvGrpSpPr>
        <p:grpSpPr>
          <a:xfrm>
            <a:off x="9058588" y="2771952"/>
            <a:ext cx="2366163" cy="2192074"/>
            <a:chOff x="6086626" y="1360833"/>
            <a:chExt cx="2366163" cy="2192074"/>
          </a:xfrm>
        </p:grpSpPr>
        <p:cxnSp>
          <p:nvCxnSpPr>
            <p:cNvPr id="41" name="直接箭头连接符 1">
              <a:extLst>
                <a:ext uri="{FF2B5EF4-FFF2-40B4-BE49-F238E27FC236}">
                  <a16:creationId xmlns:a16="http://schemas.microsoft.com/office/drawing/2014/main" id="{C3DA64DB-F47C-4C32-BC5A-438939DCBD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03105" y="1360833"/>
              <a:ext cx="0" cy="2192074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直接箭头连接符 2">
              <a:extLst>
                <a:ext uri="{FF2B5EF4-FFF2-40B4-BE49-F238E27FC236}">
                  <a16:creationId xmlns:a16="http://schemas.microsoft.com/office/drawing/2014/main" id="{E0C751C8-5AE9-433A-BC3A-1B4163137D1A}"/>
                </a:ext>
              </a:extLst>
            </p:cNvPr>
            <p:cNvCxnSpPr>
              <a:cxnSpLocks/>
            </p:cNvCxnSpPr>
            <p:nvPr/>
          </p:nvCxnSpPr>
          <p:spPr>
            <a:xfrm>
              <a:off x="6086626" y="2484147"/>
              <a:ext cx="2366163" cy="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arrow" w="med" len="med"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5">
              <a:extLst>
                <a:ext uri="{FF2B5EF4-FFF2-40B4-BE49-F238E27FC236}">
                  <a16:creationId xmlns:a16="http://schemas.microsoft.com/office/drawing/2014/main" id="{9A65FE62-B6E0-48E3-8780-DA54D3C1F71A}"/>
                </a:ext>
              </a:extLst>
            </p:cNvPr>
            <p:cNvCxnSpPr/>
            <p:nvPr/>
          </p:nvCxnSpPr>
          <p:spPr>
            <a:xfrm>
              <a:off x="6570645" y="1848512"/>
              <a:ext cx="1397000" cy="1397000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5" name="直接连接符 6">
              <a:extLst>
                <a:ext uri="{FF2B5EF4-FFF2-40B4-BE49-F238E27FC236}">
                  <a16:creationId xmlns:a16="http://schemas.microsoft.com/office/drawing/2014/main" id="{9814A1CB-3931-415E-ACBE-5E12E1198E83}"/>
                </a:ext>
              </a:extLst>
            </p:cNvPr>
            <p:cNvCxnSpPr/>
            <p:nvPr/>
          </p:nvCxnSpPr>
          <p:spPr>
            <a:xfrm flipV="1">
              <a:off x="6413804" y="1832006"/>
              <a:ext cx="1438275" cy="1437005"/>
            </a:xfrm>
            <a:prstGeom prst="line">
              <a:avLst/>
            </a:prstGeom>
            <a:ln w="19050">
              <a:solidFill>
                <a:schemeClr val="bg1">
                  <a:lumMod val="65000"/>
                </a:schemeClr>
              </a:solidFill>
              <a:prstDash val="lg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文本框 11">
              <a:extLst>
                <a:ext uri="{FF2B5EF4-FFF2-40B4-BE49-F238E27FC236}">
                  <a16:creationId xmlns:a16="http://schemas.microsoft.com/office/drawing/2014/main" id="{106F6444-C33C-467A-899F-C919CD17A995}"/>
                </a:ext>
              </a:extLst>
            </p:cNvPr>
            <p:cNvSpPr txBox="1"/>
            <p:nvPr/>
          </p:nvSpPr>
          <p:spPr>
            <a:xfrm>
              <a:off x="7834871" y="2117644"/>
              <a:ext cx="283210" cy="330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55"/>
                <a:t>1</a:t>
              </a:r>
            </a:p>
          </p:txBody>
        </p:sp>
        <p:sp>
          <p:nvSpPr>
            <p:cNvPr id="47" name="文本框 12">
              <a:extLst>
                <a:ext uri="{FF2B5EF4-FFF2-40B4-BE49-F238E27FC236}">
                  <a16:creationId xmlns:a16="http://schemas.microsoft.com/office/drawing/2014/main" id="{A782DEAC-10ED-4E88-9C02-EDBF60CCACCB}"/>
                </a:ext>
              </a:extLst>
            </p:cNvPr>
            <p:cNvSpPr txBox="1"/>
            <p:nvPr/>
          </p:nvSpPr>
          <p:spPr>
            <a:xfrm>
              <a:off x="6712717" y="1566708"/>
              <a:ext cx="283210" cy="330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55" dirty="0"/>
                <a:t>3</a:t>
              </a:r>
            </a:p>
          </p:txBody>
        </p:sp>
        <p:sp>
          <p:nvSpPr>
            <p:cNvPr id="48" name="文本框 13">
              <a:extLst>
                <a:ext uri="{FF2B5EF4-FFF2-40B4-BE49-F238E27FC236}">
                  <a16:creationId xmlns:a16="http://schemas.microsoft.com/office/drawing/2014/main" id="{C4CF8D18-E1A9-4CF5-9D63-41D35B6ADFB4}"/>
                </a:ext>
              </a:extLst>
            </p:cNvPr>
            <p:cNvSpPr txBox="1"/>
            <p:nvPr/>
          </p:nvSpPr>
          <p:spPr>
            <a:xfrm>
              <a:off x="7421396" y="1566770"/>
              <a:ext cx="283210" cy="330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55"/>
                <a:t>2</a:t>
              </a:r>
            </a:p>
          </p:txBody>
        </p:sp>
        <p:sp>
          <p:nvSpPr>
            <p:cNvPr id="49" name="文本框 14">
              <a:extLst>
                <a:ext uri="{FF2B5EF4-FFF2-40B4-BE49-F238E27FC236}">
                  <a16:creationId xmlns:a16="http://schemas.microsoft.com/office/drawing/2014/main" id="{F46BFFF8-5D41-4972-BBD6-E5F0A36F82B6}"/>
                </a:ext>
              </a:extLst>
            </p:cNvPr>
            <p:cNvSpPr txBox="1"/>
            <p:nvPr/>
          </p:nvSpPr>
          <p:spPr>
            <a:xfrm>
              <a:off x="6275370" y="2117756"/>
              <a:ext cx="347980" cy="33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55" dirty="0"/>
                <a:t>4</a:t>
              </a:r>
            </a:p>
          </p:txBody>
        </p:sp>
        <p:sp>
          <p:nvSpPr>
            <p:cNvPr id="50" name="文本框 15">
              <a:extLst>
                <a:ext uri="{FF2B5EF4-FFF2-40B4-BE49-F238E27FC236}">
                  <a16:creationId xmlns:a16="http://schemas.microsoft.com/office/drawing/2014/main" id="{E364B019-852D-4503-B4E5-C76DFBA03824}"/>
                </a:ext>
              </a:extLst>
            </p:cNvPr>
            <p:cNvSpPr txBox="1"/>
            <p:nvPr/>
          </p:nvSpPr>
          <p:spPr>
            <a:xfrm>
              <a:off x="6257828" y="2629356"/>
              <a:ext cx="288862" cy="338554"/>
            </a:xfrm>
            <a:prstGeom prst="rect">
              <a:avLst/>
            </a:prstGeom>
            <a:noFill/>
            <a:ln w="12700"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zh-CN" sz="1600"/>
                <a:t>5</a:t>
              </a:r>
            </a:p>
          </p:txBody>
        </p:sp>
        <p:sp>
          <p:nvSpPr>
            <p:cNvPr id="51" name="文本框 16">
              <a:extLst>
                <a:ext uri="{FF2B5EF4-FFF2-40B4-BE49-F238E27FC236}">
                  <a16:creationId xmlns:a16="http://schemas.microsoft.com/office/drawing/2014/main" id="{AC405B03-DCE1-4C80-87A1-37DBC35F0DBB}"/>
                </a:ext>
              </a:extLst>
            </p:cNvPr>
            <p:cNvSpPr txBox="1"/>
            <p:nvPr/>
          </p:nvSpPr>
          <p:spPr>
            <a:xfrm>
              <a:off x="6804960" y="3068986"/>
              <a:ext cx="283210" cy="33083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555"/>
                <a:t>6</a:t>
              </a:r>
            </a:p>
          </p:txBody>
        </p:sp>
        <p:sp>
          <p:nvSpPr>
            <p:cNvPr id="52" name="文本框 17">
              <a:extLst>
                <a:ext uri="{FF2B5EF4-FFF2-40B4-BE49-F238E27FC236}">
                  <a16:creationId xmlns:a16="http://schemas.microsoft.com/office/drawing/2014/main" id="{6B71EB6F-2884-4727-B0CC-046A8072B4A0}"/>
                </a:ext>
              </a:extLst>
            </p:cNvPr>
            <p:cNvSpPr txBox="1"/>
            <p:nvPr/>
          </p:nvSpPr>
          <p:spPr>
            <a:xfrm>
              <a:off x="7421396" y="3068977"/>
              <a:ext cx="283210" cy="330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55"/>
                <a:t>7</a:t>
              </a:r>
            </a:p>
          </p:txBody>
        </p:sp>
        <p:sp>
          <p:nvSpPr>
            <p:cNvPr id="53" name="文本框 18">
              <a:extLst>
                <a:ext uri="{FF2B5EF4-FFF2-40B4-BE49-F238E27FC236}">
                  <a16:creationId xmlns:a16="http://schemas.microsoft.com/office/drawing/2014/main" id="{AEBD42D6-FDAA-4DD6-8270-DC7F2127E665}"/>
                </a:ext>
              </a:extLst>
            </p:cNvPr>
            <p:cNvSpPr txBox="1"/>
            <p:nvPr/>
          </p:nvSpPr>
          <p:spPr>
            <a:xfrm>
              <a:off x="7834871" y="2599962"/>
              <a:ext cx="283210" cy="33083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555"/>
                <a:t>8</a:t>
              </a:r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71B4C4FA-FDFC-4C13-8F19-2DE1F516A45B}"/>
                </a:ext>
              </a:extLst>
            </p:cNvPr>
            <p:cNvSpPr/>
            <p:nvPr/>
          </p:nvSpPr>
          <p:spPr>
            <a:xfrm>
              <a:off x="6571911" y="1856910"/>
              <a:ext cx="1250908" cy="1250908"/>
            </a:xfrm>
            <a:prstGeom prst="ellipse">
              <a:avLst/>
            </a:prstGeom>
            <a:noFill/>
            <a:ln w="19050">
              <a:solidFill>
                <a:schemeClr val="tx1">
                  <a:lumMod val="65000"/>
                  <a:lumOff val="3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EDB836-B527-4427-B3CB-E7FC32ED7451}"/>
                  </a:ext>
                </a:extLst>
              </p:cNvPr>
              <p:cNvSpPr txBox="1"/>
              <p:nvPr/>
            </p:nvSpPr>
            <p:spPr>
              <a:xfrm>
                <a:off x="878903" y="1312233"/>
                <a:ext cx="111373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Cast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𝑢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, 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𝑀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𝑣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to Polar coordinates, obtain magnitude and orientation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EEDB836-B527-4427-B3CB-E7FC32ED7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8903" y="1312233"/>
                <a:ext cx="11137351" cy="461665"/>
              </a:xfrm>
              <a:prstGeom prst="rect">
                <a:avLst/>
              </a:prstGeom>
              <a:blipFill>
                <a:blip r:embed="rId8"/>
                <a:stretch>
                  <a:fillRect l="-712" t="-9211" b="-3026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447171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88FB-0316-4A44-8BD9-0B9A3797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008" y="404394"/>
            <a:ext cx="11006328" cy="969899"/>
          </a:xfrm>
        </p:spPr>
        <p:txBody>
          <a:bodyPr/>
          <a:lstStyle/>
          <a:p>
            <a:r>
              <a:rPr lang="en-US" dirty="0" err="1"/>
              <a:t>Spatio</a:t>
            </a:r>
            <a:r>
              <a:rPr lang="en-US" dirty="0"/>
              <a:t>-temporal statistics: Appearance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31452-E614-4B57-A194-07B07ED5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27</a:t>
            </a:fld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2FA2A68-5BC7-417B-A0B7-BE7E60F26128}"/>
              </a:ext>
            </a:extLst>
          </p:cNvPr>
          <p:cNvGrpSpPr>
            <a:grpSpLocks noChangeAspect="1"/>
          </p:cNvGrpSpPr>
          <p:nvPr/>
        </p:nvGrpSpPr>
        <p:grpSpPr>
          <a:xfrm>
            <a:off x="859135" y="3577792"/>
            <a:ext cx="1578212" cy="989466"/>
            <a:chOff x="1401875" y="4859981"/>
            <a:chExt cx="2580264" cy="1617706"/>
          </a:xfrm>
        </p:grpSpPr>
        <p:cxnSp>
          <p:nvCxnSpPr>
            <p:cNvPr id="341" name="直接箭头连接符 10">
              <a:extLst>
                <a:ext uri="{FF2B5EF4-FFF2-40B4-BE49-F238E27FC236}">
                  <a16:creationId xmlns:a16="http://schemas.microsoft.com/office/drawing/2014/main" id="{3503DF7C-2444-40D5-9A23-49FE79BC6F19}"/>
                </a:ext>
              </a:extLst>
            </p:cNvPr>
            <p:cNvCxnSpPr/>
            <p:nvPr/>
          </p:nvCxnSpPr>
          <p:spPr>
            <a:xfrm flipV="1">
              <a:off x="2521061" y="6006062"/>
              <a:ext cx="975131" cy="71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2" name="图片 8" descr="00192">
              <a:extLst>
                <a:ext uri="{FF2B5EF4-FFF2-40B4-BE49-F238E27FC236}">
                  <a16:creationId xmlns:a16="http://schemas.microsoft.com/office/drawing/2014/main" id="{7A405F7E-78B6-426E-930D-5E9C4E5C9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6668" y="5056281"/>
              <a:ext cx="1625471" cy="1219415"/>
            </a:xfrm>
            <a:prstGeom prst="rect">
              <a:avLst/>
            </a:prstGeom>
            <a:ln w="127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  <p:pic>
          <p:nvPicPr>
            <p:cNvPr id="343" name="图片 4" descr="00177">
              <a:extLst>
                <a:ext uri="{FF2B5EF4-FFF2-40B4-BE49-F238E27FC236}">
                  <a16:creationId xmlns:a16="http://schemas.microsoft.com/office/drawing/2014/main" id="{1EDE2F70-50A6-4F72-9504-5EE9C5C1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1875" y="5056400"/>
              <a:ext cx="1625471" cy="1219103"/>
            </a:xfrm>
            <a:prstGeom prst="rect">
              <a:avLst/>
            </a:prstGeom>
            <a:ln w="127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  <p:cxnSp>
          <p:nvCxnSpPr>
            <p:cNvPr id="344" name="直接箭头连接符 5">
              <a:extLst>
                <a:ext uri="{FF2B5EF4-FFF2-40B4-BE49-F238E27FC236}">
                  <a16:creationId xmlns:a16="http://schemas.microsoft.com/office/drawing/2014/main" id="{BDD241D2-FB04-4424-AD50-229C55D3E137}"/>
                </a:ext>
              </a:extLst>
            </p:cNvPr>
            <p:cNvCxnSpPr/>
            <p:nvPr/>
          </p:nvCxnSpPr>
          <p:spPr>
            <a:xfrm flipV="1">
              <a:off x="1858698" y="5292029"/>
              <a:ext cx="975131" cy="71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7">
              <a:extLst>
                <a:ext uri="{FF2B5EF4-FFF2-40B4-BE49-F238E27FC236}">
                  <a16:creationId xmlns:a16="http://schemas.microsoft.com/office/drawing/2014/main" id="{3F7E31F4-06E5-4894-ABED-99E1C8B44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9433" y="4859981"/>
              <a:ext cx="950547" cy="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9">
              <a:extLst>
                <a:ext uri="{FF2B5EF4-FFF2-40B4-BE49-F238E27FC236}">
                  <a16:creationId xmlns:a16="http://schemas.microsoft.com/office/drawing/2014/main" id="{E03FC037-915F-4DF6-A8BC-A278831C355E}"/>
                </a:ext>
              </a:extLst>
            </p:cNvPr>
            <p:cNvCxnSpPr/>
            <p:nvPr/>
          </p:nvCxnSpPr>
          <p:spPr>
            <a:xfrm flipV="1">
              <a:off x="1853201" y="6470541"/>
              <a:ext cx="975131" cy="71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7" name="图片 21" descr="00192">
              <a:extLst>
                <a:ext uri="{FF2B5EF4-FFF2-40B4-BE49-F238E27FC236}">
                  <a16:creationId xmlns:a16="http://schemas.microsoft.com/office/drawing/2014/main" id="{805FF0E0-F382-48EF-A8CD-125B7CDB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798" y="5056281"/>
              <a:ext cx="1625471" cy="1219415"/>
            </a:xfrm>
            <a:prstGeom prst="rect">
              <a:avLst/>
            </a:prstGeom>
            <a:ln w="127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</p:grp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87088E4-FEDD-4E2A-9763-33BD2EF4F139}"/>
              </a:ext>
            </a:extLst>
          </p:cNvPr>
          <p:cNvGrpSpPr/>
          <p:nvPr/>
        </p:nvGrpSpPr>
        <p:grpSpPr>
          <a:xfrm>
            <a:off x="2641923" y="3344046"/>
            <a:ext cx="1048258" cy="1184524"/>
            <a:chOff x="1498216" y="1582723"/>
            <a:chExt cx="968732" cy="1094660"/>
          </a:xfrm>
        </p:grpSpPr>
        <p:sp>
          <p:nvSpPr>
            <p:cNvPr id="338" name="立方体 100">
              <a:extLst>
                <a:ext uri="{FF2B5EF4-FFF2-40B4-BE49-F238E27FC236}">
                  <a16:creationId xmlns:a16="http://schemas.microsoft.com/office/drawing/2014/main" id="{FC317131-C76E-4DB0-BB47-A6A8901A1405}"/>
                </a:ext>
              </a:extLst>
            </p:cNvPr>
            <p:cNvSpPr/>
            <p:nvPr/>
          </p:nvSpPr>
          <p:spPr>
            <a:xfrm>
              <a:off x="1498216" y="1582723"/>
              <a:ext cx="444179" cy="1094660"/>
            </a:xfrm>
            <a:prstGeom prst="cube">
              <a:avLst>
                <a:gd name="adj" fmla="val 59660"/>
              </a:avLst>
            </a:prstGeom>
            <a:solidFill>
              <a:srgbClr val="DADCDC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zh-CN" altLang="en-US" sz="160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9" name="立方体 101">
              <a:extLst>
                <a:ext uri="{FF2B5EF4-FFF2-40B4-BE49-F238E27FC236}">
                  <a16:creationId xmlns:a16="http://schemas.microsoft.com/office/drawing/2014/main" id="{AA963DD0-D9C7-49F0-95E3-C488C574DD2B}"/>
                </a:ext>
              </a:extLst>
            </p:cNvPr>
            <p:cNvSpPr/>
            <p:nvPr/>
          </p:nvSpPr>
          <p:spPr>
            <a:xfrm>
              <a:off x="1835283" y="1801484"/>
              <a:ext cx="319493" cy="714630"/>
            </a:xfrm>
            <a:prstGeom prst="cube">
              <a:avLst>
                <a:gd name="adj" fmla="val 40525"/>
              </a:avLst>
            </a:prstGeom>
            <a:solidFill>
              <a:srgbClr val="DADCDC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zh-CN" altLang="en-US" sz="160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0" name="立方体 102">
              <a:extLst>
                <a:ext uri="{FF2B5EF4-FFF2-40B4-BE49-F238E27FC236}">
                  <a16:creationId xmlns:a16="http://schemas.microsoft.com/office/drawing/2014/main" id="{704E9619-1367-49FA-B70F-55F6A018CEDD}"/>
                </a:ext>
              </a:extLst>
            </p:cNvPr>
            <p:cNvSpPr/>
            <p:nvPr/>
          </p:nvSpPr>
          <p:spPr>
            <a:xfrm>
              <a:off x="2115034" y="1955407"/>
              <a:ext cx="351914" cy="399459"/>
            </a:xfrm>
            <a:prstGeom prst="cube">
              <a:avLst>
                <a:gd name="adj" fmla="val 17186"/>
              </a:avLst>
            </a:prstGeom>
            <a:solidFill>
              <a:srgbClr val="DADCDC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zh-CN" altLang="en-US" sz="160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7D1A151-0E04-4046-AA82-F714EEC0C1B7}"/>
              </a:ext>
            </a:extLst>
          </p:cNvPr>
          <p:cNvCxnSpPr>
            <a:cxnSpLocks/>
            <a:endCxn id="338" idx="2"/>
          </p:cNvCxnSpPr>
          <p:nvPr/>
        </p:nvCxnSpPr>
        <p:spPr>
          <a:xfrm flipV="1">
            <a:off x="2156737" y="4079684"/>
            <a:ext cx="485186" cy="471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9" name="文本框 55">
            <a:extLst>
              <a:ext uri="{FF2B5EF4-FFF2-40B4-BE49-F238E27FC236}">
                <a16:creationId xmlns:a16="http://schemas.microsoft.com/office/drawing/2014/main" id="{AA331B81-C815-4D1A-9491-2E9F5ACD3901}"/>
              </a:ext>
            </a:extLst>
          </p:cNvPr>
          <p:cNvSpPr txBox="1"/>
          <p:nvPr/>
        </p:nvSpPr>
        <p:spPr>
          <a:xfrm>
            <a:off x="949289" y="4556824"/>
            <a:ext cx="1397906" cy="288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Input Video Clip</a:t>
            </a:r>
          </a:p>
        </p:txBody>
      </p:sp>
      <p:sp>
        <p:nvSpPr>
          <p:cNvPr id="192" name="文本框 23">
            <a:extLst>
              <a:ext uri="{FF2B5EF4-FFF2-40B4-BE49-F238E27FC236}">
                <a16:creationId xmlns:a16="http://schemas.microsoft.com/office/drawing/2014/main" id="{E79ADCB0-6927-4A11-9CCE-CFB8A2A38AA9}"/>
              </a:ext>
            </a:extLst>
          </p:cNvPr>
          <p:cNvSpPr txBox="1"/>
          <p:nvPr/>
        </p:nvSpPr>
        <p:spPr>
          <a:xfrm>
            <a:off x="2287825" y="4556824"/>
            <a:ext cx="175645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Backbone network</a:t>
            </a:r>
          </a:p>
        </p:txBody>
      </p: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C66EA988-7897-412C-BBAC-792AD41C8904}"/>
              </a:ext>
            </a:extLst>
          </p:cNvPr>
          <p:cNvGrpSpPr/>
          <p:nvPr/>
        </p:nvGrpSpPr>
        <p:grpSpPr>
          <a:xfrm>
            <a:off x="3736576" y="3963451"/>
            <a:ext cx="7440892" cy="1633492"/>
            <a:chOff x="3699908" y="3687538"/>
            <a:chExt cx="7440892" cy="1633492"/>
          </a:xfrm>
        </p:grpSpPr>
        <p:sp>
          <p:nvSpPr>
            <p:cNvPr id="136" name="文本框 95">
              <a:extLst>
                <a:ext uri="{FF2B5EF4-FFF2-40B4-BE49-F238E27FC236}">
                  <a16:creationId xmlns:a16="http://schemas.microsoft.com/office/drawing/2014/main" id="{46155A15-AC67-4F55-ACD0-6A0379789ACD}"/>
                </a:ext>
              </a:extLst>
            </p:cNvPr>
            <p:cNvSpPr txBox="1"/>
            <p:nvPr/>
          </p:nvSpPr>
          <p:spPr>
            <a:xfrm>
              <a:off x="4156144" y="4721343"/>
              <a:ext cx="1474341" cy="2887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517842"/>
              <a:r>
                <a:rPr lang="en-US" altLang="zh-CN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Appearance Branch </a:t>
              </a:r>
            </a:p>
          </p:txBody>
        </p:sp>
        <p:cxnSp>
          <p:nvCxnSpPr>
            <p:cNvPr id="137" name="肘形连接符 98">
              <a:extLst>
                <a:ext uri="{FF2B5EF4-FFF2-40B4-BE49-F238E27FC236}">
                  <a16:creationId xmlns:a16="http://schemas.microsoft.com/office/drawing/2014/main" id="{3D52DEBC-3A61-473A-935D-6B266AB1DB5D}"/>
                </a:ext>
              </a:extLst>
            </p:cNvPr>
            <p:cNvCxnSpPr>
              <a:cxnSpLocks/>
            </p:cNvCxnSpPr>
            <p:nvPr/>
          </p:nvCxnSpPr>
          <p:spPr>
            <a:xfrm>
              <a:off x="3699908" y="3687538"/>
              <a:ext cx="871204" cy="573239"/>
            </a:xfrm>
            <a:prstGeom prst="bentConnector3">
              <a:avLst>
                <a:gd name="adj1" fmla="val 50000"/>
              </a:avLst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FE1E4723-669C-4065-8BC1-377913EC447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337958" y="4154821"/>
              <a:ext cx="716460" cy="742100"/>
              <a:chOff x="8910362" y="3665307"/>
              <a:chExt cx="831841" cy="861609"/>
            </a:xfrm>
          </p:grpSpPr>
          <p:sp>
            <p:nvSpPr>
              <p:cNvPr id="166" name="Cube 165">
                <a:extLst>
                  <a:ext uri="{FF2B5EF4-FFF2-40B4-BE49-F238E27FC236}">
                    <a16:creationId xmlns:a16="http://schemas.microsoft.com/office/drawing/2014/main" id="{8FBAB145-BC7E-4A4A-BE00-208E269D16CA}"/>
                  </a:ext>
                </a:extLst>
              </p:cNvPr>
              <p:cNvSpPr/>
              <p:nvPr/>
            </p:nvSpPr>
            <p:spPr>
              <a:xfrm>
                <a:off x="8910362" y="3673908"/>
                <a:ext cx="824948" cy="853008"/>
              </a:xfrm>
              <a:prstGeom prst="cube">
                <a:avLst>
                  <a:gd name="adj" fmla="val 36897"/>
                </a:avLst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7842"/>
                <a:endParaRPr lang="en-US" sz="16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7" name="组合 114">
                <a:extLst>
                  <a:ext uri="{FF2B5EF4-FFF2-40B4-BE49-F238E27FC236}">
                    <a16:creationId xmlns:a16="http://schemas.microsoft.com/office/drawing/2014/main" id="{3022C951-BD5B-4725-BA1D-DDE87739B983}"/>
                  </a:ext>
                </a:extLst>
              </p:cNvPr>
              <p:cNvGrpSpPr/>
              <p:nvPr/>
            </p:nvGrpSpPr>
            <p:grpSpPr>
              <a:xfrm>
                <a:off x="8910362" y="3994785"/>
                <a:ext cx="511810" cy="527050"/>
                <a:chOff x="3812768" y="483088"/>
                <a:chExt cx="1572962" cy="1572962"/>
              </a:xfrm>
            </p:grpSpPr>
            <p:cxnSp>
              <p:nvCxnSpPr>
                <p:cNvPr id="174" name="直接连接符 115">
                  <a:extLst>
                    <a:ext uri="{FF2B5EF4-FFF2-40B4-BE49-F238E27FC236}">
                      <a16:creationId xmlns:a16="http://schemas.microsoft.com/office/drawing/2014/main" id="{30751A06-C0A1-4A76-987E-A9FED68FFD58}"/>
                    </a:ext>
                  </a:extLst>
                </p:cNvPr>
                <p:cNvCxnSpPr/>
                <p:nvPr/>
              </p:nvCxnSpPr>
              <p:spPr>
                <a:xfrm>
                  <a:off x="4206365" y="483089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直接连接符 116">
                  <a:extLst>
                    <a:ext uri="{FF2B5EF4-FFF2-40B4-BE49-F238E27FC236}">
                      <a16:creationId xmlns:a16="http://schemas.microsoft.com/office/drawing/2014/main" id="{DEE57D62-7646-4CC2-90BC-4DAE8B6C99A4}"/>
                    </a:ext>
                  </a:extLst>
                </p:cNvPr>
                <p:cNvCxnSpPr/>
                <p:nvPr/>
              </p:nvCxnSpPr>
              <p:spPr>
                <a:xfrm>
                  <a:off x="4987940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直接连接符 117">
                  <a:extLst>
                    <a:ext uri="{FF2B5EF4-FFF2-40B4-BE49-F238E27FC236}">
                      <a16:creationId xmlns:a16="http://schemas.microsoft.com/office/drawing/2014/main" id="{C28D57A5-0B02-4D8B-8D08-94B175DA2A6A}"/>
                    </a:ext>
                  </a:extLst>
                </p:cNvPr>
                <p:cNvCxnSpPr/>
                <p:nvPr/>
              </p:nvCxnSpPr>
              <p:spPr>
                <a:xfrm>
                  <a:off x="3812769" y="1648474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直接连接符 118">
                  <a:extLst>
                    <a:ext uri="{FF2B5EF4-FFF2-40B4-BE49-F238E27FC236}">
                      <a16:creationId xmlns:a16="http://schemas.microsoft.com/office/drawing/2014/main" id="{CB4350CF-3B30-47D3-BCC3-8D58AA75EF2A}"/>
                    </a:ext>
                  </a:extLst>
                </p:cNvPr>
                <p:cNvCxnSpPr/>
                <p:nvPr/>
              </p:nvCxnSpPr>
              <p:spPr>
                <a:xfrm>
                  <a:off x="3812768" y="878085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直接连接符 119">
                  <a:extLst>
                    <a:ext uri="{FF2B5EF4-FFF2-40B4-BE49-F238E27FC236}">
                      <a16:creationId xmlns:a16="http://schemas.microsoft.com/office/drawing/2014/main" id="{BAB3BC5F-5FAA-413A-991A-4A99CE0476DB}"/>
                    </a:ext>
                  </a:extLst>
                </p:cNvPr>
                <p:cNvCxnSpPr/>
                <p:nvPr/>
              </p:nvCxnSpPr>
              <p:spPr>
                <a:xfrm>
                  <a:off x="3812768" y="1269568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直接连接符 120">
                  <a:extLst>
                    <a:ext uri="{FF2B5EF4-FFF2-40B4-BE49-F238E27FC236}">
                      <a16:creationId xmlns:a16="http://schemas.microsoft.com/office/drawing/2014/main" id="{F911F3AA-6F48-4850-BA41-F91A3802936D}"/>
                    </a:ext>
                  </a:extLst>
                </p:cNvPr>
                <p:cNvCxnSpPr/>
                <p:nvPr/>
              </p:nvCxnSpPr>
              <p:spPr>
                <a:xfrm>
                  <a:off x="4599248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8" name="直接连接符 118">
                <a:extLst>
                  <a:ext uri="{FF2B5EF4-FFF2-40B4-BE49-F238E27FC236}">
                    <a16:creationId xmlns:a16="http://schemas.microsoft.com/office/drawing/2014/main" id="{81EF423D-0176-4E66-86FF-581246D94C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5958" y="3823971"/>
                <a:ext cx="306245" cy="30316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69" name="直接连接符 118">
                <a:extLst>
                  <a:ext uri="{FF2B5EF4-FFF2-40B4-BE49-F238E27FC236}">
                    <a16:creationId xmlns:a16="http://schemas.microsoft.com/office/drawing/2014/main" id="{AA958BDD-0461-4AF8-99CA-6F24E611829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5958" y="3958536"/>
                <a:ext cx="306245" cy="30316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0" name="直接连接符 118">
                <a:extLst>
                  <a:ext uri="{FF2B5EF4-FFF2-40B4-BE49-F238E27FC236}">
                    <a16:creationId xmlns:a16="http://schemas.microsoft.com/office/drawing/2014/main" id="{4A5AD733-40D0-4651-B489-5DE737E6616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435958" y="4093101"/>
                <a:ext cx="306245" cy="30316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1" name="直接连接符 118">
                <a:extLst>
                  <a:ext uri="{FF2B5EF4-FFF2-40B4-BE49-F238E27FC236}">
                    <a16:creationId xmlns:a16="http://schemas.microsoft.com/office/drawing/2014/main" id="{5282FFCD-5C58-424E-A6DB-F52F87DA404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90324" y="3671478"/>
                <a:ext cx="306245" cy="30316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2" name="直接连接符 118">
                <a:extLst>
                  <a:ext uri="{FF2B5EF4-FFF2-40B4-BE49-F238E27FC236}">
                    <a16:creationId xmlns:a16="http://schemas.microsoft.com/office/drawing/2014/main" id="{3B36EC32-1DA7-4540-9793-483F2CB406D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68403" y="3665307"/>
                <a:ext cx="306245" cy="30316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73" name="直接连接符 118">
                <a:extLst>
                  <a:ext uri="{FF2B5EF4-FFF2-40B4-BE49-F238E27FC236}">
                    <a16:creationId xmlns:a16="http://schemas.microsoft.com/office/drawing/2014/main" id="{4E84AE06-3A16-4ED5-81E5-22DE63F95DF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37123" y="3671187"/>
                <a:ext cx="306245" cy="30316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grpSp>
          <p:nvGrpSpPr>
            <p:cNvPr id="139" name="Group 138">
              <a:extLst>
                <a:ext uri="{FF2B5EF4-FFF2-40B4-BE49-F238E27FC236}">
                  <a16:creationId xmlns:a16="http://schemas.microsoft.com/office/drawing/2014/main" id="{D3110099-E179-4B2B-AC4D-36ACB1D3723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556575" y="4151697"/>
              <a:ext cx="717690" cy="742100"/>
              <a:chOff x="10030014" y="3676346"/>
              <a:chExt cx="824948" cy="853008"/>
            </a:xfrm>
          </p:grpSpPr>
          <p:sp>
            <p:nvSpPr>
              <p:cNvPr id="161" name="Cube 160">
                <a:extLst>
                  <a:ext uri="{FF2B5EF4-FFF2-40B4-BE49-F238E27FC236}">
                    <a16:creationId xmlns:a16="http://schemas.microsoft.com/office/drawing/2014/main" id="{343FF894-ED08-485A-97A8-97859FB79C43}"/>
                  </a:ext>
                </a:extLst>
              </p:cNvPr>
              <p:cNvSpPr/>
              <p:nvPr/>
            </p:nvSpPr>
            <p:spPr>
              <a:xfrm>
                <a:off x="10030014" y="3676346"/>
                <a:ext cx="824948" cy="853008"/>
              </a:xfrm>
              <a:prstGeom prst="cube">
                <a:avLst>
                  <a:gd name="adj" fmla="val 36897"/>
                </a:avLst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7842"/>
                <a:endParaRPr lang="en-US" sz="16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62" name="组合 123">
                <a:extLst>
                  <a:ext uri="{FF2B5EF4-FFF2-40B4-BE49-F238E27FC236}">
                    <a16:creationId xmlns:a16="http://schemas.microsoft.com/office/drawing/2014/main" id="{B56B7AA5-C431-4FA4-9686-FBF49A675162}"/>
                  </a:ext>
                </a:extLst>
              </p:cNvPr>
              <p:cNvGrpSpPr/>
              <p:nvPr/>
            </p:nvGrpSpPr>
            <p:grpSpPr>
              <a:xfrm>
                <a:off x="10049375" y="3998102"/>
                <a:ext cx="484715" cy="507223"/>
                <a:chOff x="7411114" y="4312321"/>
                <a:chExt cx="1203965" cy="1197243"/>
              </a:xfrm>
            </p:grpSpPr>
            <p:sp>
              <p:nvSpPr>
                <p:cNvPr id="163" name="矩形 124">
                  <a:extLst>
                    <a:ext uri="{FF2B5EF4-FFF2-40B4-BE49-F238E27FC236}">
                      <a16:creationId xmlns:a16="http://schemas.microsoft.com/office/drawing/2014/main" id="{0DE1EC4F-81CC-431F-9D32-23AF2EFC2E52}"/>
                    </a:ext>
                  </a:extLst>
                </p:cNvPr>
                <p:cNvSpPr/>
                <p:nvPr/>
              </p:nvSpPr>
              <p:spPr>
                <a:xfrm>
                  <a:off x="7792261" y="4691340"/>
                  <a:ext cx="432722" cy="430306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4" name="矩形 125">
                  <a:extLst>
                    <a:ext uri="{FF2B5EF4-FFF2-40B4-BE49-F238E27FC236}">
                      <a16:creationId xmlns:a16="http://schemas.microsoft.com/office/drawing/2014/main" id="{8E62CCE8-FB68-4793-B6A8-7983F4B8C6E0}"/>
                    </a:ext>
                  </a:extLst>
                </p:cNvPr>
                <p:cNvSpPr/>
                <p:nvPr/>
              </p:nvSpPr>
              <p:spPr>
                <a:xfrm>
                  <a:off x="7622207" y="4527474"/>
                  <a:ext cx="762293" cy="758037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165" name="矩形 126">
                  <a:extLst>
                    <a:ext uri="{FF2B5EF4-FFF2-40B4-BE49-F238E27FC236}">
                      <a16:creationId xmlns:a16="http://schemas.microsoft.com/office/drawing/2014/main" id="{88655EA8-5BE8-41F8-A6BA-C5ED60740882}"/>
                    </a:ext>
                  </a:extLst>
                </p:cNvPr>
                <p:cNvSpPr/>
                <p:nvPr/>
              </p:nvSpPr>
              <p:spPr>
                <a:xfrm>
                  <a:off x="7411114" y="4312321"/>
                  <a:ext cx="1203965" cy="1197243"/>
                </a:xfrm>
                <a:prstGeom prst="rect">
                  <a:avLst/>
                </a:prstGeom>
                <a:noFill/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140" name="Group 139">
              <a:extLst>
                <a:ext uri="{FF2B5EF4-FFF2-40B4-BE49-F238E27FC236}">
                  <a16:creationId xmlns:a16="http://schemas.microsoft.com/office/drawing/2014/main" id="{A824E994-2064-4C5E-8335-4FDDB6B410A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755865" y="4152019"/>
              <a:ext cx="714977" cy="742100"/>
              <a:chOff x="11028480" y="3599278"/>
              <a:chExt cx="824948" cy="856242"/>
            </a:xfrm>
          </p:grpSpPr>
          <p:sp>
            <p:nvSpPr>
              <p:cNvPr id="153" name="Cube 152">
                <a:extLst>
                  <a:ext uri="{FF2B5EF4-FFF2-40B4-BE49-F238E27FC236}">
                    <a16:creationId xmlns:a16="http://schemas.microsoft.com/office/drawing/2014/main" id="{3D41116F-D0E9-4E61-9E5A-4E31DA514B48}"/>
                  </a:ext>
                </a:extLst>
              </p:cNvPr>
              <p:cNvSpPr/>
              <p:nvPr/>
            </p:nvSpPr>
            <p:spPr>
              <a:xfrm>
                <a:off x="11028480" y="3602512"/>
                <a:ext cx="824948" cy="853008"/>
              </a:xfrm>
              <a:prstGeom prst="cube">
                <a:avLst>
                  <a:gd name="adj" fmla="val 36897"/>
                </a:avLst>
              </a:prstGeom>
              <a:blipFill dpi="0" rotWithShape="1">
                <a:blip r:embed="rId4"/>
                <a:srcRect/>
                <a:stretch>
                  <a:fillRect/>
                </a:stretch>
              </a:blipFill>
              <a:ln>
                <a:solidFill>
                  <a:schemeClr val="tx1">
                    <a:lumMod val="75000"/>
                    <a:lumOff val="2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7842"/>
                <a:endParaRPr lang="en-US" sz="16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154" name="组合 127">
                <a:extLst>
                  <a:ext uri="{FF2B5EF4-FFF2-40B4-BE49-F238E27FC236}">
                    <a16:creationId xmlns:a16="http://schemas.microsoft.com/office/drawing/2014/main" id="{9715C649-227E-448D-A550-42CF8B81D453}"/>
                  </a:ext>
                </a:extLst>
              </p:cNvPr>
              <p:cNvGrpSpPr/>
              <p:nvPr/>
            </p:nvGrpSpPr>
            <p:grpSpPr>
              <a:xfrm>
                <a:off x="11062371" y="3935730"/>
                <a:ext cx="459740" cy="496570"/>
                <a:chOff x="15517" y="708"/>
                <a:chExt cx="2486" cy="2510"/>
              </a:xfrm>
            </p:grpSpPr>
            <p:cxnSp>
              <p:nvCxnSpPr>
                <p:cNvPr id="157" name="直接连接符 128">
                  <a:extLst>
                    <a:ext uri="{FF2B5EF4-FFF2-40B4-BE49-F238E27FC236}">
                      <a16:creationId xmlns:a16="http://schemas.microsoft.com/office/drawing/2014/main" id="{9AE8C09C-CEFE-4163-9C27-3243DF53B4DD}"/>
                    </a:ext>
                  </a:extLst>
                </p:cNvPr>
                <p:cNvCxnSpPr/>
                <p:nvPr/>
              </p:nvCxnSpPr>
              <p:spPr>
                <a:xfrm>
                  <a:off x="15527" y="742"/>
                  <a:ext cx="2456" cy="2442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直接连接符 129">
                  <a:extLst>
                    <a:ext uri="{FF2B5EF4-FFF2-40B4-BE49-F238E27FC236}">
                      <a16:creationId xmlns:a16="http://schemas.microsoft.com/office/drawing/2014/main" id="{23BD648F-8568-49E4-B8DE-761F2C04CBAC}"/>
                    </a:ext>
                  </a:extLst>
                </p:cNvPr>
                <p:cNvCxnSpPr/>
                <p:nvPr/>
              </p:nvCxnSpPr>
              <p:spPr>
                <a:xfrm flipH="1">
                  <a:off x="15517" y="708"/>
                  <a:ext cx="2477" cy="2477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直接连接符 130">
                  <a:extLst>
                    <a:ext uri="{FF2B5EF4-FFF2-40B4-BE49-F238E27FC236}">
                      <a16:creationId xmlns:a16="http://schemas.microsoft.com/office/drawing/2014/main" id="{4CD450DD-3745-49A4-B41C-112DE5B565AE}"/>
                    </a:ext>
                  </a:extLst>
                </p:cNvPr>
                <p:cNvCxnSpPr/>
                <p:nvPr/>
              </p:nvCxnSpPr>
              <p:spPr>
                <a:xfrm>
                  <a:off x="16755" y="742"/>
                  <a:ext cx="0" cy="2477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直接连接符 131">
                  <a:extLst>
                    <a:ext uri="{FF2B5EF4-FFF2-40B4-BE49-F238E27FC236}">
                      <a16:creationId xmlns:a16="http://schemas.microsoft.com/office/drawing/2014/main" id="{31DB6B1A-C8B9-4DDC-887A-3AA1CEFE7ABB}"/>
                    </a:ext>
                  </a:extLst>
                </p:cNvPr>
                <p:cNvCxnSpPr/>
                <p:nvPr/>
              </p:nvCxnSpPr>
              <p:spPr>
                <a:xfrm>
                  <a:off x="15527" y="1946"/>
                  <a:ext cx="2477" cy="0"/>
                </a:xfrm>
                <a:prstGeom prst="line">
                  <a:avLst/>
                </a:prstGeom>
                <a:ln w="12700">
                  <a:solidFill>
                    <a:schemeClr val="bg1">
                      <a:lumMod val="75000"/>
                    </a:schemeClr>
                  </a:solidFill>
                  <a:prstDash val="lg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55" name="直接连接符 118">
                <a:extLst>
                  <a:ext uri="{FF2B5EF4-FFF2-40B4-BE49-F238E27FC236}">
                    <a16:creationId xmlns:a16="http://schemas.microsoft.com/office/drawing/2014/main" id="{2428F169-731B-4674-874A-0B5DB3A67F9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547183" y="3880848"/>
                <a:ext cx="306245" cy="30316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156" name="直接连接符 118">
                <a:extLst>
                  <a:ext uri="{FF2B5EF4-FFF2-40B4-BE49-F238E27FC236}">
                    <a16:creationId xmlns:a16="http://schemas.microsoft.com/office/drawing/2014/main" id="{542F1963-12B9-46A4-98C2-A574076F64C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1289142" y="3599278"/>
                <a:ext cx="306245" cy="303166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sp>
          <p:nvSpPr>
            <p:cNvPr id="141" name="Cube 140">
              <a:extLst>
                <a:ext uri="{FF2B5EF4-FFF2-40B4-BE49-F238E27FC236}">
                  <a16:creationId xmlns:a16="http://schemas.microsoft.com/office/drawing/2014/main" id="{25387639-CA53-41F4-A064-EB6768049E1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9998785" y="4145261"/>
              <a:ext cx="717690" cy="742100"/>
            </a:xfrm>
            <a:prstGeom prst="cube">
              <a:avLst>
                <a:gd name="adj" fmla="val 36897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E5D02831-FCE3-4CCE-BDE8-02E685F21668}"/>
                </a:ext>
              </a:extLst>
            </p:cNvPr>
            <p:cNvSpPr/>
            <p:nvPr/>
          </p:nvSpPr>
          <p:spPr>
            <a:xfrm>
              <a:off x="4598002" y="4345796"/>
              <a:ext cx="60494" cy="60494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5E65A946-982E-4BE6-AE55-C7DC550B2212}"/>
                </a:ext>
              </a:extLst>
            </p:cNvPr>
            <p:cNvSpPr/>
            <p:nvPr/>
          </p:nvSpPr>
          <p:spPr>
            <a:xfrm>
              <a:off x="11074088" y="4496262"/>
              <a:ext cx="66712" cy="66712"/>
            </a:xfrm>
            <a:prstGeom prst="ellipse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GB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D9554FB1-985F-4389-8E89-8E0A48F62913}"/>
                </a:ext>
              </a:extLst>
            </p:cNvPr>
            <p:cNvCxnSpPr>
              <a:cxnSpLocks/>
            </p:cNvCxnSpPr>
            <p:nvPr/>
          </p:nvCxnSpPr>
          <p:spPr>
            <a:xfrm>
              <a:off x="5630538" y="4390168"/>
              <a:ext cx="496938" cy="0"/>
            </a:xfrm>
            <a:prstGeom prst="straightConnector1">
              <a:avLst/>
            </a:prstGeom>
            <a:ln w="19050">
              <a:solidFill>
                <a:srgbClr val="DB7F67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5" name="文本框 147">
              <a:extLst>
                <a:ext uri="{FF2B5EF4-FFF2-40B4-BE49-F238E27FC236}">
                  <a16:creationId xmlns:a16="http://schemas.microsoft.com/office/drawing/2014/main" id="{2F4DF63A-D007-4D46-8B65-F8F34E309A58}"/>
                </a:ext>
              </a:extLst>
            </p:cNvPr>
            <p:cNvSpPr txBox="1"/>
            <p:nvPr/>
          </p:nvSpPr>
          <p:spPr>
            <a:xfrm>
              <a:off x="6286449" y="5032249"/>
              <a:ext cx="853937" cy="288781"/>
            </a:xfrm>
            <a:prstGeom prst="rect">
              <a:avLst/>
            </a:prstGeom>
            <a:noFill/>
            <a:ln w="19050">
              <a:solidFill>
                <a:srgbClr val="E29885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517842"/>
              <a:r>
                <a:rPr lang="en-US" altLang="zh-CN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Pattern 1</a:t>
              </a:r>
            </a:p>
          </p:txBody>
        </p:sp>
        <p:sp>
          <p:nvSpPr>
            <p:cNvPr id="146" name="文本框 147">
              <a:extLst>
                <a:ext uri="{FF2B5EF4-FFF2-40B4-BE49-F238E27FC236}">
                  <a16:creationId xmlns:a16="http://schemas.microsoft.com/office/drawing/2014/main" id="{E2A61F39-ED81-4AF7-B441-1562F23D6B2A}"/>
                </a:ext>
              </a:extLst>
            </p:cNvPr>
            <p:cNvSpPr txBox="1"/>
            <p:nvPr/>
          </p:nvSpPr>
          <p:spPr>
            <a:xfrm>
              <a:off x="7470023" y="5032249"/>
              <a:ext cx="853937" cy="288781"/>
            </a:xfrm>
            <a:prstGeom prst="rect">
              <a:avLst/>
            </a:prstGeom>
            <a:noFill/>
            <a:ln w="19050">
              <a:solidFill>
                <a:srgbClr val="E29885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517842"/>
              <a:r>
                <a:rPr lang="en-US" altLang="zh-CN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Pattern 2</a:t>
              </a:r>
            </a:p>
          </p:txBody>
        </p:sp>
        <p:sp>
          <p:nvSpPr>
            <p:cNvPr id="147" name="文本框 147">
              <a:extLst>
                <a:ext uri="{FF2B5EF4-FFF2-40B4-BE49-F238E27FC236}">
                  <a16:creationId xmlns:a16="http://schemas.microsoft.com/office/drawing/2014/main" id="{FE3FD59E-3104-4DE5-BDE5-4ECEC217D0DA}"/>
                </a:ext>
              </a:extLst>
            </p:cNvPr>
            <p:cNvSpPr txBox="1"/>
            <p:nvPr/>
          </p:nvSpPr>
          <p:spPr>
            <a:xfrm>
              <a:off x="8745283" y="5032249"/>
              <a:ext cx="853937" cy="288781"/>
            </a:xfrm>
            <a:prstGeom prst="rect">
              <a:avLst/>
            </a:prstGeom>
            <a:noFill/>
            <a:ln w="19050">
              <a:solidFill>
                <a:srgbClr val="E29885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517842"/>
              <a:r>
                <a:rPr lang="en-US" altLang="zh-CN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Pattern 3</a:t>
              </a:r>
            </a:p>
          </p:txBody>
        </p:sp>
        <p:grpSp>
          <p:nvGrpSpPr>
            <p:cNvPr id="148" name="Group 147">
              <a:extLst>
                <a:ext uri="{FF2B5EF4-FFF2-40B4-BE49-F238E27FC236}">
                  <a16:creationId xmlns:a16="http://schemas.microsoft.com/office/drawing/2014/main" id="{00261B1C-7A6C-43F0-9A0F-8E594FAA05DD}"/>
                </a:ext>
              </a:extLst>
            </p:cNvPr>
            <p:cNvGrpSpPr/>
            <p:nvPr/>
          </p:nvGrpSpPr>
          <p:grpSpPr>
            <a:xfrm>
              <a:off x="4428461" y="3962393"/>
              <a:ext cx="1300371" cy="783191"/>
              <a:chOff x="4054925" y="2010859"/>
              <a:chExt cx="1201718" cy="723774"/>
            </a:xfrm>
            <a:solidFill>
              <a:srgbClr val="E29885"/>
            </a:solidFill>
          </p:grpSpPr>
          <p:sp>
            <p:nvSpPr>
              <p:cNvPr id="150" name="Cube 149">
                <a:extLst>
                  <a:ext uri="{FF2B5EF4-FFF2-40B4-BE49-F238E27FC236}">
                    <a16:creationId xmlns:a16="http://schemas.microsoft.com/office/drawing/2014/main" id="{C7CA33AD-C249-42F1-BC57-9919E03F9FBC}"/>
                  </a:ext>
                </a:extLst>
              </p:cNvPr>
              <p:cNvSpPr/>
              <p:nvPr/>
            </p:nvSpPr>
            <p:spPr>
              <a:xfrm>
                <a:off x="4054925" y="2010859"/>
                <a:ext cx="727633" cy="723774"/>
              </a:xfrm>
              <a:prstGeom prst="cube">
                <a:avLst>
                  <a:gd name="adj" fmla="val 81926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7842"/>
                <a:endParaRPr lang="en-US" sz="16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1" name="Cube 150">
                <a:extLst>
                  <a:ext uri="{FF2B5EF4-FFF2-40B4-BE49-F238E27FC236}">
                    <a16:creationId xmlns:a16="http://schemas.microsoft.com/office/drawing/2014/main" id="{6C02DF35-B651-4478-BC0D-81857CEF0577}"/>
                  </a:ext>
                </a:extLst>
              </p:cNvPr>
              <p:cNvSpPr/>
              <p:nvPr/>
            </p:nvSpPr>
            <p:spPr>
              <a:xfrm>
                <a:off x="4356572" y="2010859"/>
                <a:ext cx="727633" cy="723774"/>
              </a:xfrm>
              <a:prstGeom prst="cube">
                <a:avLst>
                  <a:gd name="adj" fmla="val 81926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7842"/>
                <a:endParaRPr lang="en-US" sz="16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2" name="Cube 151">
                <a:extLst>
                  <a:ext uri="{FF2B5EF4-FFF2-40B4-BE49-F238E27FC236}">
                    <a16:creationId xmlns:a16="http://schemas.microsoft.com/office/drawing/2014/main" id="{FF3AE61A-B163-4FA6-9BC4-128556DB9146}"/>
                  </a:ext>
                </a:extLst>
              </p:cNvPr>
              <p:cNvSpPr/>
              <p:nvPr/>
            </p:nvSpPr>
            <p:spPr>
              <a:xfrm>
                <a:off x="4723052" y="2143741"/>
                <a:ext cx="533591" cy="530761"/>
              </a:xfrm>
              <a:prstGeom prst="cube">
                <a:avLst>
                  <a:gd name="adj" fmla="val 77909"/>
                </a:avLst>
              </a:prstGeom>
              <a:grpFill/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7842"/>
                <a:endParaRPr lang="en-US" sz="1600">
                  <a:solidFill>
                    <a:prstClr val="whit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149" name="文本框 147">
              <a:extLst>
                <a:ext uri="{FF2B5EF4-FFF2-40B4-BE49-F238E27FC236}">
                  <a16:creationId xmlns:a16="http://schemas.microsoft.com/office/drawing/2014/main" id="{963B3C0A-E8FE-4E87-8832-62F6E90488D0}"/>
                </a:ext>
              </a:extLst>
            </p:cNvPr>
            <p:cNvSpPr txBox="1"/>
            <p:nvPr/>
          </p:nvSpPr>
          <p:spPr>
            <a:xfrm>
              <a:off x="10054465" y="5032249"/>
              <a:ext cx="705150" cy="288781"/>
            </a:xfrm>
            <a:prstGeom prst="rect">
              <a:avLst/>
            </a:prstGeom>
            <a:noFill/>
            <a:ln w="19050">
              <a:solidFill>
                <a:srgbClr val="E29885"/>
              </a:solidFill>
            </a:ln>
          </p:spPr>
          <p:txBody>
            <a:bodyPr wrap="square" rtlCol="0">
              <a:spAutoFit/>
            </a:bodyPr>
            <a:lstStyle/>
            <a:p>
              <a:pPr algn="ctr" defTabSz="517842"/>
              <a:r>
                <a:rPr lang="en-US" altLang="zh-CN" sz="1100" dirty="0">
                  <a:solidFill>
                    <a:prstClr val="black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rPr>
                <a:t>Global</a:t>
              </a:r>
            </a:p>
          </p:txBody>
        </p:sp>
      </p:grp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624A1B7-A53A-4E18-BA3C-8E096913A6A6}"/>
              </a:ext>
            </a:extLst>
          </p:cNvPr>
          <p:cNvSpPr txBox="1">
            <a:spLocks/>
          </p:cNvSpPr>
          <p:nvPr/>
        </p:nvSpPr>
        <p:spPr>
          <a:xfrm>
            <a:off x="0" y="5843766"/>
            <a:ext cx="12192000" cy="51878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3200" dirty="0"/>
              <a:t>How to quantify color diversity and dominant color</a:t>
            </a:r>
            <a:r>
              <a:rPr lang="en-HK" sz="3200" dirty="0"/>
              <a:t>?</a:t>
            </a:r>
            <a:endParaRPr lang="en-US" sz="3200" dirty="0"/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4074826C-D202-48B2-BBB9-6D9B2342D997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34AAF995-EF4D-4339-A4CB-312D595FD013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68" name="TextBox 67">
              <a:extLst>
                <a:ext uri="{FF2B5EF4-FFF2-40B4-BE49-F238E27FC236}">
                  <a16:creationId xmlns:a16="http://schemas.microsoft.com/office/drawing/2014/main" id="{BC25F292-769C-4B81-8355-7813C7025C59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69" name="Rectangle: Rounded Corners 68">
              <a:extLst>
                <a:ext uri="{FF2B5EF4-FFF2-40B4-BE49-F238E27FC236}">
                  <a16:creationId xmlns:a16="http://schemas.microsoft.com/office/drawing/2014/main" id="{4053F125-447B-4F73-9413-C6DCA570E955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70" name="TextBox 69">
              <a:extLst>
                <a:ext uri="{FF2B5EF4-FFF2-40B4-BE49-F238E27FC236}">
                  <a16:creationId xmlns:a16="http://schemas.microsoft.com/office/drawing/2014/main" id="{252EE621-7689-47E4-9500-50CB0909FC6F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687AB3ED-F362-4C98-91F0-F6079E3CD762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E4204BBD-2D3F-4D2A-A2E6-4BAEB32AC7AF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62E728D-B61E-4D9B-AA4B-49BC43C25B20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D92261DC-A332-4F9D-AACA-8B306D457988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ED4ACEF9-835C-4B5E-8EC6-FCC0D1521467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62F4E2DE-E452-48FA-B39F-03BB300344A5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D0D8CD3E-E7C2-4C85-BBC2-6E0C6AC91D73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78" name="TextBox 77">
              <a:extLst>
                <a:ext uri="{FF2B5EF4-FFF2-40B4-BE49-F238E27FC236}">
                  <a16:creationId xmlns:a16="http://schemas.microsoft.com/office/drawing/2014/main" id="{1F2D8569-0615-4278-A938-FD765D1D5E5C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59923D09-2250-441F-A23A-7E36A568FC49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pic>
        <p:nvPicPr>
          <p:cNvPr id="80" name="Content Placeholder 9">
            <a:extLst>
              <a:ext uri="{FF2B5EF4-FFF2-40B4-BE49-F238E27FC236}">
                <a16:creationId xmlns:a16="http://schemas.microsoft.com/office/drawing/2014/main" id="{6692156D-C79D-42D9-85D3-C6B6A559FF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alphaModFix amt="70000"/>
          </a:blip>
          <a:stretch>
            <a:fillRect/>
          </a:stretch>
        </p:blipFill>
        <p:spPr>
          <a:xfrm>
            <a:off x="1104014" y="1533912"/>
            <a:ext cx="9791025" cy="2560542"/>
          </a:xfr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A9158B4A-A25B-43EA-84F0-9F2A815B50E0}"/>
              </a:ext>
            </a:extLst>
          </p:cNvPr>
          <p:cNvGrpSpPr/>
          <p:nvPr/>
        </p:nvGrpSpPr>
        <p:grpSpPr>
          <a:xfrm>
            <a:off x="8851785" y="1967838"/>
            <a:ext cx="3802716" cy="518785"/>
            <a:chOff x="4865732" y="397432"/>
            <a:chExt cx="3384095" cy="479428"/>
          </a:xfrm>
        </p:grpSpPr>
        <p:grpSp>
          <p:nvGrpSpPr>
            <p:cNvPr id="82" name="Group 81">
              <a:extLst>
                <a:ext uri="{FF2B5EF4-FFF2-40B4-BE49-F238E27FC236}">
                  <a16:creationId xmlns:a16="http://schemas.microsoft.com/office/drawing/2014/main" id="{AAF0D4C6-F893-4A0E-ACB9-4E6C21D96816}"/>
                </a:ext>
              </a:extLst>
            </p:cNvPr>
            <p:cNvGrpSpPr/>
            <p:nvPr/>
          </p:nvGrpSpPr>
          <p:grpSpPr>
            <a:xfrm>
              <a:off x="4865732" y="397432"/>
              <a:ext cx="2744010" cy="479428"/>
              <a:chOff x="4865732" y="397432"/>
              <a:chExt cx="2744010" cy="479428"/>
            </a:xfrm>
          </p:grpSpPr>
          <p:sp>
            <p:nvSpPr>
              <p:cNvPr id="84" name="文本框 147">
                <a:extLst>
                  <a:ext uri="{FF2B5EF4-FFF2-40B4-BE49-F238E27FC236}">
                    <a16:creationId xmlns:a16="http://schemas.microsoft.com/office/drawing/2014/main" id="{603DCB38-890B-4FFD-946E-E5B6A0201EE6}"/>
                  </a:ext>
                </a:extLst>
              </p:cNvPr>
              <p:cNvSpPr txBox="1"/>
              <p:nvPr/>
            </p:nvSpPr>
            <p:spPr>
              <a:xfrm>
                <a:off x="4978836" y="512383"/>
                <a:ext cx="651654" cy="266873"/>
              </a:xfrm>
              <a:prstGeom prst="rect">
                <a:avLst/>
              </a:prstGeom>
              <a:noFill/>
              <a:ln w="19050">
                <a:solidFill>
                  <a:srgbClr val="E2988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517842"/>
                <a:r>
                  <a:rPr lang="en-US" altLang="zh-CN" sz="1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Pattern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E64ADB22-8DA1-436F-BC76-929939E681DD}"/>
                  </a:ext>
                </a:extLst>
              </p:cNvPr>
              <p:cNvSpPr/>
              <p:nvPr/>
            </p:nvSpPr>
            <p:spPr>
              <a:xfrm>
                <a:off x="4865732" y="397432"/>
                <a:ext cx="2744010" cy="47942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86" name="文本框 147">
                <a:extLst>
                  <a:ext uri="{FF2B5EF4-FFF2-40B4-BE49-F238E27FC236}">
                    <a16:creationId xmlns:a16="http://schemas.microsoft.com/office/drawing/2014/main" id="{04B9DF81-9CFC-485F-9C27-5F67C7E4105C}"/>
                  </a:ext>
                </a:extLst>
              </p:cNvPr>
              <p:cNvSpPr txBox="1"/>
              <p:nvPr/>
            </p:nvSpPr>
            <p:spPr>
              <a:xfrm>
                <a:off x="6581566" y="512383"/>
                <a:ext cx="651654" cy="266873"/>
              </a:xfrm>
              <a:prstGeom prst="rect">
                <a:avLst/>
              </a:prstGeom>
              <a:noFill/>
              <a:ln w="19050">
                <a:solidFill>
                  <a:srgbClr val="E2988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517842"/>
                <a:r>
                  <a:rPr lang="en-US" altLang="zh-CN" sz="1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Global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EE5459A-51C0-412D-8909-CA2DC767FEEC}"/>
                      </a:ext>
                    </a:extLst>
                  </p:cNvPr>
                  <p:cNvSpPr txBox="1"/>
                  <p:nvPr/>
                </p:nvSpPr>
                <p:spPr>
                  <a:xfrm>
                    <a:off x="5680866" y="550856"/>
                    <a:ext cx="1024304" cy="1726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a14:m>
                    <a:r>
                      <a:rPr lang="en-HK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3EE5459A-51C0-412D-8909-CA2DC767FEE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680866" y="550856"/>
                    <a:ext cx="1024304" cy="172683"/>
                  </a:xfrm>
                  <a:prstGeom prst="rect">
                    <a:avLst/>
                  </a:prstGeom>
                  <a:blipFill>
                    <a:blip r:embed="rId6"/>
                    <a:stretch>
                      <a:fillRect l="-5820" t="-22581" b="-387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8B8EE0E-D5D2-4AD0-87B8-8DA9C4A08FFF}"/>
                    </a:ext>
                  </a:extLst>
                </p:cNvPr>
                <p:cNvSpPr txBox="1"/>
                <p:nvPr/>
              </p:nvSpPr>
              <p:spPr>
                <a:xfrm>
                  <a:off x="7283596" y="550856"/>
                  <a:ext cx="966231" cy="1726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HK" sz="1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HK" sz="11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HK" sz="1100" dirty="0"/>
                    <a:t>)</a:t>
                  </a:r>
                </a:p>
              </p:txBody>
            </p:sp>
          </mc:Choice>
          <mc:Fallback xmlns=""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78B8EE0E-D5D2-4AD0-87B8-8DA9C4A08F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3596" y="550856"/>
                  <a:ext cx="966231" cy="172683"/>
                </a:xfrm>
                <a:prstGeom prst="rect">
                  <a:avLst/>
                </a:prstGeom>
                <a:blipFill>
                  <a:blip r:embed="rId7"/>
                  <a:stretch>
                    <a:fillRect l="-6180" t="-22581" b="-38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497807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9E5-DCBB-47BB-8EE0-FC6A0777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6" y="273229"/>
            <a:ext cx="11006328" cy="969899"/>
          </a:xfrm>
        </p:spPr>
        <p:txBody>
          <a:bodyPr/>
          <a:lstStyle/>
          <a:p>
            <a:r>
              <a:rPr lang="en-US" sz="4400" dirty="0" err="1">
                <a:latin typeface="Arial" panose="020B0604020202020204" pitchFamily="34" charset="0"/>
                <a:cs typeface="Arial" panose="020B0604020202020204" pitchFamily="34" charset="0"/>
              </a:rPr>
              <a:t>Spatio</a:t>
            </a:r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-temporal color diversity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C5495-41E2-4EFC-B8F5-CAEE13F1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28</a:t>
            </a:fld>
            <a:endParaRPr lang="en-US"/>
          </a:p>
        </p:txBody>
      </p:sp>
      <p:pic>
        <p:nvPicPr>
          <p:cNvPr id="8" name="图片 5">
            <a:extLst>
              <a:ext uri="{FF2B5EF4-FFF2-40B4-BE49-F238E27FC236}">
                <a16:creationId xmlns:a16="http://schemas.microsoft.com/office/drawing/2014/main" id="{D4E8282F-BD6E-4C35-9F44-F04221C974E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" b="1894"/>
          <a:stretch/>
        </p:blipFill>
        <p:spPr>
          <a:xfrm>
            <a:off x="8941016" y="2961976"/>
            <a:ext cx="2286647" cy="174354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3BE62D1-5A82-4B54-929B-0E6AC67D58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62665" y="3152482"/>
            <a:ext cx="5089640" cy="136253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B4A385-8CD4-4D06-983C-88BC9769F374}"/>
                  </a:ext>
                </a:extLst>
              </p:cNvPr>
              <p:cNvSpPr txBox="1"/>
              <p:nvPr/>
            </p:nvSpPr>
            <p:spPr>
              <a:xfrm>
                <a:off x="713372" y="1247496"/>
                <a:ext cx="9961271" cy="24929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Compute the 3D distribution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𝑉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in 3D color space of each frame</a:t>
                </a: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q"/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Use the Intersection over Union (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IoU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) along temporal axis to quantify      the </a:t>
                </a:r>
                <a:r>
                  <a:rPr lang="en-US" sz="2400" dirty="0" err="1">
                    <a:latin typeface="Arial" panose="020B0604020202020204" pitchFamily="34" charset="0"/>
                    <a:cs typeface="Arial" panose="020B0604020202020204" pitchFamily="34" charset="0"/>
                  </a:rPr>
                  <a:t>spatio</a:t>
                </a: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-temporal color diversity:</a:t>
                </a:r>
              </a:p>
              <a:p>
                <a:pPr marL="285750" indent="-285750">
                  <a:buFontTx/>
                  <a:buChar char="-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3B4A385-8CD4-4D06-983C-88BC9769F3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372" y="1247496"/>
                <a:ext cx="9961271" cy="2492990"/>
              </a:xfrm>
              <a:prstGeom prst="rect">
                <a:avLst/>
              </a:prstGeom>
              <a:blipFill>
                <a:blip r:embed="rId6"/>
                <a:stretch>
                  <a:fillRect l="-796" r="-85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6849369A-2110-4D56-AF4E-29DD2DEB258A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B593E68-FB64-4EE1-80EF-610B988E7E59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A4CEEDF-D139-4509-B7E0-733703638B37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961D923-BE06-4832-ADED-8F3836707F41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1901014-AFE5-4D45-A612-81B93A038B1E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4E4E90E-B81B-474F-9993-A69D1C75E2C2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6A79157-9655-4F0A-9D43-E240AB5A2C86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61266B0-2B99-49A1-AA78-7B89B1FAAB0F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912DFF-23C5-4364-B54B-E6BD4EC409FA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0F12BB8-4822-47D0-A08C-4F93E6434D7A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7C5D885-7656-4522-9F4C-78CF91AE07C5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6310F7E-DECF-41B4-936F-840A7439B998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DB40F19-A630-4497-83C6-19EACB67DB34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D14E954-47F6-48FE-8342-02025BAB3EE2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51D573-9B26-4631-A9DB-9CC3A2CE7176}"/>
                  </a:ext>
                </a:extLst>
              </p:cNvPr>
              <p:cNvSpPr txBox="1"/>
              <p:nvPr/>
            </p:nvSpPr>
            <p:spPr>
              <a:xfrm>
                <a:off x="1135687" y="4684121"/>
                <a:ext cx="6506578" cy="11406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   Largest color diversity: smallest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Io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𝑠𝑐𝑜𝑟𝑒</m:t>
                        </m:r>
                      </m:sub>
                    </m:sSub>
                  </m:oMath>
                </a14:m>
                <a:endParaRPr lang="en-US" sz="2400" b="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   Smallest color diversity: largest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400" b="0" i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Io</m:t>
                    </m:r>
                    <m:sSub>
                      <m:sSub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400" b="0" i="0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U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𝑠𝑐𝑜𝑟𝑒</m:t>
                        </m:r>
                      </m:sub>
                    </m:sSub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E151D573-9B26-4631-A9DB-9CC3A2CE71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5687" y="4684121"/>
                <a:ext cx="6506578" cy="1140697"/>
              </a:xfrm>
              <a:prstGeom prst="rect">
                <a:avLst/>
              </a:prstGeom>
              <a:blipFill>
                <a:blip r:embed="rId7"/>
                <a:stretch>
                  <a:fillRect l="-1404" b="-106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552772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AFE9E5-DCBB-47BB-8EE0-FC6A07771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6" y="273229"/>
            <a:ext cx="11006328" cy="969899"/>
          </a:xfrm>
        </p:spPr>
        <p:txBody>
          <a:bodyPr/>
          <a:lstStyle/>
          <a:p>
            <a:r>
              <a:rPr lang="en-US" altLang="zh-CN" dirty="0"/>
              <a:t>Appearance statistical labels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4C5495-41E2-4EFC-B8F5-CAEE13F1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29</a:t>
            </a:fld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DFAAA38-EC09-4F86-9C98-EF48EA9DBC7D}"/>
              </a:ext>
            </a:extLst>
          </p:cNvPr>
          <p:cNvSpPr txBox="1"/>
          <p:nvPr/>
        </p:nvSpPr>
        <p:spPr>
          <a:xfrm>
            <a:off x="474368" y="3688529"/>
            <a:ext cx="432279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矩形 9">
            <a:extLst>
              <a:ext uri="{FF2B5EF4-FFF2-40B4-BE49-F238E27FC236}">
                <a16:creationId xmlns:a16="http://schemas.microsoft.com/office/drawing/2014/main" id="{C7350754-D898-47D1-9A46-EF78D5128277}"/>
              </a:ext>
            </a:extLst>
          </p:cNvPr>
          <p:cNvSpPr/>
          <p:nvPr/>
        </p:nvSpPr>
        <p:spPr>
          <a:xfrm>
            <a:off x="710387" y="5152106"/>
            <a:ext cx="6274895" cy="8212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lvl="0" indent="-457200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Char char="q"/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Global color statistics</a:t>
            </a:r>
          </a:p>
          <a:p>
            <a:pPr lvl="1">
              <a:lnSpc>
                <a:spcPct val="90000"/>
              </a:lnSpc>
              <a:spcBef>
                <a:spcPts val="500"/>
              </a:spcBef>
            </a:pPr>
            <a:r>
              <a:rPr lang="en-US" altLang="zh-CN" sz="24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Dominant color of whole video clip: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D005F09-968E-48FC-B4BA-5380E8345A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1528" y="3273324"/>
            <a:ext cx="6274896" cy="1661405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7719E11E-E5FF-4208-8B2B-264D56DE6962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F251AF8-A63B-421B-9362-21F83812240D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83E9080-1A54-4550-ABDA-046CAC74D4DC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0DB412D4-F86F-4DF2-B648-96B09E923316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E3F08BE-84A6-4F64-87C0-B277DB5C35DC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156A20A-2603-4491-AF31-6AA5F11AE2A1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E4BE0FA-A4E6-4530-86E3-8DD01B600A6F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61588A1-FD6A-4769-9A76-10585C0F2481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EBA55E2-C84E-436B-84AF-74E0790578C3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8154BAC-BF9F-4E5A-8A9C-7A24198F6AEA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97A0EE-B8DC-468D-9EA4-7481C2FDCBD9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146C37C-9C89-4F52-B745-7EB11B23A3AB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CC2532C2-1DA6-4BDC-9FF5-DF26EA24FCA5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D60C52D-8F05-4263-9B4F-2E2723E653AB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411BA0D-51CD-40EC-95A7-2D0E529A9259}"/>
              </a:ext>
            </a:extLst>
          </p:cNvPr>
          <p:cNvSpPr txBox="1"/>
          <p:nvPr/>
        </p:nvSpPr>
        <p:spPr>
          <a:xfrm>
            <a:off x="710388" y="1267568"/>
            <a:ext cx="8901328" cy="16858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q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For each (local) pattern: 4 labels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Largest/smallest color diversity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location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Corresponding dominant color labels: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195AC8-0ED1-44A1-A8CE-FD52E910327C}"/>
                  </a:ext>
                </a:extLst>
              </p:cNvPr>
              <p:cNvSpPr txBox="1"/>
              <p:nvPr/>
            </p:nvSpPr>
            <p:spPr>
              <a:xfrm>
                <a:off x="7185369" y="1929559"/>
                <a:ext cx="94743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85195AC8-0ED1-44A1-A8CE-FD52E91032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5369" y="1929559"/>
                <a:ext cx="947439" cy="369332"/>
              </a:xfrm>
              <a:prstGeom prst="rect">
                <a:avLst/>
              </a:prstGeom>
              <a:blipFill>
                <a:blip r:embed="rId4"/>
                <a:stretch>
                  <a:fillRect l="-7742" r="-645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Picture 40">
            <a:extLst>
              <a:ext uri="{FF2B5EF4-FFF2-40B4-BE49-F238E27FC236}">
                <a16:creationId xmlns:a16="http://schemas.microsoft.com/office/drawing/2014/main" id="{5B60D3F0-3F9E-4DD8-AD41-B9DE713A8C6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39"/>
          <a:stretch/>
        </p:blipFill>
        <p:spPr>
          <a:xfrm>
            <a:off x="8663982" y="2759195"/>
            <a:ext cx="2247419" cy="21526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4B6FA8F-B37C-48CE-9994-27A30F00663D}"/>
                  </a:ext>
                </a:extLst>
              </p:cNvPr>
              <p:cNvSpPr txBox="1"/>
              <p:nvPr/>
            </p:nvSpPr>
            <p:spPr>
              <a:xfrm>
                <a:off x="6738740" y="2495777"/>
                <a:ext cx="89325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sub>
                      </m:sSub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  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F4B6FA8F-B37C-48CE-9994-27A30F0066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8740" y="2495777"/>
                <a:ext cx="893258" cy="369332"/>
              </a:xfrm>
              <a:prstGeom prst="rect">
                <a:avLst/>
              </a:prstGeom>
              <a:blipFill>
                <a:blip r:embed="rId6"/>
                <a:stretch>
                  <a:fillRect l="-4082" r="-680" b="-14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C9030E-FE03-4D34-8F90-30364E227F5E}"/>
                  </a:ext>
                </a:extLst>
              </p:cNvPr>
              <p:cNvSpPr txBox="1"/>
              <p:nvPr/>
            </p:nvSpPr>
            <p:spPr>
              <a:xfrm>
                <a:off x="6431604" y="5574932"/>
                <a:ext cx="266804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1FC9030E-FE03-4D34-8F90-30364E227F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604" y="5574932"/>
                <a:ext cx="266804" cy="369332"/>
              </a:xfrm>
              <a:prstGeom prst="rect">
                <a:avLst/>
              </a:prstGeom>
              <a:blipFill>
                <a:blip r:embed="rId7"/>
                <a:stretch>
                  <a:fillRect l="-25000" r="-22727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094480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958BA9-D342-441C-8111-DA2149652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</a:t>
            </a:fld>
            <a:endParaRPr lang="en-US"/>
          </a:p>
        </p:txBody>
      </p:sp>
      <p:pic>
        <p:nvPicPr>
          <p:cNvPr id="16" name="Graphic 15" descr="Brain in head">
            <a:extLst>
              <a:ext uri="{FF2B5EF4-FFF2-40B4-BE49-F238E27FC236}">
                <a16:creationId xmlns:a16="http://schemas.microsoft.com/office/drawing/2014/main" id="{F444237F-F594-41CD-9257-72755DE258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776371" y="1760375"/>
            <a:ext cx="3337249" cy="3337249"/>
          </a:xfrm>
          <a:prstGeom prst="rect">
            <a:avLst/>
          </a:prstGeom>
        </p:spPr>
      </p:pic>
      <p:pic>
        <p:nvPicPr>
          <p:cNvPr id="17" name="Picture 4" descr="Matrix Bullet GIF | Gfycat">
            <a:extLst>
              <a:ext uri="{FF2B5EF4-FFF2-40B4-BE49-F238E27FC236}">
                <a16:creationId xmlns:a16="http://schemas.microsoft.com/office/drawing/2014/main" id="{0573E668-CC30-4EDF-86D5-54CD2066E2EC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1" y="2172272"/>
            <a:ext cx="4509591" cy="25917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Right 17">
            <a:extLst>
              <a:ext uri="{FF2B5EF4-FFF2-40B4-BE49-F238E27FC236}">
                <a16:creationId xmlns:a16="http://schemas.microsoft.com/office/drawing/2014/main" id="{B39E0D97-C164-438C-A5F4-7245E5E5120C}"/>
              </a:ext>
            </a:extLst>
          </p:cNvPr>
          <p:cNvSpPr/>
          <p:nvPr/>
        </p:nvSpPr>
        <p:spPr>
          <a:xfrm>
            <a:off x="5927762" y="2856630"/>
            <a:ext cx="1599564" cy="111868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04877-08A0-484E-B962-02F720E731D3}"/>
              </a:ext>
            </a:extLst>
          </p:cNvPr>
          <p:cNvSpPr txBox="1"/>
          <p:nvPr/>
        </p:nvSpPr>
        <p:spPr>
          <a:xfrm>
            <a:off x="0" y="557210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man is dodging a bullet”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B83F18-C133-4CB7-89DB-7051B138B5B1}"/>
              </a:ext>
            </a:extLst>
          </p:cNvPr>
          <p:cNvSpPr txBox="1"/>
          <p:nvPr/>
        </p:nvSpPr>
        <p:spPr>
          <a:xfrm>
            <a:off x="535022" y="1430271"/>
            <a:ext cx="5069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10-seconds HD video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7FC659E-4EBB-4391-908E-39D65B97BE4C}"/>
              </a:ext>
            </a:extLst>
          </p:cNvPr>
          <p:cNvSpPr txBox="1"/>
          <p:nvPr/>
        </p:nvSpPr>
        <p:spPr>
          <a:xfrm>
            <a:off x="8184329" y="1430270"/>
            <a:ext cx="40076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Human visual system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B2C8C0F-3383-4AB0-BEFA-534E1FAF1D34}"/>
              </a:ext>
            </a:extLst>
          </p:cNvPr>
          <p:cNvSpPr txBox="1"/>
          <p:nvPr/>
        </p:nvSpPr>
        <p:spPr>
          <a:xfrm>
            <a:off x="6806847" y="4836084"/>
            <a:ext cx="55667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100,000,000,000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Neurons [1]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55FBD1F-1C5B-4963-AC48-BB49AF25A8DB}"/>
              </a:ext>
            </a:extLst>
          </p:cNvPr>
          <p:cNvSpPr txBox="1"/>
          <p:nvPr/>
        </p:nvSpPr>
        <p:spPr>
          <a:xfrm>
            <a:off x="535022" y="4890011"/>
            <a:ext cx="4850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155, 000,000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elements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12E7B24C-7F43-4752-B9B0-E28382043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31599"/>
            <a:ext cx="12192000" cy="96989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Video understanding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386EC193-A598-447E-90E1-291D7EA042A4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EC6F92E1-3AA9-471C-B787-AD402D842906}"/>
                </a:ext>
              </a:extLst>
            </p:cNvPr>
            <p:cNvSpPr/>
            <p:nvPr/>
          </p:nvSpPr>
          <p:spPr>
            <a:xfrm>
              <a:off x="0" y="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452D85-0D9E-436E-9BA0-B7B38792853A}"/>
                </a:ext>
              </a:extLst>
            </p:cNvPr>
            <p:cNvSpPr txBox="1"/>
            <p:nvPr/>
          </p:nvSpPr>
          <p:spPr>
            <a:xfrm>
              <a:off x="80278" y="-2502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FC9F1ED6-AE9A-4CF3-AE0A-777FF45F861E}"/>
                </a:ext>
              </a:extLst>
            </p:cNvPr>
            <p:cNvGrpSpPr/>
            <p:nvPr/>
          </p:nvGrpSpPr>
          <p:grpSpPr>
            <a:xfrm>
              <a:off x="1923206" y="15784"/>
              <a:ext cx="1189641" cy="325251"/>
              <a:chOff x="1812897" y="25131"/>
              <a:chExt cx="1189641" cy="325251"/>
            </a:xfrm>
          </p:grpSpPr>
          <p:sp>
            <p:nvSpPr>
              <p:cNvPr id="15" name="Rectangle: Rounded Corners 14">
                <a:extLst>
                  <a:ext uri="{FF2B5EF4-FFF2-40B4-BE49-F238E27FC236}">
                    <a16:creationId xmlns:a16="http://schemas.microsoft.com/office/drawing/2014/main" id="{1DFDD988-14AB-44F1-BC94-504D2F799DBA}"/>
                  </a:ext>
                </a:extLst>
              </p:cNvPr>
              <p:cNvSpPr/>
              <p:nvPr/>
            </p:nvSpPr>
            <p:spPr>
              <a:xfrm>
                <a:off x="1812897" y="25131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2B334D22-32C4-4370-9745-D551B7E6F9B8}"/>
                  </a:ext>
                </a:extLst>
              </p:cNvPr>
              <p:cNvSpPr txBox="1"/>
              <p:nvPr/>
            </p:nvSpPr>
            <p:spPr>
              <a:xfrm>
                <a:off x="1812898" y="37623"/>
                <a:ext cx="11896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Background</a:t>
                </a:r>
              </a:p>
            </p:txBody>
          </p:sp>
        </p:grp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51B3EE3-B55B-4932-933D-7A38D0393708}"/>
                </a:ext>
              </a:extLst>
            </p:cNvPr>
            <p:cNvSpPr txBox="1"/>
            <p:nvPr/>
          </p:nvSpPr>
          <p:spPr>
            <a:xfrm>
              <a:off x="3520332" y="28276"/>
              <a:ext cx="2668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Related work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CA975A8-F24B-42D1-8636-6A8FC13ABEE0}"/>
                </a:ext>
              </a:extLst>
            </p:cNvPr>
            <p:cNvSpPr txBox="1"/>
            <p:nvPr/>
          </p:nvSpPr>
          <p:spPr>
            <a:xfrm>
              <a:off x="5289796" y="28276"/>
              <a:ext cx="2668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contributions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DF6D54A-CE09-4EAB-849F-920A15AC6D24}"/>
                </a:ext>
              </a:extLst>
            </p:cNvPr>
            <p:cNvSpPr txBox="1"/>
            <p:nvPr/>
          </p:nvSpPr>
          <p:spPr>
            <a:xfrm>
              <a:off x="7383295" y="-2502"/>
              <a:ext cx="2321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4003DAC0-087C-46F6-87A8-AB8CD8D3DA67}"/>
                </a:ext>
              </a:extLst>
            </p:cNvPr>
            <p:cNvSpPr txBox="1"/>
            <p:nvPr/>
          </p:nvSpPr>
          <p:spPr>
            <a:xfrm>
              <a:off x="9727347" y="-2502"/>
              <a:ext cx="2500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120D3016-E8AA-48A7-AA58-4738374F5557}"/>
                </a:ext>
              </a:extLst>
            </p:cNvPr>
            <p:cNvCxnSpPr>
              <a:cxnSpLocks/>
            </p:cNvCxnSpPr>
            <p:nvPr/>
          </p:nvCxnSpPr>
          <p:spPr>
            <a:xfrm>
              <a:off x="7383294" y="1189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B268941-67FE-4078-B74F-6364FD17D641}"/>
                </a:ext>
              </a:extLst>
            </p:cNvPr>
            <p:cNvCxnSpPr>
              <a:cxnSpLocks/>
            </p:cNvCxnSpPr>
            <p:nvPr/>
          </p:nvCxnSpPr>
          <p:spPr>
            <a:xfrm>
              <a:off x="9704962" y="1189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CCAA86D6-A0C8-462C-8F23-2FA393DB5F9B}"/>
              </a:ext>
            </a:extLst>
          </p:cNvPr>
          <p:cNvSpPr txBox="1"/>
          <p:nvPr/>
        </p:nvSpPr>
        <p:spPr>
          <a:xfrm>
            <a:off x="534032" y="1753309"/>
            <a:ext cx="1088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[The Matrix]</a:t>
            </a:r>
            <a:endParaRPr lang="en-US" sz="12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9BC6B4-4221-42BB-AC8C-11EA14733AB6}"/>
              </a:ext>
            </a:extLst>
          </p:cNvPr>
          <p:cNvSpPr txBox="1"/>
          <p:nvPr/>
        </p:nvSpPr>
        <p:spPr>
          <a:xfrm>
            <a:off x="1078380" y="6381571"/>
            <a:ext cx="44061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/>
              <a:t>[1] </a:t>
            </a:r>
            <a:r>
              <a:rPr lang="en-US" sz="1100" dirty="0" err="1"/>
              <a:t>Suzana</a:t>
            </a:r>
            <a:r>
              <a:rPr lang="en-US" sz="1100" dirty="0"/>
              <a:t> </a:t>
            </a:r>
            <a:r>
              <a:rPr lang="en-US" sz="1100" dirty="0" err="1"/>
              <a:t>Herculano-Houzel</a:t>
            </a:r>
            <a:r>
              <a:rPr lang="en-US" sz="1100" dirty="0"/>
              <a:t>. The human brain in numbers: a linearly scaled-up primate brain. Frontiers in human neuroscience, 3:31, 2009.</a:t>
            </a:r>
          </a:p>
        </p:txBody>
      </p:sp>
    </p:spTree>
    <p:extLst>
      <p:ext uri="{BB962C8B-B14F-4D97-AF65-F5344CB8AC3E}">
        <p14:creationId xmlns:p14="http://schemas.microsoft.com/office/powerpoint/2010/main" val="2512851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A88FB-0316-4A44-8BD9-0B9A37975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055" y="278723"/>
            <a:ext cx="11006328" cy="969899"/>
          </a:xfrm>
        </p:spPr>
        <p:txBody>
          <a:bodyPr/>
          <a:lstStyle/>
          <a:p>
            <a:r>
              <a:rPr lang="en-US" dirty="0"/>
              <a:t>Learning with </a:t>
            </a:r>
            <a:r>
              <a:rPr lang="en-US" altLang="zh-CN" dirty="0" err="1"/>
              <a:t>spatio</a:t>
            </a:r>
            <a:r>
              <a:rPr lang="en-US" altLang="zh-CN" dirty="0"/>
              <a:t>-temporal </a:t>
            </a:r>
            <a:r>
              <a:rPr lang="en-US" dirty="0"/>
              <a:t>CNN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531452-E614-4B57-A194-07B07ED50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30</a:t>
            </a:fld>
            <a:endParaRPr lang="en-US"/>
          </a:p>
        </p:txBody>
      </p:sp>
      <p:grpSp>
        <p:nvGrpSpPr>
          <p:cNvPr id="177" name="Group 176">
            <a:extLst>
              <a:ext uri="{FF2B5EF4-FFF2-40B4-BE49-F238E27FC236}">
                <a16:creationId xmlns:a16="http://schemas.microsoft.com/office/drawing/2014/main" id="{32FA2A68-5BC7-417B-A0B7-BE7E60F26128}"/>
              </a:ext>
            </a:extLst>
          </p:cNvPr>
          <p:cNvGrpSpPr>
            <a:grpSpLocks noChangeAspect="1"/>
          </p:cNvGrpSpPr>
          <p:nvPr/>
        </p:nvGrpSpPr>
        <p:grpSpPr>
          <a:xfrm>
            <a:off x="966673" y="3369485"/>
            <a:ext cx="1538265" cy="896178"/>
            <a:chOff x="1401875" y="4859981"/>
            <a:chExt cx="2580264" cy="1617706"/>
          </a:xfrm>
        </p:grpSpPr>
        <p:cxnSp>
          <p:nvCxnSpPr>
            <p:cNvPr id="341" name="直接箭头连接符 10">
              <a:extLst>
                <a:ext uri="{FF2B5EF4-FFF2-40B4-BE49-F238E27FC236}">
                  <a16:creationId xmlns:a16="http://schemas.microsoft.com/office/drawing/2014/main" id="{3503DF7C-2444-40D5-9A23-49FE79BC6F19}"/>
                </a:ext>
              </a:extLst>
            </p:cNvPr>
            <p:cNvCxnSpPr/>
            <p:nvPr/>
          </p:nvCxnSpPr>
          <p:spPr>
            <a:xfrm flipV="1">
              <a:off x="2521061" y="6006062"/>
              <a:ext cx="975131" cy="71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2" name="图片 8" descr="00192">
              <a:extLst>
                <a:ext uri="{FF2B5EF4-FFF2-40B4-BE49-F238E27FC236}">
                  <a16:creationId xmlns:a16="http://schemas.microsoft.com/office/drawing/2014/main" id="{7A405F7E-78B6-426E-930D-5E9C4E5C94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356668" y="5056281"/>
              <a:ext cx="1625471" cy="1219415"/>
            </a:xfrm>
            <a:prstGeom prst="rect">
              <a:avLst/>
            </a:prstGeom>
            <a:ln w="127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  <p:pic>
          <p:nvPicPr>
            <p:cNvPr id="343" name="图片 4" descr="00177">
              <a:extLst>
                <a:ext uri="{FF2B5EF4-FFF2-40B4-BE49-F238E27FC236}">
                  <a16:creationId xmlns:a16="http://schemas.microsoft.com/office/drawing/2014/main" id="{1EDE2F70-50A6-4F72-9504-5EE9C5C1D7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1875" y="5056400"/>
              <a:ext cx="1625471" cy="1219103"/>
            </a:xfrm>
            <a:prstGeom prst="rect">
              <a:avLst/>
            </a:prstGeom>
            <a:ln w="127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  <p:cxnSp>
          <p:nvCxnSpPr>
            <p:cNvPr id="344" name="直接箭头连接符 5">
              <a:extLst>
                <a:ext uri="{FF2B5EF4-FFF2-40B4-BE49-F238E27FC236}">
                  <a16:creationId xmlns:a16="http://schemas.microsoft.com/office/drawing/2014/main" id="{BDD241D2-FB04-4424-AD50-229C55D3E137}"/>
                </a:ext>
              </a:extLst>
            </p:cNvPr>
            <p:cNvCxnSpPr/>
            <p:nvPr/>
          </p:nvCxnSpPr>
          <p:spPr>
            <a:xfrm flipV="1">
              <a:off x="1858698" y="5292029"/>
              <a:ext cx="975131" cy="71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直接箭头连接符 7">
              <a:extLst>
                <a:ext uri="{FF2B5EF4-FFF2-40B4-BE49-F238E27FC236}">
                  <a16:creationId xmlns:a16="http://schemas.microsoft.com/office/drawing/2014/main" id="{3F7E31F4-06E5-4894-ABED-99E1C8B444A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69433" y="4859981"/>
              <a:ext cx="950547" cy="2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直接箭头连接符 9">
              <a:extLst>
                <a:ext uri="{FF2B5EF4-FFF2-40B4-BE49-F238E27FC236}">
                  <a16:creationId xmlns:a16="http://schemas.microsoft.com/office/drawing/2014/main" id="{E03FC037-915F-4DF6-A8BC-A278831C355E}"/>
                </a:ext>
              </a:extLst>
            </p:cNvPr>
            <p:cNvCxnSpPr/>
            <p:nvPr/>
          </p:nvCxnSpPr>
          <p:spPr>
            <a:xfrm flipV="1">
              <a:off x="1853201" y="6470541"/>
              <a:ext cx="975131" cy="7146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47" name="图片 21" descr="00192">
              <a:extLst>
                <a:ext uri="{FF2B5EF4-FFF2-40B4-BE49-F238E27FC236}">
                  <a16:creationId xmlns:a16="http://schemas.microsoft.com/office/drawing/2014/main" id="{805FF0E0-F382-48EF-A8CD-125B7CDB5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3798" y="5056281"/>
              <a:ext cx="1625471" cy="1219415"/>
            </a:xfrm>
            <a:prstGeom prst="rect">
              <a:avLst/>
            </a:prstGeom>
            <a:ln w="12700">
              <a:solidFill>
                <a:schemeClr val="tx1"/>
              </a:solidFill>
            </a:ln>
            <a:scene3d>
              <a:camera prst="isometricOffAxis2Right"/>
              <a:lightRig rig="threePt" dir="t"/>
            </a:scene3d>
          </p:spPr>
        </p:pic>
      </p:grpSp>
      <p:sp>
        <p:nvSpPr>
          <p:cNvPr id="178" name="文本框 57">
            <a:extLst>
              <a:ext uri="{FF2B5EF4-FFF2-40B4-BE49-F238E27FC236}">
                <a16:creationId xmlns:a16="http://schemas.microsoft.com/office/drawing/2014/main" id="{56D775A3-BFA2-40A4-8389-BE59F63A4B83}"/>
              </a:ext>
            </a:extLst>
          </p:cNvPr>
          <p:cNvSpPr txBox="1"/>
          <p:nvPr/>
        </p:nvSpPr>
        <p:spPr>
          <a:xfrm>
            <a:off x="4493009" y="3461294"/>
            <a:ext cx="1119679" cy="261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Motion Branch</a:t>
            </a:r>
          </a:p>
        </p:txBody>
      </p:sp>
      <p:sp>
        <p:nvSpPr>
          <p:cNvPr id="179" name="文本框 95">
            <a:extLst>
              <a:ext uri="{FF2B5EF4-FFF2-40B4-BE49-F238E27FC236}">
                <a16:creationId xmlns:a16="http://schemas.microsoft.com/office/drawing/2014/main" id="{F718325C-9BE9-42C2-90A8-9F5D5930D4F5}"/>
              </a:ext>
            </a:extLst>
          </p:cNvPr>
          <p:cNvSpPr txBox="1"/>
          <p:nvPr/>
        </p:nvSpPr>
        <p:spPr>
          <a:xfrm>
            <a:off x="4170749" y="4625482"/>
            <a:ext cx="1437024" cy="261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Appearance Branch </a:t>
            </a:r>
          </a:p>
        </p:txBody>
      </p:sp>
      <p:cxnSp>
        <p:nvCxnSpPr>
          <p:cNvPr id="180" name="肘形连接符 98">
            <a:extLst>
              <a:ext uri="{FF2B5EF4-FFF2-40B4-BE49-F238E27FC236}">
                <a16:creationId xmlns:a16="http://schemas.microsoft.com/office/drawing/2014/main" id="{2571E52D-CF84-4356-B81D-48EEDB63D72C}"/>
              </a:ext>
            </a:extLst>
          </p:cNvPr>
          <p:cNvCxnSpPr>
            <a:cxnSpLocks/>
            <a:stCxn id="340" idx="5"/>
          </p:cNvCxnSpPr>
          <p:nvPr/>
        </p:nvCxnSpPr>
        <p:spPr>
          <a:xfrm>
            <a:off x="3726061" y="3689146"/>
            <a:ext cx="849152" cy="51919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187088E4-FEDD-4E2A-9763-33BD2EF4F139}"/>
              </a:ext>
            </a:extLst>
          </p:cNvPr>
          <p:cNvGrpSpPr/>
          <p:nvPr/>
        </p:nvGrpSpPr>
        <p:grpSpPr>
          <a:xfrm>
            <a:off x="2704336" y="3157776"/>
            <a:ext cx="1021725" cy="1072846"/>
            <a:chOff x="1498216" y="1582723"/>
            <a:chExt cx="968732" cy="1094660"/>
          </a:xfrm>
        </p:grpSpPr>
        <p:sp>
          <p:nvSpPr>
            <p:cNvPr id="338" name="立方体 100">
              <a:extLst>
                <a:ext uri="{FF2B5EF4-FFF2-40B4-BE49-F238E27FC236}">
                  <a16:creationId xmlns:a16="http://schemas.microsoft.com/office/drawing/2014/main" id="{FC317131-C76E-4DB0-BB47-A6A8901A1405}"/>
                </a:ext>
              </a:extLst>
            </p:cNvPr>
            <p:cNvSpPr/>
            <p:nvPr/>
          </p:nvSpPr>
          <p:spPr>
            <a:xfrm>
              <a:off x="1498216" y="1582723"/>
              <a:ext cx="444179" cy="1094660"/>
            </a:xfrm>
            <a:prstGeom prst="cube">
              <a:avLst>
                <a:gd name="adj" fmla="val 59660"/>
              </a:avLst>
            </a:prstGeom>
            <a:solidFill>
              <a:srgbClr val="DADCDC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zh-CN" altLang="en-US" sz="160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39" name="立方体 101">
              <a:extLst>
                <a:ext uri="{FF2B5EF4-FFF2-40B4-BE49-F238E27FC236}">
                  <a16:creationId xmlns:a16="http://schemas.microsoft.com/office/drawing/2014/main" id="{AA963DD0-D9C7-49F0-95E3-C488C574DD2B}"/>
                </a:ext>
              </a:extLst>
            </p:cNvPr>
            <p:cNvSpPr/>
            <p:nvPr/>
          </p:nvSpPr>
          <p:spPr>
            <a:xfrm>
              <a:off x="1835283" y="1801484"/>
              <a:ext cx="319493" cy="714630"/>
            </a:xfrm>
            <a:prstGeom prst="cube">
              <a:avLst>
                <a:gd name="adj" fmla="val 40525"/>
              </a:avLst>
            </a:prstGeom>
            <a:solidFill>
              <a:srgbClr val="DADCDC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zh-CN" altLang="en-US" sz="160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340" name="立方体 102">
              <a:extLst>
                <a:ext uri="{FF2B5EF4-FFF2-40B4-BE49-F238E27FC236}">
                  <a16:creationId xmlns:a16="http://schemas.microsoft.com/office/drawing/2014/main" id="{704E9619-1367-49FA-B70F-55F6A018CEDD}"/>
                </a:ext>
              </a:extLst>
            </p:cNvPr>
            <p:cNvSpPr/>
            <p:nvPr/>
          </p:nvSpPr>
          <p:spPr>
            <a:xfrm>
              <a:off x="2115034" y="1955407"/>
              <a:ext cx="351914" cy="399459"/>
            </a:xfrm>
            <a:prstGeom prst="cube">
              <a:avLst>
                <a:gd name="adj" fmla="val 17186"/>
              </a:avLst>
            </a:prstGeom>
            <a:solidFill>
              <a:srgbClr val="DADCDC"/>
            </a:solidFill>
            <a:ln w="9525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zh-CN" altLang="en-US" sz="1600">
                <a:solidFill>
                  <a:prstClr val="white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4457DFA8-B353-4064-8D93-FB7F0ED1B849}"/>
              </a:ext>
            </a:extLst>
          </p:cNvPr>
          <p:cNvGrpSpPr>
            <a:grpSpLocks noChangeAspect="1"/>
          </p:cNvGrpSpPr>
          <p:nvPr/>
        </p:nvGrpSpPr>
        <p:grpSpPr>
          <a:xfrm>
            <a:off x="6297338" y="4112373"/>
            <a:ext cx="698326" cy="672133"/>
            <a:chOff x="8910362" y="3665307"/>
            <a:chExt cx="831841" cy="861609"/>
          </a:xfrm>
        </p:grpSpPr>
        <p:sp>
          <p:nvSpPr>
            <p:cNvPr id="324" name="Cube 323">
              <a:extLst>
                <a:ext uri="{FF2B5EF4-FFF2-40B4-BE49-F238E27FC236}">
                  <a16:creationId xmlns:a16="http://schemas.microsoft.com/office/drawing/2014/main" id="{F10376CB-2B59-4513-8061-F077069FCD71}"/>
                </a:ext>
              </a:extLst>
            </p:cNvPr>
            <p:cNvSpPr/>
            <p:nvPr/>
          </p:nvSpPr>
          <p:spPr>
            <a:xfrm>
              <a:off x="8910362" y="3673908"/>
              <a:ext cx="824948" cy="853008"/>
            </a:xfrm>
            <a:prstGeom prst="cube">
              <a:avLst>
                <a:gd name="adj" fmla="val 36897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5" name="组合 114">
              <a:extLst>
                <a:ext uri="{FF2B5EF4-FFF2-40B4-BE49-F238E27FC236}">
                  <a16:creationId xmlns:a16="http://schemas.microsoft.com/office/drawing/2014/main" id="{5480A40D-85EB-46F5-9C51-11A191B1B1AE}"/>
                </a:ext>
              </a:extLst>
            </p:cNvPr>
            <p:cNvGrpSpPr/>
            <p:nvPr/>
          </p:nvGrpSpPr>
          <p:grpSpPr>
            <a:xfrm>
              <a:off x="8910362" y="3994785"/>
              <a:ext cx="511810" cy="527050"/>
              <a:chOff x="3812768" y="483088"/>
              <a:chExt cx="1572962" cy="1572962"/>
            </a:xfrm>
          </p:grpSpPr>
          <p:cxnSp>
            <p:nvCxnSpPr>
              <p:cNvPr id="332" name="直接连接符 115">
                <a:extLst>
                  <a:ext uri="{FF2B5EF4-FFF2-40B4-BE49-F238E27FC236}">
                    <a16:creationId xmlns:a16="http://schemas.microsoft.com/office/drawing/2014/main" id="{1F969119-2D2A-44EA-8379-54472F383062}"/>
                  </a:ext>
                </a:extLst>
              </p:cNvPr>
              <p:cNvCxnSpPr/>
              <p:nvPr/>
            </p:nvCxnSpPr>
            <p:spPr>
              <a:xfrm>
                <a:off x="4206365" y="483089"/>
                <a:ext cx="0" cy="157296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33" name="直接连接符 116">
                <a:extLst>
                  <a:ext uri="{FF2B5EF4-FFF2-40B4-BE49-F238E27FC236}">
                    <a16:creationId xmlns:a16="http://schemas.microsoft.com/office/drawing/2014/main" id="{60E7F64D-9779-4233-8A08-61AF713E8DAA}"/>
                  </a:ext>
                </a:extLst>
              </p:cNvPr>
              <p:cNvCxnSpPr/>
              <p:nvPr/>
            </p:nvCxnSpPr>
            <p:spPr>
              <a:xfrm>
                <a:off x="4987940" y="483088"/>
                <a:ext cx="0" cy="157296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34" name="直接连接符 117">
                <a:extLst>
                  <a:ext uri="{FF2B5EF4-FFF2-40B4-BE49-F238E27FC236}">
                    <a16:creationId xmlns:a16="http://schemas.microsoft.com/office/drawing/2014/main" id="{3ECD8D19-AE3F-4142-A20B-DF5012908619}"/>
                  </a:ext>
                </a:extLst>
              </p:cNvPr>
              <p:cNvCxnSpPr/>
              <p:nvPr/>
            </p:nvCxnSpPr>
            <p:spPr>
              <a:xfrm>
                <a:off x="3812769" y="1648474"/>
                <a:ext cx="157296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35" name="直接连接符 118">
                <a:extLst>
                  <a:ext uri="{FF2B5EF4-FFF2-40B4-BE49-F238E27FC236}">
                    <a16:creationId xmlns:a16="http://schemas.microsoft.com/office/drawing/2014/main" id="{C220331B-E007-479B-8464-A58DCCB06031}"/>
                  </a:ext>
                </a:extLst>
              </p:cNvPr>
              <p:cNvCxnSpPr/>
              <p:nvPr/>
            </p:nvCxnSpPr>
            <p:spPr>
              <a:xfrm>
                <a:off x="3812768" y="878085"/>
                <a:ext cx="157296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36" name="直接连接符 119">
                <a:extLst>
                  <a:ext uri="{FF2B5EF4-FFF2-40B4-BE49-F238E27FC236}">
                    <a16:creationId xmlns:a16="http://schemas.microsoft.com/office/drawing/2014/main" id="{AD456D45-2400-4AF0-8CD3-6631DAB063F4}"/>
                  </a:ext>
                </a:extLst>
              </p:cNvPr>
              <p:cNvCxnSpPr/>
              <p:nvPr/>
            </p:nvCxnSpPr>
            <p:spPr>
              <a:xfrm>
                <a:off x="3812768" y="1269568"/>
                <a:ext cx="1572961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  <p:cxnSp>
            <p:nvCxnSpPr>
              <p:cNvPr id="337" name="直接连接符 120">
                <a:extLst>
                  <a:ext uri="{FF2B5EF4-FFF2-40B4-BE49-F238E27FC236}">
                    <a16:creationId xmlns:a16="http://schemas.microsoft.com/office/drawing/2014/main" id="{0C4BA42E-56DE-4D1D-9958-471B9A6AF4AB}"/>
                  </a:ext>
                </a:extLst>
              </p:cNvPr>
              <p:cNvCxnSpPr/>
              <p:nvPr/>
            </p:nvCxnSpPr>
            <p:spPr>
              <a:xfrm>
                <a:off x="4599248" y="483088"/>
                <a:ext cx="0" cy="1572961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3"/>
              </a:lnRef>
              <a:fillRef idx="0">
                <a:schemeClr val="accent3"/>
              </a:fillRef>
              <a:effectRef idx="0">
                <a:schemeClr val="accent3"/>
              </a:effectRef>
              <a:fontRef idx="minor">
                <a:schemeClr val="tx1"/>
              </a:fontRef>
            </p:style>
          </p:cxnSp>
        </p:grpSp>
        <p:cxnSp>
          <p:nvCxnSpPr>
            <p:cNvPr id="326" name="直接连接符 118">
              <a:extLst>
                <a:ext uri="{FF2B5EF4-FFF2-40B4-BE49-F238E27FC236}">
                  <a16:creationId xmlns:a16="http://schemas.microsoft.com/office/drawing/2014/main" id="{AFC41A91-AA27-46AD-8A7E-B6BD97F4C9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5958" y="3823971"/>
              <a:ext cx="306245" cy="3031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7" name="直接连接符 118">
              <a:extLst>
                <a:ext uri="{FF2B5EF4-FFF2-40B4-BE49-F238E27FC236}">
                  <a16:creationId xmlns:a16="http://schemas.microsoft.com/office/drawing/2014/main" id="{23A04855-C95D-4E2D-A10A-970E1F75C1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5958" y="3958536"/>
              <a:ext cx="306245" cy="3031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8" name="直接连接符 118">
              <a:extLst>
                <a:ext uri="{FF2B5EF4-FFF2-40B4-BE49-F238E27FC236}">
                  <a16:creationId xmlns:a16="http://schemas.microsoft.com/office/drawing/2014/main" id="{0F271116-E837-430A-8B78-9DE5101A691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35958" y="4093101"/>
              <a:ext cx="306245" cy="3031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29" name="直接连接符 118">
              <a:extLst>
                <a:ext uri="{FF2B5EF4-FFF2-40B4-BE49-F238E27FC236}">
                  <a16:creationId xmlns:a16="http://schemas.microsoft.com/office/drawing/2014/main" id="{71D22C99-6BA3-41DD-9B70-6988B3C462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90324" y="3671478"/>
              <a:ext cx="306245" cy="3031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0" name="直接连接符 118">
              <a:extLst>
                <a:ext uri="{FF2B5EF4-FFF2-40B4-BE49-F238E27FC236}">
                  <a16:creationId xmlns:a16="http://schemas.microsoft.com/office/drawing/2014/main" id="{5283E168-B36E-4E9A-8320-1FFF6021CE0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8403" y="3665307"/>
              <a:ext cx="306245" cy="3031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31" name="直接连接符 118">
              <a:extLst>
                <a:ext uri="{FF2B5EF4-FFF2-40B4-BE49-F238E27FC236}">
                  <a16:creationId xmlns:a16="http://schemas.microsoft.com/office/drawing/2014/main" id="{5C378954-C44B-4CA6-A40C-A8D4FE0D08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037123" y="3671187"/>
              <a:ext cx="306245" cy="3031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83" name="Group 182">
            <a:extLst>
              <a:ext uri="{FF2B5EF4-FFF2-40B4-BE49-F238E27FC236}">
                <a16:creationId xmlns:a16="http://schemas.microsoft.com/office/drawing/2014/main" id="{D2505844-4584-427F-9C16-F46BB5FC4145}"/>
              </a:ext>
            </a:extLst>
          </p:cNvPr>
          <p:cNvGrpSpPr>
            <a:grpSpLocks noChangeAspect="1"/>
          </p:cNvGrpSpPr>
          <p:nvPr/>
        </p:nvGrpSpPr>
        <p:grpSpPr>
          <a:xfrm>
            <a:off x="7485109" y="4109543"/>
            <a:ext cx="699524" cy="672133"/>
            <a:chOff x="10030014" y="3676346"/>
            <a:chExt cx="824948" cy="853008"/>
          </a:xfrm>
        </p:grpSpPr>
        <p:sp>
          <p:nvSpPr>
            <p:cNvPr id="319" name="Cube 318">
              <a:extLst>
                <a:ext uri="{FF2B5EF4-FFF2-40B4-BE49-F238E27FC236}">
                  <a16:creationId xmlns:a16="http://schemas.microsoft.com/office/drawing/2014/main" id="{E6E05C5A-92F5-4026-9A09-8174E014FBFD}"/>
                </a:ext>
              </a:extLst>
            </p:cNvPr>
            <p:cNvSpPr/>
            <p:nvPr/>
          </p:nvSpPr>
          <p:spPr>
            <a:xfrm>
              <a:off x="10030014" y="3676346"/>
              <a:ext cx="824948" cy="853008"/>
            </a:xfrm>
            <a:prstGeom prst="cube">
              <a:avLst>
                <a:gd name="adj" fmla="val 36897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20" name="组合 123">
              <a:extLst>
                <a:ext uri="{FF2B5EF4-FFF2-40B4-BE49-F238E27FC236}">
                  <a16:creationId xmlns:a16="http://schemas.microsoft.com/office/drawing/2014/main" id="{05A89647-989A-4D01-B1A5-9EF8B45C7CC4}"/>
                </a:ext>
              </a:extLst>
            </p:cNvPr>
            <p:cNvGrpSpPr/>
            <p:nvPr/>
          </p:nvGrpSpPr>
          <p:grpSpPr>
            <a:xfrm>
              <a:off x="10049375" y="3998102"/>
              <a:ext cx="484715" cy="507223"/>
              <a:chOff x="7411114" y="4312321"/>
              <a:chExt cx="1203965" cy="1197243"/>
            </a:xfrm>
          </p:grpSpPr>
          <p:sp>
            <p:nvSpPr>
              <p:cNvPr id="321" name="矩形 124">
                <a:extLst>
                  <a:ext uri="{FF2B5EF4-FFF2-40B4-BE49-F238E27FC236}">
                    <a16:creationId xmlns:a16="http://schemas.microsoft.com/office/drawing/2014/main" id="{3924D706-0935-4A24-B8AF-3FD1AE35CCFD}"/>
                  </a:ext>
                </a:extLst>
              </p:cNvPr>
              <p:cNvSpPr/>
              <p:nvPr/>
            </p:nvSpPr>
            <p:spPr>
              <a:xfrm>
                <a:off x="7792261" y="4691340"/>
                <a:ext cx="432722" cy="430306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7842"/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2" name="矩形 125">
                <a:extLst>
                  <a:ext uri="{FF2B5EF4-FFF2-40B4-BE49-F238E27FC236}">
                    <a16:creationId xmlns:a16="http://schemas.microsoft.com/office/drawing/2014/main" id="{1F256F1D-2362-4EDC-BC0C-FE64795E0A11}"/>
                  </a:ext>
                </a:extLst>
              </p:cNvPr>
              <p:cNvSpPr/>
              <p:nvPr/>
            </p:nvSpPr>
            <p:spPr>
              <a:xfrm>
                <a:off x="7622207" y="4527474"/>
                <a:ext cx="762293" cy="75803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7842"/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3" name="矩形 126">
                <a:extLst>
                  <a:ext uri="{FF2B5EF4-FFF2-40B4-BE49-F238E27FC236}">
                    <a16:creationId xmlns:a16="http://schemas.microsoft.com/office/drawing/2014/main" id="{E37960B2-1E95-4C53-AF0D-374D73E052EA}"/>
                  </a:ext>
                </a:extLst>
              </p:cNvPr>
              <p:cNvSpPr/>
              <p:nvPr/>
            </p:nvSpPr>
            <p:spPr>
              <a:xfrm>
                <a:off x="7411114" y="4312321"/>
                <a:ext cx="1203965" cy="1197243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517842"/>
                <a:endParaRPr lang="zh-CN" altLang="en-US" sz="1600">
                  <a:solidFill>
                    <a:prstClr val="white"/>
                  </a:solidFill>
                  <a:latin typeface="Times New Roman" panose="02020603050405020304" pitchFamily="18" charset="0"/>
                  <a:ea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4" name="Group 183">
            <a:extLst>
              <a:ext uri="{FF2B5EF4-FFF2-40B4-BE49-F238E27FC236}">
                <a16:creationId xmlns:a16="http://schemas.microsoft.com/office/drawing/2014/main" id="{6489239D-C839-4CB5-AF71-A9235B8AD866}"/>
              </a:ext>
            </a:extLst>
          </p:cNvPr>
          <p:cNvGrpSpPr>
            <a:grpSpLocks noChangeAspect="1"/>
          </p:cNvGrpSpPr>
          <p:nvPr/>
        </p:nvGrpSpPr>
        <p:grpSpPr>
          <a:xfrm>
            <a:off x="8654044" y="4109835"/>
            <a:ext cx="696880" cy="672133"/>
            <a:chOff x="11028480" y="3599278"/>
            <a:chExt cx="824948" cy="856242"/>
          </a:xfrm>
        </p:grpSpPr>
        <p:sp>
          <p:nvSpPr>
            <p:cNvPr id="311" name="Cube 310">
              <a:extLst>
                <a:ext uri="{FF2B5EF4-FFF2-40B4-BE49-F238E27FC236}">
                  <a16:creationId xmlns:a16="http://schemas.microsoft.com/office/drawing/2014/main" id="{3AB19700-01AF-4397-9CFE-2DA50F9F67C1}"/>
                </a:ext>
              </a:extLst>
            </p:cNvPr>
            <p:cNvSpPr/>
            <p:nvPr/>
          </p:nvSpPr>
          <p:spPr>
            <a:xfrm>
              <a:off x="11028480" y="3602512"/>
              <a:ext cx="824948" cy="853008"/>
            </a:xfrm>
            <a:prstGeom prst="cube">
              <a:avLst>
                <a:gd name="adj" fmla="val 36897"/>
              </a:avLst>
            </a:prstGeom>
            <a:blipFill dpi="0" rotWithShape="1">
              <a:blip r:embed="rId4"/>
              <a:srcRect/>
              <a:stretch>
                <a:fillRect/>
              </a:stretch>
            </a:blip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grpSp>
          <p:nvGrpSpPr>
            <p:cNvPr id="312" name="组合 127">
              <a:extLst>
                <a:ext uri="{FF2B5EF4-FFF2-40B4-BE49-F238E27FC236}">
                  <a16:creationId xmlns:a16="http://schemas.microsoft.com/office/drawing/2014/main" id="{B2A2B152-F83C-460E-A8B4-0AF1B805DE6D}"/>
                </a:ext>
              </a:extLst>
            </p:cNvPr>
            <p:cNvGrpSpPr/>
            <p:nvPr/>
          </p:nvGrpSpPr>
          <p:grpSpPr>
            <a:xfrm>
              <a:off x="11062371" y="3935730"/>
              <a:ext cx="459740" cy="496570"/>
              <a:chOff x="15517" y="708"/>
              <a:chExt cx="2486" cy="2510"/>
            </a:xfrm>
          </p:grpSpPr>
          <p:cxnSp>
            <p:nvCxnSpPr>
              <p:cNvPr id="315" name="直接连接符 128">
                <a:extLst>
                  <a:ext uri="{FF2B5EF4-FFF2-40B4-BE49-F238E27FC236}">
                    <a16:creationId xmlns:a16="http://schemas.microsoft.com/office/drawing/2014/main" id="{6F59FDF5-F30C-46ED-A3EF-27446163A63D}"/>
                  </a:ext>
                </a:extLst>
              </p:cNvPr>
              <p:cNvCxnSpPr/>
              <p:nvPr/>
            </p:nvCxnSpPr>
            <p:spPr>
              <a:xfrm>
                <a:off x="15527" y="742"/>
                <a:ext cx="2456" cy="2442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直接连接符 129">
                <a:extLst>
                  <a:ext uri="{FF2B5EF4-FFF2-40B4-BE49-F238E27FC236}">
                    <a16:creationId xmlns:a16="http://schemas.microsoft.com/office/drawing/2014/main" id="{410A7A16-41BD-43D2-A233-5B2A5849EB38}"/>
                  </a:ext>
                </a:extLst>
              </p:cNvPr>
              <p:cNvCxnSpPr/>
              <p:nvPr/>
            </p:nvCxnSpPr>
            <p:spPr>
              <a:xfrm flipH="1">
                <a:off x="15517" y="708"/>
                <a:ext cx="2477" cy="247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直接连接符 130">
                <a:extLst>
                  <a:ext uri="{FF2B5EF4-FFF2-40B4-BE49-F238E27FC236}">
                    <a16:creationId xmlns:a16="http://schemas.microsoft.com/office/drawing/2014/main" id="{3C0B8F43-15D1-4705-9294-EFEB37F3DAC1}"/>
                  </a:ext>
                </a:extLst>
              </p:cNvPr>
              <p:cNvCxnSpPr/>
              <p:nvPr/>
            </p:nvCxnSpPr>
            <p:spPr>
              <a:xfrm>
                <a:off x="16755" y="742"/>
                <a:ext cx="0" cy="2477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直接连接符 131">
                <a:extLst>
                  <a:ext uri="{FF2B5EF4-FFF2-40B4-BE49-F238E27FC236}">
                    <a16:creationId xmlns:a16="http://schemas.microsoft.com/office/drawing/2014/main" id="{6D3F1463-6DF3-4C07-8EA2-44349A8290F5}"/>
                  </a:ext>
                </a:extLst>
              </p:cNvPr>
              <p:cNvCxnSpPr/>
              <p:nvPr/>
            </p:nvCxnSpPr>
            <p:spPr>
              <a:xfrm>
                <a:off x="15527" y="1946"/>
                <a:ext cx="2477" cy="0"/>
              </a:xfrm>
              <a:prstGeom prst="line">
                <a:avLst/>
              </a:prstGeom>
              <a:ln w="12700">
                <a:solidFill>
                  <a:schemeClr val="bg1">
                    <a:lumMod val="75000"/>
                  </a:schemeClr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3" name="直接连接符 118">
              <a:extLst>
                <a:ext uri="{FF2B5EF4-FFF2-40B4-BE49-F238E27FC236}">
                  <a16:creationId xmlns:a16="http://schemas.microsoft.com/office/drawing/2014/main" id="{22B74FBC-929C-4010-9FF6-FB7DDF4F5E9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547183" y="3880848"/>
              <a:ext cx="306245" cy="3031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314" name="直接连接符 118">
              <a:extLst>
                <a:ext uri="{FF2B5EF4-FFF2-40B4-BE49-F238E27FC236}">
                  <a16:creationId xmlns:a16="http://schemas.microsoft.com/office/drawing/2014/main" id="{6714FBAC-F7A6-4708-8AA6-FCC562A0FF0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89142" y="3599278"/>
              <a:ext cx="306245" cy="30316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lgDash"/>
            </a:ln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sp>
        <p:nvSpPr>
          <p:cNvPr id="185" name="Cube 184">
            <a:extLst>
              <a:ext uri="{FF2B5EF4-FFF2-40B4-BE49-F238E27FC236}">
                <a16:creationId xmlns:a16="http://schemas.microsoft.com/office/drawing/2014/main" id="{B73751F7-2786-438A-9604-AFFC98374F1A}"/>
              </a:ext>
            </a:extLst>
          </p:cNvPr>
          <p:cNvSpPr>
            <a:spLocks noChangeAspect="1"/>
          </p:cNvSpPr>
          <p:nvPr/>
        </p:nvSpPr>
        <p:spPr>
          <a:xfrm>
            <a:off x="9865503" y="4103714"/>
            <a:ext cx="699524" cy="672133"/>
          </a:xfrm>
          <a:prstGeom prst="cube">
            <a:avLst>
              <a:gd name="adj" fmla="val 36897"/>
            </a:avLst>
          </a:prstGeom>
          <a:blipFill dpi="0" rotWithShape="1">
            <a:blip r:embed="rId4"/>
            <a:srcRect/>
            <a:stretch>
              <a:fillRect/>
            </a:stretch>
          </a:blipFill>
          <a:ln>
            <a:solidFill>
              <a:schemeClr val="tx1">
                <a:lumMod val="75000"/>
                <a:lumOff val="2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7842"/>
            <a:endParaRPr lang="en-US" sz="16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6" name="Straight Arrow Connector 185">
            <a:extLst>
              <a:ext uri="{FF2B5EF4-FFF2-40B4-BE49-F238E27FC236}">
                <a16:creationId xmlns:a16="http://schemas.microsoft.com/office/drawing/2014/main" id="{47D1A151-0E04-4046-AA82-F714EEC0C1B7}"/>
              </a:ext>
            </a:extLst>
          </p:cNvPr>
          <p:cNvCxnSpPr>
            <a:cxnSpLocks/>
            <a:endCxn id="338" idx="2"/>
          </p:cNvCxnSpPr>
          <p:nvPr/>
        </p:nvCxnSpPr>
        <p:spPr>
          <a:xfrm flipV="1">
            <a:off x="2231430" y="3824057"/>
            <a:ext cx="472906" cy="42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Oval 186">
            <a:extLst>
              <a:ext uri="{FF2B5EF4-FFF2-40B4-BE49-F238E27FC236}">
                <a16:creationId xmlns:a16="http://schemas.microsoft.com/office/drawing/2014/main" id="{E5175507-DCE2-4C2E-B01D-67FF9EA1BDA4}"/>
              </a:ext>
            </a:extLst>
          </p:cNvPr>
          <p:cNvSpPr/>
          <p:nvPr/>
        </p:nvSpPr>
        <p:spPr>
          <a:xfrm>
            <a:off x="4887061" y="3059308"/>
            <a:ext cx="58962" cy="5479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7842"/>
            <a:endParaRPr lang="en-US" sz="16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8" name="Oval 187">
            <a:extLst>
              <a:ext uri="{FF2B5EF4-FFF2-40B4-BE49-F238E27FC236}">
                <a16:creationId xmlns:a16="http://schemas.microsoft.com/office/drawing/2014/main" id="{589FD2AA-9A76-4AB8-A327-E5B518A36ABC}"/>
              </a:ext>
            </a:extLst>
          </p:cNvPr>
          <p:cNvSpPr/>
          <p:nvPr/>
        </p:nvSpPr>
        <p:spPr>
          <a:xfrm>
            <a:off x="4601423" y="4285342"/>
            <a:ext cx="58962" cy="54790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7842"/>
            <a:endParaRPr lang="en-US" sz="16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9" name="文本框 55">
            <a:extLst>
              <a:ext uri="{FF2B5EF4-FFF2-40B4-BE49-F238E27FC236}">
                <a16:creationId xmlns:a16="http://schemas.microsoft.com/office/drawing/2014/main" id="{AA331B81-C815-4D1A-9491-2E9F5ACD3901}"/>
              </a:ext>
            </a:extLst>
          </p:cNvPr>
          <p:cNvSpPr txBox="1"/>
          <p:nvPr/>
        </p:nvSpPr>
        <p:spPr>
          <a:xfrm>
            <a:off x="1054545" y="4256212"/>
            <a:ext cx="1362523" cy="261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Input Video Clip</a:t>
            </a:r>
          </a:p>
        </p:txBody>
      </p:sp>
      <p:sp>
        <p:nvSpPr>
          <p:cNvPr id="190" name="Oval 189">
            <a:extLst>
              <a:ext uri="{FF2B5EF4-FFF2-40B4-BE49-F238E27FC236}">
                <a16:creationId xmlns:a16="http://schemas.microsoft.com/office/drawing/2014/main" id="{ECB9E3BF-FAB9-4E37-973E-0A34090EF7E3}"/>
              </a:ext>
            </a:extLst>
          </p:cNvPr>
          <p:cNvSpPr/>
          <p:nvPr/>
        </p:nvSpPr>
        <p:spPr>
          <a:xfrm>
            <a:off x="10913589" y="4421622"/>
            <a:ext cx="65023" cy="60422"/>
          </a:xfrm>
          <a:prstGeom prst="ellipse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517842"/>
            <a:endParaRPr lang="en-GB" sz="1600">
              <a:solidFill>
                <a:prstClr val="whit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91" name="Straight Arrow Connector 190">
            <a:extLst>
              <a:ext uri="{FF2B5EF4-FFF2-40B4-BE49-F238E27FC236}">
                <a16:creationId xmlns:a16="http://schemas.microsoft.com/office/drawing/2014/main" id="{64970D09-3105-4593-A383-C70F2ACC9936}"/>
              </a:ext>
            </a:extLst>
          </p:cNvPr>
          <p:cNvCxnSpPr>
            <a:cxnSpLocks/>
          </p:cNvCxnSpPr>
          <p:nvPr/>
        </p:nvCxnSpPr>
        <p:spPr>
          <a:xfrm>
            <a:off x="5607824" y="4325531"/>
            <a:ext cx="484360" cy="0"/>
          </a:xfrm>
          <a:prstGeom prst="straightConnector1">
            <a:avLst/>
          </a:prstGeom>
          <a:ln w="19050">
            <a:solidFill>
              <a:srgbClr val="DB7F6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文本框 23">
            <a:extLst>
              <a:ext uri="{FF2B5EF4-FFF2-40B4-BE49-F238E27FC236}">
                <a16:creationId xmlns:a16="http://schemas.microsoft.com/office/drawing/2014/main" id="{E79ADCB0-6927-4A11-9CCE-CFB8A2A38AA9}"/>
              </a:ext>
            </a:extLst>
          </p:cNvPr>
          <p:cNvSpPr txBox="1"/>
          <p:nvPr/>
        </p:nvSpPr>
        <p:spPr>
          <a:xfrm>
            <a:off x="2359200" y="4256212"/>
            <a:ext cx="1712001" cy="236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Backbone network</a:t>
            </a:r>
          </a:p>
        </p:txBody>
      </p:sp>
      <p:sp>
        <p:nvSpPr>
          <p:cNvPr id="193" name="文本框 55">
            <a:extLst>
              <a:ext uri="{FF2B5EF4-FFF2-40B4-BE49-F238E27FC236}">
                <a16:creationId xmlns:a16="http://schemas.microsoft.com/office/drawing/2014/main" id="{D371C5A7-AC17-4775-97EC-75131FCB2E3B}"/>
              </a:ext>
            </a:extLst>
          </p:cNvPr>
          <p:cNvSpPr txBox="1"/>
          <p:nvPr/>
        </p:nvSpPr>
        <p:spPr>
          <a:xfrm>
            <a:off x="1356599" y="1495343"/>
            <a:ext cx="993774" cy="261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Optical Flow</a:t>
            </a:r>
          </a:p>
        </p:txBody>
      </p:sp>
      <p:cxnSp>
        <p:nvCxnSpPr>
          <p:cNvPr id="194" name="Straight Arrow Connector 193">
            <a:extLst>
              <a:ext uri="{FF2B5EF4-FFF2-40B4-BE49-F238E27FC236}">
                <a16:creationId xmlns:a16="http://schemas.microsoft.com/office/drawing/2014/main" id="{0A0A55C3-F35F-49DB-8CFB-ED85F3981EAC}"/>
              </a:ext>
            </a:extLst>
          </p:cNvPr>
          <p:cNvCxnSpPr>
            <a:cxnSpLocks/>
          </p:cNvCxnSpPr>
          <p:nvPr/>
        </p:nvCxnSpPr>
        <p:spPr>
          <a:xfrm flipV="1">
            <a:off x="1805111" y="2954194"/>
            <a:ext cx="0" cy="289296"/>
          </a:xfrm>
          <a:prstGeom prst="straightConnector1">
            <a:avLst/>
          </a:prstGeom>
          <a:ln w="19050">
            <a:solidFill>
              <a:srgbClr val="84B39B"/>
            </a:solidFill>
            <a:prstDash val="dash"/>
            <a:tailEnd type="stealt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95" name="文本框 147">
            <a:extLst>
              <a:ext uri="{FF2B5EF4-FFF2-40B4-BE49-F238E27FC236}">
                <a16:creationId xmlns:a16="http://schemas.microsoft.com/office/drawing/2014/main" id="{4D8B938A-93FE-44A9-9EA5-FFB2BE26FFD1}"/>
              </a:ext>
            </a:extLst>
          </p:cNvPr>
          <p:cNvSpPr txBox="1"/>
          <p:nvPr/>
        </p:nvSpPr>
        <p:spPr>
          <a:xfrm>
            <a:off x="6247132" y="3543661"/>
            <a:ext cx="832322" cy="261554"/>
          </a:xfrm>
          <a:prstGeom prst="rect">
            <a:avLst/>
          </a:prstGeom>
          <a:noFill/>
          <a:ln w="19050">
            <a:solidFill>
              <a:srgbClr val="84B39B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Pattern 1</a:t>
            </a:r>
          </a:p>
        </p:txBody>
      </p:sp>
      <p:grpSp>
        <p:nvGrpSpPr>
          <p:cNvPr id="196" name="Group 195">
            <a:extLst>
              <a:ext uri="{FF2B5EF4-FFF2-40B4-BE49-F238E27FC236}">
                <a16:creationId xmlns:a16="http://schemas.microsoft.com/office/drawing/2014/main" id="{24EDA367-5533-473C-AE49-36F8312BFEFC}"/>
              </a:ext>
            </a:extLst>
          </p:cNvPr>
          <p:cNvGrpSpPr/>
          <p:nvPr/>
        </p:nvGrpSpPr>
        <p:grpSpPr>
          <a:xfrm>
            <a:off x="6316875" y="2819167"/>
            <a:ext cx="802574" cy="659954"/>
            <a:chOff x="5284913" y="2510825"/>
            <a:chExt cx="760947" cy="673373"/>
          </a:xfrm>
        </p:grpSpPr>
        <p:grpSp>
          <p:nvGrpSpPr>
            <p:cNvPr id="293" name="Group 292">
              <a:extLst>
                <a:ext uri="{FF2B5EF4-FFF2-40B4-BE49-F238E27FC236}">
                  <a16:creationId xmlns:a16="http://schemas.microsoft.com/office/drawing/2014/main" id="{D7D966B1-70C2-45C8-B4AF-7AA194E42A9C}"/>
                </a:ext>
              </a:extLst>
            </p:cNvPr>
            <p:cNvGrpSpPr/>
            <p:nvPr/>
          </p:nvGrpSpPr>
          <p:grpSpPr>
            <a:xfrm>
              <a:off x="5521598" y="2510825"/>
              <a:ext cx="524262" cy="548640"/>
              <a:chOff x="9213214" y="750157"/>
              <a:chExt cx="511811" cy="527050"/>
            </a:xfrm>
          </p:grpSpPr>
          <p:pic>
            <p:nvPicPr>
              <p:cNvPr id="303" name="图片 19" descr="sum_mb_dv">
                <a:extLst>
                  <a:ext uri="{FF2B5EF4-FFF2-40B4-BE49-F238E27FC236}">
                    <a16:creationId xmlns:a16="http://schemas.microsoft.com/office/drawing/2014/main" id="{4384BBCE-83C3-4F1F-888F-FC55515948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85" r="15551"/>
              <a:stretch/>
            </p:blipFill>
            <p:spPr>
              <a:xfrm>
                <a:off x="9213214" y="760939"/>
                <a:ext cx="511811" cy="505487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304" name="组合 45">
                <a:extLst>
                  <a:ext uri="{FF2B5EF4-FFF2-40B4-BE49-F238E27FC236}">
                    <a16:creationId xmlns:a16="http://schemas.microsoft.com/office/drawing/2014/main" id="{88E8AEE2-727C-4D28-AAD0-9E649A3C489A}"/>
                  </a:ext>
                </a:extLst>
              </p:cNvPr>
              <p:cNvGrpSpPr/>
              <p:nvPr/>
            </p:nvGrpSpPr>
            <p:grpSpPr>
              <a:xfrm>
                <a:off x="9213214" y="750157"/>
                <a:ext cx="511810" cy="527050"/>
                <a:chOff x="3812768" y="483088"/>
                <a:chExt cx="1572962" cy="1572962"/>
              </a:xfrm>
            </p:grpSpPr>
            <p:cxnSp>
              <p:nvCxnSpPr>
                <p:cNvPr id="305" name="直接连接符 46">
                  <a:extLst>
                    <a:ext uri="{FF2B5EF4-FFF2-40B4-BE49-F238E27FC236}">
                      <a16:creationId xmlns:a16="http://schemas.microsoft.com/office/drawing/2014/main" id="{84F019D6-D449-466C-A401-88646B7F6067}"/>
                    </a:ext>
                  </a:extLst>
                </p:cNvPr>
                <p:cNvCxnSpPr/>
                <p:nvPr/>
              </p:nvCxnSpPr>
              <p:spPr>
                <a:xfrm>
                  <a:off x="4206365" y="483089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6" name="直接连接符 47">
                  <a:extLst>
                    <a:ext uri="{FF2B5EF4-FFF2-40B4-BE49-F238E27FC236}">
                      <a16:creationId xmlns:a16="http://schemas.microsoft.com/office/drawing/2014/main" id="{71CD7066-17BB-44C2-8332-BAC6918F285D}"/>
                    </a:ext>
                  </a:extLst>
                </p:cNvPr>
                <p:cNvCxnSpPr/>
                <p:nvPr/>
              </p:nvCxnSpPr>
              <p:spPr>
                <a:xfrm>
                  <a:off x="4987940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7" name="直接连接符 48">
                  <a:extLst>
                    <a:ext uri="{FF2B5EF4-FFF2-40B4-BE49-F238E27FC236}">
                      <a16:creationId xmlns:a16="http://schemas.microsoft.com/office/drawing/2014/main" id="{09B4B5D7-6E17-41CA-9FB8-68F083B08E55}"/>
                    </a:ext>
                  </a:extLst>
                </p:cNvPr>
                <p:cNvCxnSpPr/>
                <p:nvPr/>
              </p:nvCxnSpPr>
              <p:spPr>
                <a:xfrm>
                  <a:off x="3812769" y="1648474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8" name="直接连接符 49">
                  <a:extLst>
                    <a:ext uri="{FF2B5EF4-FFF2-40B4-BE49-F238E27FC236}">
                      <a16:creationId xmlns:a16="http://schemas.microsoft.com/office/drawing/2014/main" id="{1079B6E4-C5B2-44B3-B249-856FA8ED418D}"/>
                    </a:ext>
                  </a:extLst>
                </p:cNvPr>
                <p:cNvCxnSpPr/>
                <p:nvPr/>
              </p:nvCxnSpPr>
              <p:spPr>
                <a:xfrm>
                  <a:off x="3812768" y="878085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直接连接符 50">
                  <a:extLst>
                    <a:ext uri="{FF2B5EF4-FFF2-40B4-BE49-F238E27FC236}">
                      <a16:creationId xmlns:a16="http://schemas.microsoft.com/office/drawing/2014/main" id="{B3A0EB3C-1091-4C95-B885-1C030EC7F703}"/>
                    </a:ext>
                  </a:extLst>
                </p:cNvPr>
                <p:cNvCxnSpPr/>
                <p:nvPr/>
              </p:nvCxnSpPr>
              <p:spPr>
                <a:xfrm>
                  <a:off x="3812768" y="1269568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直接连接符 51">
                  <a:extLst>
                    <a:ext uri="{FF2B5EF4-FFF2-40B4-BE49-F238E27FC236}">
                      <a16:creationId xmlns:a16="http://schemas.microsoft.com/office/drawing/2014/main" id="{C06A92E4-51C0-40BC-8608-B10807C78733}"/>
                    </a:ext>
                  </a:extLst>
                </p:cNvPr>
                <p:cNvCxnSpPr/>
                <p:nvPr/>
              </p:nvCxnSpPr>
              <p:spPr>
                <a:xfrm>
                  <a:off x="4599248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94" name="Group 293">
              <a:extLst>
                <a:ext uri="{FF2B5EF4-FFF2-40B4-BE49-F238E27FC236}">
                  <a16:creationId xmlns:a16="http://schemas.microsoft.com/office/drawing/2014/main" id="{399A18DB-A48A-4829-878B-27076EAE757F}"/>
                </a:ext>
              </a:extLst>
            </p:cNvPr>
            <p:cNvGrpSpPr/>
            <p:nvPr/>
          </p:nvGrpSpPr>
          <p:grpSpPr>
            <a:xfrm>
              <a:off x="5284913" y="2587581"/>
              <a:ext cx="582241" cy="596617"/>
              <a:chOff x="8341995" y="1751965"/>
              <a:chExt cx="514350" cy="527050"/>
            </a:xfrm>
          </p:grpSpPr>
          <p:pic>
            <p:nvPicPr>
              <p:cNvPr id="295" name="图片 112" descr="sum_mb_du">
                <a:extLst>
                  <a:ext uri="{FF2B5EF4-FFF2-40B4-BE49-F238E27FC236}">
                    <a16:creationId xmlns:a16="http://schemas.microsoft.com/office/drawing/2014/main" id="{66220BC3-0BED-41C3-A536-1AF29CED8BF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8059" t="1199" r="15969" b="1153"/>
              <a:stretch>
                <a:fillRect/>
              </a:stretch>
            </p:blipFill>
            <p:spPr>
              <a:xfrm>
                <a:off x="8344535" y="1768475"/>
                <a:ext cx="511810" cy="494030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96" name="组合 45">
                <a:extLst>
                  <a:ext uri="{FF2B5EF4-FFF2-40B4-BE49-F238E27FC236}">
                    <a16:creationId xmlns:a16="http://schemas.microsoft.com/office/drawing/2014/main" id="{78516883-47FE-420E-AF42-DBDF5B7807C6}"/>
                  </a:ext>
                </a:extLst>
              </p:cNvPr>
              <p:cNvGrpSpPr/>
              <p:nvPr/>
            </p:nvGrpSpPr>
            <p:grpSpPr>
              <a:xfrm>
                <a:off x="8341995" y="1751965"/>
                <a:ext cx="511810" cy="527050"/>
                <a:chOff x="3812768" y="483088"/>
                <a:chExt cx="1572962" cy="1572962"/>
              </a:xfrm>
            </p:grpSpPr>
            <p:cxnSp>
              <p:nvCxnSpPr>
                <p:cNvPr id="297" name="直接连接符 46">
                  <a:extLst>
                    <a:ext uri="{FF2B5EF4-FFF2-40B4-BE49-F238E27FC236}">
                      <a16:creationId xmlns:a16="http://schemas.microsoft.com/office/drawing/2014/main" id="{47A9876C-941D-4FB4-9104-71655C0DDCE2}"/>
                    </a:ext>
                  </a:extLst>
                </p:cNvPr>
                <p:cNvCxnSpPr/>
                <p:nvPr/>
              </p:nvCxnSpPr>
              <p:spPr>
                <a:xfrm>
                  <a:off x="4206365" y="483089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8" name="直接连接符 47">
                  <a:extLst>
                    <a:ext uri="{FF2B5EF4-FFF2-40B4-BE49-F238E27FC236}">
                      <a16:creationId xmlns:a16="http://schemas.microsoft.com/office/drawing/2014/main" id="{9C18F037-F298-404A-B80D-04C94EAF6979}"/>
                    </a:ext>
                  </a:extLst>
                </p:cNvPr>
                <p:cNvCxnSpPr/>
                <p:nvPr/>
              </p:nvCxnSpPr>
              <p:spPr>
                <a:xfrm>
                  <a:off x="4987940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299" name="直接连接符 48">
                  <a:extLst>
                    <a:ext uri="{FF2B5EF4-FFF2-40B4-BE49-F238E27FC236}">
                      <a16:creationId xmlns:a16="http://schemas.microsoft.com/office/drawing/2014/main" id="{46E38A52-ED61-49F8-B219-6E677BCA89B4}"/>
                    </a:ext>
                  </a:extLst>
                </p:cNvPr>
                <p:cNvCxnSpPr/>
                <p:nvPr/>
              </p:nvCxnSpPr>
              <p:spPr>
                <a:xfrm>
                  <a:off x="3812769" y="1648474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0" name="直接连接符 49">
                  <a:extLst>
                    <a:ext uri="{FF2B5EF4-FFF2-40B4-BE49-F238E27FC236}">
                      <a16:creationId xmlns:a16="http://schemas.microsoft.com/office/drawing/2014/main" id="{ACD25BF5-0474-46B0-8399-35DB3D051B21}"/>
                    </a:ext>
                  </a:extLst>
                </p:cNvPr>
                <p:cNvCxnSpPr/>
                <p:nvPr/>
              </p:nvCxnSpPr>
              <p:spPr>
                <a:xfrm>
                  <a:off x="3812768" y="878085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1" name="直接连接符 50">
                  <a:extLst>
                    <a:ext uri="{FF2B5EF4-FFF2-40B4-BE49-F238E27FC236}">
                      <a16:creationId xmlns:a16="http://schemas.microsoft.com/office/drawing/2014/main" id="{C474CC74-A0C4-4DF0-A0E6-76D4F5B0ED6E}"/>
                    </a:ext>
                  </a:extLst>
                </p:cNvPr>
                <p:cNvCxnSpPr/>
                <p:nvPr/>
              </p:nvCxnSpPr>
              <p:spPr>
                <a:xfrm>
                  <a:off x="3812768" y="1269568"/>
                  <a:ext cx="1572961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直接连接符 51">
                  <a:extLst>
                    <a:ext uri="{FF2B5EF4-FFF2-40B4-BE49-F238E27FC236}">
                      <a16:creationId xmlns:a16="http://schemas.microsoft.com/office/drawing/2014/main" id="{E977FD03-7184-440F-AFD4-40533B7823C4}"/>
                    </a:ext>
                  </a:extLst>
                </p:cNvPr>
                <p:cNvCxnSpPr/>
                <p:nvPr/>
              </p:nvCxnSpPr>
              <p:spPr>
                <a:xfrm>
                  <a:off x="4599248" y="483088"/>
                  <a:ext cx="0" cy="1572961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1">
                  <a:schemeClr val="accent3"/>
                </a:lnRef>
                <a:fillRef idx="0">
                  <a:schemeClr val="accent3"/>
                </a:fillRef>
                <a:effectRef idx="0">
                  <a:schemeClr val="accent3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97" name="Group 196">
            <a:extLst>
              <a:ext uri="{FF2B5EF4-FFF2-40B4-BE49-F238E27FC236}">
                <a16:creationId xmlns:a16="http://schemas.microsoft.com/office/drawing/2014/main" id="{B0A9E5F7-B80A-44AC-979F-63E7010C9E3B}"/>
              </a:ext>
            </a:extLst>
          </p:cNvPr>
          <p:cNvGrpSpPr/>
          <p:nvPr/>
        </p:nvGrpSpPr>
        <p:grpSpPr>
          <a:xfrm>
            <a:off x="7554361" y="2827981"/>
            <a:ext cx="716225" cy="636605"/>
            <a:chOff x="7105853" y="2516781"/>
            <a:chExt cx="679077" cy="649549"/>
          </a:xfrm>
        </p:grpSpPr>
        <p:grpSp>
          <p:nvGrpSpPr>
            <p:cNvPr id="281" name="Group 280">
              <a:extLst>
                <a:ext uri="{FF2B5EF4-FFF2-40B4-BE49-F238E27FC236}">
                  <a16:creationId xmlns:a16="http://schemas.microsoft.com/office/drawing/2014/main" id="{2E649F75-C3A6-49F3-9496-5C06339B047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229426" y="2516781"/>
              <a:ext cx="555504" cy="548640"/>
              <a:chOff x="10029134" y="909562"/>
              <a:chExt cx="511811" cy="505487"/>
            </a:xfrm>
          </p:grpSpPr>
          <p:pic>
            <p:nvPicPr>
              <p:cNvPr id="288" name="图片 19" descr="sum_mb_dv">
                <a:extLst>
                  <a:ext uri="{FF2B5EF4-FFF2-40B4-BE49-F238E27FC236}">
                    <a16:creationId xmlns:a16="http://schemas.microsoft.com/office/drawing/2014/main" id="{60EF83C8-5ACD-4BFC-8733-CD952313E1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8485" r="15551"/>
              <a:stretch/>
            </p:blipFill>
            <p:spPr>
              <a:xfrm>
                <a:off x="10029134" y="909562"/>
                <a:ext cx="511811" cy="505487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89" name="组合 68">
                <a:extLst>
                  <a:ext uri="{FF2B5EF4-FFF2-40B4-BE49-F238E27FC236}">
                    <a16:creationId xmlns:a16="http://schemas.microsoft.com/office/drawing/2014/main" id="{4726163A-F0B4-4ED0-AC80-6C544FF939D1}"/>
                  </a:ext>
                </a:extLst>
              </p:cNvPr>
              <p:cNvGrpSpPr/>
              <p:nvPr/>
            </p:nvGrpSpPr>
            <p:grpSpPr>
              <a:xfrm>
                <a:off x="10044374" y="941960"/>
                <a:ext cx="481330" cy="440690"/>
                <a:chOff x="7411114" y="4312321"/>
                <a:chExt cx="1203965" cy="1197243"/>
              </a:xfrm>
            </p:grpSpPr>
            <p:sp>
              <p:nvSpPr>
                <p:cNvPr id="290" name="矩形 69">
                  <a:extLst>
                    <a:ext uri="{FF2B5EF4-FFF2-40B4-BE49-F238E27FC236}">
                      <a16:creationId xmlns:a16="http://schemas.microsoft.com/office/drawing/2014/main" id="{3A0F59A5-AC3D-4521-9625-B524046D113D}"/>
                    </a:ext>
                  </a:extLst>
                </p:cNvPr>
                <p:cNvSpPr/>
                <p:nvPr/>
              </p:nvSpPr>
              <p:spPr>
                <a:xfrm>
                  <a:off x="7792261" y="4691340"/>
                  <a:ext cx="432722" cy="43030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1" name="矩形 70">
                  <a:extLst>
                    <a:ext uri="{FF2B5EF4-FFF2-40B4-BE49-F238E27FC236}">
                      <a16:creationId xmlns:a16="http://schemas.microsoft.com/office/drawing/2014/main" id="{C61AF4DF-FE7D-4E02-A968-7E515489090A}"/>
                    </a:ext>
                  </a:extLst>
                </p:cNvPr>
                <p:cNvSpPr/>
                <p:nvPr/>
              </p:nvSpPr>
              <p:spPr>
                <a:xfrm>
                  <a:off x="7622207" y="4527474"/>
                  <a:ext cx="762293" cy="75803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92" name="矩形 71">
                  <a:extLst>
                    <a:ext uri="{FF2B5EF4-FFF2-40B4-BE49-F238E27FC236}">
                      <a16:creationId xmlns:a16="http://schemas.microsoft.com/office/drawing/2014/main" id="{AA9EC24A-FBE8-4867-9CF0-6C9C0C906B83}"/>
                    </a:ext>
                  </a:extLst>
                </p:cNvPr>
                <p:cNvSpPr/>
                <p:nvPr/>
              </p:nvSpPr>
              <p:spPr>
                <a:xfrm>
                  <a:off x="7411114" y="4312321"/>
                  <a:ext cx="1203965" cy="11972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  <p:grpSp>
          <p:nvGrpSpPr>
            <p:cNvPr id="282" name="Group 281">
              <a:extLst>
                <a:ext uri="{FF2B5EF4-FFF2-40B4-BE49-F238E27FC236}">
                  <a16:creationId xmlns:a16="http://schemas.microsoft.com/office/drawing/2014/main" id="{7AB87D7D-4921-46BA-AF88-279D407CA3DA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05853" y="2617690"/>
              <a:ext cx="568387" cy="548640"/>
              <a:chOff x="8329930" y="2440940"/>
              <a:chExt cx="511810" cy="494030"/>
            </a:xfrm>
          </p:grpSpPr>
          <p:pic>
            <p:nvPicPr>
              <p:cNvPr id="283" name="图片 111" descr="sum_mb_du">
                <a:extLst>
                  <a:ext uri="{FF2B5EF4-FFF2-40B4-BE49-F238E27FC236}">
                    <a16:creationId xmlns:a16="http://schemas.microsoft.com/office/drawing/2014/main" id="{DDC6F21D-D343-4D75-950E-D4F7AFF6A0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l="8059" t="1199" r="15969" b="1153"/>
              <a:stretch>
                <a:fillRect/>
              </a:stretch>
            </p:blipFill>
            <p:spPr>
              <a:xfrm>
                <a:off x="8329930" y="2440940"/>
                <a:ext cx="511810" cy="494030"/>
              </a:xfrm>
              <a:prstGeom prst="rect">
                <a:avLst/>
              </a:prstGeom>
              <a:ln>
                <a:noFill/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284" name="组合 68">
                <a:extLst>
                  <a:ext uri="{FF2B5EF4-FFF2-40B4-BE49-F238E27FC236}">
                    <a16:creationId xmlns:a16="http://schemas.microsoft.com/office/drawing/2014/main" id="{5CE3D8EB-9070-4AA9-928E-F56DD73E561C}"/>
                  </a:ext>
                </a:extLst>
              </p:cNvPr>
              <p:cNvGrpSpPr/>
              <p:nvPr/>
            </p:nvGrpSpPr>
            <p:grpSpPr>
              <a:xfrm>
                <a:off x="8335010" y="2467610"/>
                <a:ext cx="481330" cy="440690"/>
                <a:chOff x="7411114" y="4312321"/>
                <a:chExt cx="1203965" cy="1197243"/>
              </a:xfrm>
            </p:grpSpPr>
            <p:sp>
              <p:nvSpPr>
                <p:cNvPr id="285" name="矩形 69">
                  <a:extLst>
                    <a:ext uri="{FF2B5EF4-FFF2-40B4-BE49-F238E27FC236}">
                      <a16:creationId xmlns:a16="http://schemas.microsoft.com/office/drawing/2014/main" id="{5560327B-9C4F-416E-9DEA-EEF1C7C23DAE}"/>
                    </a:ext>
                  </a:extLst>
                </p:cNvPr>
                <p:cNvSpPr/>
                <p:nvPr/>
              </p:nvSpPr>
              <p:spPr>
                <a:xfrm>
                  <a:off x="7792261" y="4691340"/>
                  <a:ext cx="432722" cy="430306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6" name="矩形 70">
                  <a:extLst>
                    <a:ext uri="{FF2B5EF4-FFF2-40B4-BE49-F238E27FC236}">
                      <a16:creationId xmlns:a16="http://schemas.microsoft.com/office/drawing/2014/main" id="{BFA62AD1-DDBC-4411-9E6D-CA0A9BB1F167}"/>
                    </a:ext>
                  </a:extLst>
                </p:cNvPr>
                <p:cNvSpPr/>
                <p:nvPr/>
              </p:nvSpPr>
              <p:spPr>
                <a:xfrm>
                  <a:off x="7622207" y="4527474"/>
                  <a:ext cx="762293" cy="758037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287" name="矩形 71">
                  <a:extLst>
                    <a:ext uri="{FF2B5EF4-FFF2-40B4-BE49-F238E27FC236}">
                      <a16:creationId xmlns:a16="http://schemas.microsoft.com/office/drawing/2014/main" id="{7DF6BE6A-1C86-4191-9EC4-5D4EDDF8828D}"/>
                    </a:ext>
                  </a:extLst>
                </p:cNvPr>
                <p:cNvSpPr/>
                <p:nvPr/>
              </p:nvSpPr>
              <p:spPr>
                <a:xfrm>
                  <a:off x="7411114" y="4312321"/>
                  <a:ext cx="1203965" cy="1197243"/>
                </a:xfrm>
                <a:prstGeom prst="rect">
                  <a:avLst/>
                </a:prstGeom>
                <a:noFill/>
                <a:ln w="12700">
                  <a:solidFill>
                    <a:schemeClr val="tx1"/>
                  </a:solidFill>
                  <a:prstDash val="lg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 defTabSz="517842"/>
                  <a:endParaRPr lang="zh-CN" altLang="en-US" sz="1600">
                    <a:solidFill>
                      <a:prstClr val="white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endParaRPr>
                </a:p>
              </p:txBody>
            </p:sp>
          </p:grpSp>
        </p:grpSp>
      </p:grpSp>
      <p:grpSp>
        <p:nvGrpSpPr>
          <p:cNvPr id="198" name="Group 197">
            <a:extLst>
              <a:ext uri="{FF2B5EF4-FFF2-40B4-BE49-F238E27FC236}">
                <a16:creationId xmlns:a16="http://schemas.microsoft.com/office/drawing/2014/main" id="{03BBB5EA-C577-4946-B966-9B572BCD6F38}"/>
              </a:ext>
            </a:extLst>
          </p:cNvPr>
          <p:cNvGrpSpPr>
            <a:grpSpLocks noChangeAspect="1"/>
          </p:cNvGrpSpPr>
          <p:nvPr/>
        </p:nvGrpSpPr>
        <p:grpSpPr>
          <a:xfrm>
            <a:off x="8926924" y="2831778"/>
            <a:ext cx="587556" cy="537707"/>
            <a:chOff x="10718165" y="1143191"/>
            <a:chExt cx="511811" cy="505487"/>
          </a:xfrm>
        </p:grpSpPr>
        <p:pic>
          <p:nvPicPr>
            <p:cNvPr id="275" name="图片 19" descr="sum_mb_dv">
              <a:extLst>
                <a:ext uri="{FF2B5EF4-FFF2-40B4-BE49-F238E27FC236}">
                  <a16:creationId xmlns:a16="http://schemas.microsoft.com/office/drawing/2014/main" id="{E1EF52E8-0343-468E-A87E-77A9B73CC7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485" r="15551"/>
            <a:stretch/>
          </p:blipFill>
          <p:spPr>
            <a:xfrm>
              <a:off x="10718165" y="1143191"/>
              <a:ext cx="511811" cy="505487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76" name="组合 54">
              <a:extLst>
                <a:ext uri="{FF2B5EF4-FFF2-40B4-BE49-F238E27FC236}">
                  <a16:creationId xmlns:a16="http://schemas.microsoft.com/office/drawing/2014/main" id="{655FF2A5-998A-450B-BBEC-20150E09696D}"/>
                </a:ext>
              </a:extLst>
            </p:cNvPr>
            <p:cNvGrpSpPr/>
            <p:nvPr/>
          </p:nvGrpSpPr>
          <p:grpSpPr>
            <a:xfrm>
              <a:off x="10741660" y="1152108"/>
              <a:ext cx="459740" cy="496570"/>
              <a:chOff x="15517" y="708"/>
              <a:chExt cx="2486" cy="2510"/>
            </a:xfrm>
          </p:grpSpPr>
          <p:cxnSp>
            <p:nvCxnSpPr>
              <p:cNvPr id="277" name="直接连接符 86">
                <a:extLst>
                  <a:ext uri="{FF2B5EF4-FFF2-40B4-BE49-F238E27FC236}">
                    <a16:creationId xmlns:a16="http://schemas.microsoft.com/office/drawing/2014/main" id="{DD7230D4-5B2C-4BF5-BF58-E1401B20B98F}"/>
                  </a:ext>
                </a:extLst>
              </p:cNvPr>
              <p:cNvCxnSpPr/>
              <p:nvPr/>
            </p:nvCxnSpPr>
            <p:spPr>
              <a:xfrm>
                <a:off x="15527" y="742"/>
                <a:ext cx="2456" cy="244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直接连接符 87">
                <a:extLst>
                  <a:ext uri="{FF2B5EF4-FFF2-40B4-BE49-F238E27FC236}">
                    <a16:creationId xmlns:a16="http://schemas.microsoft.com/office/drawing/2014/main" id="{38A8E79D-CF6F-495B-B120-EDA1B8C10C4A}"/>
                  </a:ext>
                </a:extLst>
              </p:cNvPr>
              <p:cNvCxnSpPr/>
              <p:nvPr/>
            </p:nvCxnSpPr>
            <p:spPr>
              <a:xfrm flipH="1">
                <a:off x="15517" y="708"/>
                <a:ext cx="2477" cy="247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直接连接符 88">
                <a:extLst>
                  <a:ext uri="{FF2B5EF4-FFF2-40B4-BE49-F238E27FC236}">
                    <a16:creationId xmlns:a16="http://schemas.microsoft.com/office/drawing/2014/main" id="{3F83C92D-D22E-44A4-8ABD-AD75390F9610}"/>
                  </a:ext>
                </a:extLst>
              </p:cNvPr>
              <p:cNvCxnSpPr/>
              <p:nvPr/>
            </p:nvCxnSpPr>
            <p:spPr>
              <a:xfrm>
                <a:off x="16755" y="742"/>
                <a:ext cx="0" cy="247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直接连接符 89">
                <a:extLst>
                  <a:ext uri="{FF2B5EF4-FFF2-40B4-BE49-F238E27FC236}">
                    <a16:creationId xmlns:a16="http://schemas.microsoft.com/office/drawing/2014/main" id="{BC57AF15-07AB-4286-A1EC-DE8330302ECC}"/>
                  </a:ext>
                </a:extLst>
              </p:cNvPr>
              <p:cNvCxnSpPr/>
              <p:nvPr/>
            </p:nvCxnSpPr>
            <p:spPr>
              <a:xfrm>
                <a:off x="15527" y="1946"/>
                <a:ext cx="24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99" name="Group 198">
            <a:extLst>
              <a:ext uri="{FF2B5EF4-FFF2-40B4-BE49-F238E27FC236}">
                <a16:creationId xmlns:a16="http://schemas.microsoft.com/office/drawing/2014/main" id="{D0B34AD2-28FD-4640-BC0A-82C2D1770BAF}"/>
              </a:ext>
            </a:extLst>
          </p:cNvPr>
          <p:cNvGrpSpPr>
            <a:grpSpLocks noChangeAspect="1"/>
          </p:cNvGrpSpPr>
          <p:nvPr/>
        </p:nvGrpSpPr>
        <p:grpSpPr>
          <a:xfrm>
            <a:off x="8724519" y="2895757"/>
            <a:ext cx="591870" cy="537707"/>
            <a:chOff x="8325485" y="3032760"/>
            <a:chExt cx="511810" cy="500380"/>
          </a:xfrm>
        </p:grpSpPr>
        <p:pic>
          <p:nvPicPr>
            <p:cNvPr id="269" name="图片 110" descr="sum_mb_du">
              <a:extLst>
                <a:ext uri="{FF2B5EF4-FFF2-40B4-BE49-F238E27FC236}">
                  <a16:creationId xmlns:a16="http://schemas.microsoft.com/office/drawing/2014/main" id="{2E42D810-6BA6-4E33-A3EE-5D5B5E6C179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l="8059" t="1199" r="15969" b="1153"/>
            <a:stretch>
              <a:fillRect/>
            </a:stretch>
          </p:blipFill>
          <p:spPr>
            <a:xfrm>
              <a:off x="8325485" y="3032760"/>
              <a:ext cx="511810" cy="49403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70" name="组合 54">
              <a:extLst>
                <a:ext uri="{FF2B5EF4-FFF2-40B4-BE49-F238E27FC236}">
                  <a16:creationId xmlns:a16="http://schemas.microsoft.com/office/drawing/2014/main" id="{AD574613-8DC0-48A9-BF32-143FBC40A0EC}"/>
                </a:ext>
              </a:extLst>
            </p:cNvPr>
            <p:cNvGrpSpPr/>
            <p:nvPr/>
          </p:nvGrpSpPr>
          <p:grpSpPr>
            <a:xfrm>
              <a:off x="8347075" y="3036570"/>
              <a:ext cx="459740" cy="496570"/>
              <a:chOff x="15517" y="708"/>
              <a:chExt cx="2486" cy="2510"/>
            </a:xfrm>
          </p:grpSpPr>
          <p:cxnSp>
            <p:nvCxnSpPr>
              <p:cNvPr id="271" name="直接连接符 86">
                <a:extLst>
                  <a:ext uri="{FF2B5EF4-FFF2-40B4-BE49-F238E27FC236}">
                    <a16:creationId xmlns:a16="http://schemas.microsoft.com/office/drawing/2014/main" id="{7AAD6010-C137-435D-8274-7C8488D8D497}"/>
                  </a:ext>
                </a:extLst>
              </p:cNvPr>
              <p:cNvCxnSpPr/>
              <p:nvPr/>
            </p:nvCxnSpPr>
            <p:spPr>
              <a:xfrm>
                <a:off x="15527" y="742"/>
                <a:ext cx="2456" cy="244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直接连接符 87">
                <a:extLst>
                  <a:ext uri="{FF2B5EF4-FFF2-40B4-BE49-F238E27FC236}">
                    <a16:creationId xmlns:a16="http://schemas.microsoft.com/office/drawing/2014/main" id="{713D8023-C1E6-4DCA-9469-0809377F7EBF}"/>
                  </a:ext>
                </a:extLst>
              </p:cNvPr>
              <p:cNvCxnSpPr/>
              <p:nvPr/>
            </p:nvCxnSpPr>
            <p:spPr>
              <a:xfrm flipH="1">
                <a:off x="15517" y="708"/>
                <a:ext cx="2477" cy="247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直接连接符 88">
                <a:extLst>
                  <a:ext uri="{FF2B5EF4-FFF2-40B4-BE49-F238E27FC236}">
                    <a16:creationId xmlns:a16="http://schemas.microsoft.com/office/drawing/2014/main" id="{6148FDDD-1CC9-434D-AC72-33853A18A80F}"/>
                  </a:ext>
                </a:extLst>
              </p:cNvPr>
              <p:cNvCxnSpPr/>
              <p:nvPr/>
            </p:nvCxnSpPr>
            <p:spPr>
              <a:xfrm>
                <a:off x="16755" y="742"/>
                <a:ext cx="0" cy="2477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直接连接符 89">
                <a:extLst>
                  <a:ext uri="{FF2B5EF4-FFF2-40B4-BE49-F238E27FC236}">
                    <a16:creationId xmlns:a16="http://schemas.microsoft.com/office/drawing/2014/main" id="{EB9B8F05-0FFB-4687-9AB9-9EDB96295E34}"/>
                  </a:ext>
                </a:extLst>
              </p:cNvPr>
              <p:cNvCxnSpPr/>
              <p:nvPr/>
            </p:nvCxnSpPr>
            <p:spPr>
              <a:xfrm>
                <a:off x="15527" y="1946"/>
                <a:ext cx="2477" cy="0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200" name="图片 110" descr="sum_mb_du">
            <a:extLst>
              <a:ext uri="{FF2B5EF4-FFF2-40B4-BE49-F238E27FC236}">
                <a16:creationId xmlns:a16="http://schemas.microsoft.com/office/drawing/2014/main" id="{8CEF2EDA-D8F9-4F2B-8E8C-BF83F655E5B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8059" t="1199" r="15969" b="1153"/>
          <a:stretch>
            <a:fillRect/>
          </a:stretch>
        </p:blipFill>
        <p:spPr>
          <a:xfrm>
            <a:off x="5330509" y="1811009"/>
            <a:ext cx="831611" cy="755120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8D0816-F140-4A23-AD69-47E7EF6CB382}"/>
                  </a:ext>
                </a:extLst>
              </p:cNvPr>
              <p:cNvSpPr txBox="1"/>
              <p:nvPr/>
            </p:nvSpPr>
            <p:spPr>
              <a:xfrm>
                <a:off x="5805084" y="2354019"/>
                <a:ext cx="382570" cy="338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</m:oMath>
                  </m:oMathPara>
                </a14:m>
                <a:endParaRPr lang="en-HK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HK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1" name="TextBox 200">
                <a:extLst>
                  <a:ext uri="{FF2B5EF4-FFF2-40B4-BE49-F238E27FC236}">
                    <a16:creationId xmlns:a16="http://schemas.microsoft.com/office/drawing/2014/main" id="{458D0816-F140-4A23-AD69-47E7EF6CB3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084" y="2354019"/>
                <a:ext cx="382570" cy="33848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2" name="图片 19" descr="sum_mb_dv">
            <a:extLst>
              <a:ext uri="{FF2B5EF4-FFF2-40B4-BE49-F238E27FC236}">
                <a16:creationId xmlns:a16="http://schemas.microsoft.com/office/drawing/2014/main" id="{BCEEF1DC-0E38-4150-8683-E7CAFC7597F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485" r="15551"/>
          <a:stretch/>
        </p:blipFill>
        <p:spPr>
          <a:xfrm>
            <a:off x="6364132" y="1811010"/>
            <a:ext cx="812208" cy="754604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79377EE-E1C3-4C09-865E-8D9CC252CECF}"/>
                  </a:ext>
                </a:extLst>
              </p:cNvPr>
              <p:cNvSpPr txBox="1"/>
              <p:nvPr/>
            </p:nvSpPr>
            <p:spPr>
              <a:xfrm>
                <a:off x="6816906" y="2354019"/>
                <a:ext cx="369517" cy="33848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HK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m:oMathPara>
                </a14:m>
                <a:endParaRPr lang="en-HK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en-HK" sz="11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TextBox 202">
                <a:extLst>
                  <a:ext uri="{FF2B5EF4-FFF2-40B4-BE49-F238E27FC236}">
                    <a16:creationId xmlns:a16="http://schemas.microsoft.com/office/drawing/2014/main" id="{379377EE-E1C3-4C09-865E-8D9CC252CE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16906" y="2354019"/>
                <a:ext cx="369517" cy="33848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文本框 71">
            <a:extLst>
              <a:ext uri="{FF2B5EF4-FFF2-40B4-BE49-F238E27FC236}">
                <a16:creationId xmlns:a16="http://schemas.microsoft.com/office/drawing/2014/main" id="{226646AC-F10E-4A61-9A57-2024DD144D6C}"/>
              </a:ext>
            </a:extLst>
          </p:cNvPr>
          <p:cNvSpPr txBox="1"/>
          <p:nvPr/>
        </p:nvSpPr>
        <p:spPr>
          <a:xfrm>
            <a:off x="5209793" y="1500141"/>
            <a:ext cx="2154966" cy="261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Summarized Motion Boundaries</a:t>
            </a:r>
            <a:endParaRPr lang="en-US" altLang="zh-CN" sz="11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8B06A146-3318-49AE-A601-C6F92B9F693F}"/>
              </a:ext>
            </a:extLst>
          </p:cNvPr>
          <p:cNvCxnSpPr/>
          <p:nvPr/>
        </p:nvCxnSpPr>
        <p:spPr>
          <a:xfrm>
            <a:off x="4719620" y="2171735"/>
            <a:ext cx="475184" cy="0"/>
          </a:xfrm>
          <a:prstGeom prst="straightConnector1">
            <a:avLst/>
          </a:prstGeom>
          <a:ln w="19050">
            <a:solidFill>
              <a:srgbClr val="84B39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6" name="Straight Arrow Connector 205">
            <a:extLst>
              <a:ext uri="{FF2B5EF4-FFF2-40B4-BE49-F238E27FC236}">
                <a16:creationId xmlns:a16="http://schemas.microsoft.com/office/drawing/2014/main" id="{F9366841-137C-40C4-A304-FC4B5AAB9F26}"/>
              </a:ext>
            </a:extLst>
          </p:cNvPr>
          <p:cNvCxnSpPr/>
          <p:nvPr/>
        </p:nvCxnSpPr>
        <p:spPr>
          <a:xfrm>
            <a:off x="2267345" y="2171735"/>
            <a:ext cx="475184" cy="0"/>
          </a:xfrm>
          <a:prstGeom prst="straightConnector1">
            <a:avLst/>
          </a:prstGeom>
          <a:ln w="19050">
            <a:solidFill>
              <a:srgbClr val="84B39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7" name="Connector: Elbow 206">
            <a:extLst>
              <a:ext uri="{FF2B5EF4-FFF2-40B4-BE49-F238E27FC236}">
                <a16:creationId xmlns:a16="http://schemas.microsoft.com/office/drawing/2014/main" id="{4FE611C8-EE61-4FF3-86C6-FAA8F0624CA5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135045" y="3185737"/>
            <a:ext cx="510435" cy="476293"/>
          </a:xfrm>
          <a:prstGeom prst="bentConnector3">
            <a:avLst>
              <a:gd name="adj1" fmla="val 9877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文本框 147">
            <a:extLst>
              <a:ext uri="{FF2B5EF4-FFF2-40B4-BE49-F238E27FC236}">
                <a16:creationId xmlns:a16="http://schemas.microsoft.com/office/drawing/2014/main" id="{140B8912-2AFE-4D18-9F49-14DFE87F87F7}"/>
              </a:ext>
            </a:extLst>
          </p:cNvPr>
          <p:cNvSpPr txBox="1"/>
          <p:nvPr/>
        </p:nvSpPr>
        <p:spPr>
          <a:xfrm>
            <a:off x="7400749" y="3543661"/>
            <a:ext cx="832322" cy="261554"/>
          </a:xfrm>
          <a:prstGeom prst="rect">
            <a:avLst/>
          </a:prstGeom>
          <a:noFill/>
          <a:ln w="19050">
            <a:solidFill>
              <a:srgbClr val="84B39B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Pattern 2</a:t>
            </a:r>
          </a:p>
        </p:txBody>
      </p:sp>
      <p:sp>
        <p:nvSpPr>
          <p:cNvPr id="209" name="文本框 147">
            <a:extLst>
              <a:ext uri="{FF2B5EF4-FFF2-40B4-BE49-F238E27FC236}">
                <a16:creationId xmlns:a16="http://schemas.microsoft.com/office/drawing/2014/main" id="{887C9CFF-27C6-4A47-8C8E-6F6F61B2E68E}"/>
              </a:ext>
            </a:extLst>
          </p:cNvPr>
          <p:cNvSpPr txBox="1"/>
          <p:nvPr/>
        </p:nvSpPr>
        <p:spPr>
          <a:xfrm>
            <a:off x="8643730" y="3543661"/>
            <a:ext cx="832322" cy="261554"/>
          </a:xfrm>
          <a:prstGeom prst="rect">
            <a:avLst/>
          </a:prstGeom>
          <a:noFill/>
          <a:ln w="19050">
            <a:solidFill>
              <a:srgbClr val="84B39B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Pattern 3</a:t>
            </a:r>
          </a:p>
        </p:txBody>
      </p:sp>
      <p:sp>
        <p:nvSpPr>
          <p:cNvPr id="210" name="文本框 147">
            <a:extLst>
              <a:ext uri="{FF2B5EF4-FFF2-40B4-BE49-F238E27FC236}">
                <a16:creationId xmlns:a16="http://schemas.microsoft.com/office/drawing/2014/main" id="{86890B71-DF0B-498C-9AF8-E29F8D5EFE93}"/>
              </a:ext>
            </a:extLst>
          </p:cNvPr>
          <p:cNvSpPr txBox="1"/>
          <p:nvPr/>
        </p:nvSpPr>
        <p:spPr>
          <a:xfrm>
            <a:off x="6247132" y="4907076"/>
            <a:ext cx="832322" cy="261554"/>
          </a:xfrm>
          <a:prstGeom prst="rect">
            <a:avLst/>
          </a:prstGeom>
          <a:noFill/>
          <a:ln w="19050">
            <a:solidFill>
              <a:srgbClr val="E29885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Pattern 1</a:t>
            </a:r>
          </a:p>
        </p:txBody>
      </p:sp>
      <p:sp>
        <p:nvSpPr>
          <p:cNvPr id="211" name="文本框 147">
            <a:extLst>
              <a:ext uri="{FF2B5EF4-FFF2-40B4-BE49-F238E27FC236}">
                <a16:creationId xmlns:a16="http://schemas.microsoft.com/office/drawing/2014/main" id="{89EA1E25-316B-4CA5-9DD1-15C6AA37AC6A}"/>
              </a:ext>
            </a:extLst>
          </p:cNvPr>
          <p:cNvSpPr txBox="1"/>
          <p:nvPr/>
        </p:nvSpPr>
        <p:spPr>
          <a:xfrm>
            <a:off x="7400749" y="4907076"/>
            <a:ext cx="832322" cy="261554"/>
          </a:xfrm>
          <a:prstGeom prst="rect">
            <a:avLst/>
          </a:prstGeom>
          <a:noFill/>
          <a:ln w="19050">
            <a:solidFill>
              <a:srgbClr val="E29885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Pattern 2</a:t>
            </a:r>
          </a:p>
        </p:txBody>
      </p:sp>
      <p:sp>
        <p:nvSpPr>
          <p:cNvPr id="212" name="文本框 147">
            <a:extLst>
              <a:ext uri="{FF2B5EF4-FFF2-40B4-BE49-F238E27FC236}">
                <a16:creationId xmlns:a16="http://schemas.microsoft.com/office/drawing/2014/main" id="{3E35E7B5-619C-4058-8A1A-5DD295138BC5}"/>
              </a:ext>
            </a:extLst>
          </p:cNvPr>
          <p:cNvSpPr txBox="1"/>
          <p:nvPr/>
        </p:nvSpPr>
        <p:spPr>
          <a:xfrm>
            <a:off x="8643730" y="4907076"/>
            <a:ext cx="832322" cy="261554"/>
          </a:xfrm>
          <a:prstGeom prst="rect">
            <a:avLst/>
          </a:prstGeom>
          <a:noFill/>
          <a:ln w="19050">
            <a:solidFill>
              <a:srgbClr val="E29885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Pattern 3</a:t>
            </a:r>
          </a:p>
        </p:txBody>
      </p:sp>
      <p:grpSp>
        <p:nvGrpSpPr>
          <p:cNvPr id="213" name="Group 212">
            <a:extLst>
              <a:ext uri="{FF2B5EF4-FFF2-40B4-BE49-F238E27FC236}">
                <a16:creationId xmlns:a16="http://schemas.microsoft.com/office/drawing/2014/main" id="{8BE4EBA4-210D-4135-8565-D3D79AEC3ACB}"/>
              </a:ext>
            </a:extLst>
          </p:cNvPr>
          <p:cNvGrpSpPr/>
          <p:nvPr/>
        </p:nvGrpSpPr>
        <p:grpSpPr>
          <a:xfrm>
            <a:off x="4513924" y="2803637"/>
            <a:ext cx="1267457" cy="709351"/>
            <a:chOff x="4054925" y="2010859"/>
            <a:chExt cx="1201718" cy="723774"/>
          </a:xfrm>
        </p:grpSpPr>
        <p:sp>
          <p:nvSpPr>
            <p:cNvPr id="266" name="Cube 265">
              <a:extLst>
                <a:ext uri="{FF2B5EF4-FFF2-40B4-BE49-F238E27FC236}">
                  <a16:creationId xmlns:a16="http://schemas.microsoft.com/office/drawing/2014/main" id="{7F16EA08-F9D5-433D-B39A-81FE78BC575E}"/>
                </a:ext>
              </a:extLst>
            </p:cNvPr>
            <p:cNvSpPr/>
            <p:nvPr/>
          </p:nvSpPr>
          <p:spPr>
            <a:xfrm>
              <a:off x="4054925" y="2010859"/>
              <a:ext cx="727633" cy="723774"/>
            </a:xfrm>
            <a:prstGeom prst="cube">
              <a:avLst>
                <a:gd name="adj" fmla="val 81926"/>
              </a:avLst>
            </a:prstGeom>
            <a:solidFill>
              <a:srgbClr val="66A18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7" name="Cube 266">
              <a:extLst>
                <a:ext uri="{FF2B5EF4-FFF2-40B4-BE49-F238E27FC236}">
                  <a16:creationId xmlns:a16="http://schemas.microsoft.com/office/drawing/2014/main" id="{A9A46A3F-D77B-4AC9-AF75-ACDDAD20AC11}"/>
                </a:ext>
              </a:extLst>
            </p:cNvPr>
            <p:cNvSpPr/>
            <p:nvPr/>
          </p:nvSpPr>
          <p:spPr>
            <a:xfrm>
              <a:off x="4356572" y="2010859"/>
              <a:ext cx="727633" cy="723774"/>
            </a:xfrm>
            <a:prstGeom prst="cube">
              <a:avLst>
                <a:gd name="adj" fmla="val 81926"/>
              </a:avLst>
            </a:prstGeom>
            <a:solidFill>
              <a:srgbClr val="66A18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8" name="Cube 267">
              <a:extLst>
                <a:ext uri="{FF2B5EF4-FFF2-40B4-BE49-F238E27FC236}">
                  <a16:creationId xmlns:a16="http://schemas.microsoft.com/office/drawing/2014/main" id="{04E92183-A04E-45B8-88BE-D0353056F659}"/>
                </a:ext>
              </a:extLst>
            </p:cNvPr>
            <p:cNvSpPr/>
            <p:nvPr/>
          </p:nvSpPr>
          <p:spPr>
            <a:xfrm>
              <a:off x="4723052" y="2143741"/>
              <a:ext cx="533591" cy="530761"/>
            </a:xfrm>
            <a:prstGeom prst="cube">
              <a:avLst>
                <a:gd name="adj" fmla="val 77909"/>
              </a:avLst>
            </a:prstGeom>
            <a:solidFill>
              <a:srgbClr val="66A182"/>
            </a:soli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4" name="Group 213">
            <a:extLst>
              <a:ext uri="{FF2B5EF4-FFF2-40B4-BE49-F238E27FC236}">
                <a16:creationId xmlns:a16="http://schemas.microsoft.com/office/drawing/2014/main" id="{07CB54EB-6083-4859-9F68-6E930B55BE3B}"/>
              </a:ext>
            </a:extLst>
          </p:cNvPr>
          <p:cNvGrpSpPr/>
          <p:nvPr/>
        </p:nvGrpSpPr>
        <p:grpSpPr>
          <a:xfrm>
            <a:off x="4436173" y="3938087"/>
            <a:ext cx="1267457" cy="709351"/>
            <a:chOff x="4054925" y="2010859"/>
            <a:chExt cx="1201718" cy="723774"/>
          </a:xfrm>
          <a:solidFill>
            <a:srgbClr val="E29885"/>
          </a:solidFill>
        </p:grpSpPr>
        <p:sp>
          <p:nvSpPr>
            <p:cNvPr id="263" name="Cube 262">
              <a:extLst>
                <a:ext uri="{FF2B5EF4-FFF2-40B4-BE49-F238E27FC236}">
                  <a16:creationId xmlns:a16="http://schemas.microsoft.com/office/drawing/2014/main" id="{C1B743E4-0789-4D28-8E5D-A98878FF1599}"/>
                </a:ext>
              </a:extLst>
            </p:cNvPr>
            <p:cNvSpPr/>
            <p:nvPr/>
          </p:nvSpPr>
          <p:spPr>
            <a:xfrm>
              <a:off x="4054925" y="2010859"/>
              <a:ext cx="727633" cy="723774"/>
            </a:xfrm>
            <a:prstGeom prst="cube">
              <a:avLst>
                <a:gd name="adj" fmla="val 8192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4" name="Cube 263">
              <a:extLst>
                <a:ext uri="{FF2B5EF4-FFF2-40B4-BE49-F238E27FC236}">
                  <a16:creationId xmlns:a16="http://schemas.microsoft.com/office/drawing/2014/main" id="{8AA24DBA-1D36-44DC-9270-5C8C957ED35D}"/>
                </a:ext>
              </a:extLst>
            </p:cNvPr>
            <p:cNvSpPr/>
            <p:nvPr/>
          </p:nvSpPr>
          <p:spPr>
            <a:xfrm>
              <a:off x="4356572" y="2010859"/>
              <a:ext cx="727633" cy="723774"/>
            </a:xfrm>
            <a:prstGeom prst="cube">
              <a:avLst>
                <a:gd name="adj" fmla="val 81926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65" name="Cube 264">
              <a:extLst>
                <a:ext uri="{FF2B5EF4-FFF2-40B4-BE49-F238E27FC236}">
                  <a16:creationId xmlns:a16="http://schemas.microsoft.com/office/drawing/2014/main" id="{4ACD0ED5-C0CA-454F-B935-B293BFD3B4B6}"/>
                </a:ext>
              </a:extLst>
            </p:cNvPr>
            <p:cNvSpPr/>
            <p:nvPr/>
          </p:nvSpPr>
          <p:spPr>
            <a:xfrm>
              <a:off x="4723052" y="2143741"/>
              <a:ext cx="533591" cy="530761"/>
            </a:xfrm>
            <a:prstGeom prst="cube">
              <a:avLst>
                <a:gd name="adj" fmla="val 77909"/>
              </a:avLst>
            </a:prstGeom>
            <a:grp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517842"/>
              <a:endParaRPr lang="en-US" sz="160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CAE7BFA1-2939-4A51-881E-FE4AFAB5F649}"/>
              </a:ext>
            </a:extLst>
          </p:cNvPr>
          <p:cNvCxnSpPr>
            <a:cxnSpLocks/>
          </p:cNvCxnSpPr>
          <p:nvPr/>
        </p:nvCxnSpPr>
        <p:spPr>
          <a:xfrm>
            <a:off x="5666564" y="3243489"/>
            <a:ext cx="484360" cy="0"/>
          </a:xfrm>
          <a:prstGeom prst="straightConnector1">
            <a:avLst/>
          </a:prstGeom>
          <a:ln w="19050">
            <a:solidFill>
              <a:srgbClr val="84B39B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6" name="Group 215">
            <a:extLst>
              <a:ext uri="{FF2B5EF4-FFF2-40B4-BE49-F238E27FC236}">
                <a16:creationId xmlns:a16="http://schemas.microsoft.com/office/drawing/2014/main" id="{2B7AD2AD-5706-4D4E-83D4-ABCA3A52BD44}"/>
              </a:ext>
            </a:extLst>
          </p:cNvPr>
          <p:cNvGrpSpPr/>
          <p:nvPr/>
        </p:nvGrpSpPr>
        <p:grpSpPr>
          <a:xfrm>
            <a:off x="2648189" y="1499647"/>
            <a:ext cx="2448740" cy="1380811"/>
            <a:chOff x="1513539" y="55170"/>
            <a:chExt cx="2321733" cy="1408887"/>
          </a:xfrm>
        </p:grpSpPr>
        <p:grpSp>
          <p:nvGrpSpPr>
            <p:cNvPr id="242" name="Group 241">
              <a:extLst>
                <a:ext uri="{FF2B5EF4-FFF2-40B4-BE49-F238E27FC236}">
                  <a16:creationId xmlns:a16="http://schemas.microsoft.com/office/drawing/2014/main" id="{00BCC88C-179B-43B5-BE86-F8E56B5585B2}"/>
                </a:ext>
              </a:extLst>
            </p:cNvPr>
            <p:cNvGrpSpPr/>
            <p:nvPr/>
          </p:nvGrpSpPr>
          <p:grpSpPr>
            <a:xfrm>
              <a:off x="1513539" y="55170"/>
              <a:ext cx="2321733" cy="1408887"/>
              <a:chOff x="1513539" y="55170"/>
              <a:chExt cx="2321733" cy="1408887"/>
            </a:xfrm>
          </p:grpSpPr>
          <p:sp>
            <p:nvSpPr>
              <p:cNvPr id="245" name="文本框 71">
                <a:extLst>
                  <a:ext uri="{FF2B5EF4-FFF2-40B4-BE49-F238E27FC236}">
                    <a16:creationId xmlns:a16="http://schemas.microsoft.com/office/drawing/2014/main" id="{870D4B40-9BB0-4BF6-8543-5D19562D7C8F}"/>
                  </a:ext>
                </a:extLst>
              </p:cNvPr>
              <p:cNvSpPr txBox="1"/>
              <p:nvPr/>
            </p:nvSpPr>
            <p:spPr>
              <a:xfrm>
                <a:off x="2038737" y="55170"/>
                <a:ext cx="1796535" cy="2668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Motion Boundaries</a:t>
                </a:r>
                <a:endParaRPr lang="en-US" altLang="zh-CN" sz="1100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grpSp>
            <p:nvGrpSpPr>
              <p:cNvPr id="246" name="Group 245">
                <a:extLst>
                  <a:ext uri="{FF2B5EF4-FFF2-40B4-BE49-F238E27FC236}">
                    <a16:creationId xmlns:a16="http://schemas.microsoft.com/office/drawing/2014/main" id="{3C56B7BF-4554-4349-8008-D79809E66C24}"/>
                  </a:ext>
                </a:extLst>
              </p:cNvPr>
              <p:cNvGrpSpPr/>
              <p:nvPr/>
            </p:nvGrpSpPr>
            <p:grpSpPr>
              <a:xfrm>
                <a:off x="1513539" y="493410"/>
                <a:ext cx="1182665" cy="714091"/>
                <a:chOff x="9500914" y="4588859"/>
                <a:chExt cx="1590775" cy="883285"/>
              </a:xfrm>
            </p:grpSpPr>
            <p:cxnSp>
              <p:nvCxnSpPr>
                <p:cNvPr id="257" name="直接箭头连接符 28">
                  <a:extLst>
                    <a:ext uri="{FF2B5EF4-FFF2-40B4-BE49-F238E27FC236}">
                      <a16:creationId xmlns:a16="http://schemas.microsoft.com/office/drawing/2014/main" id="{62CE72B5-2B88-4FC8-A6A7-8B4F9176EED2}"/>
                    </a:ext>
                  </a:extLst>
                </p:cNvPr>
                <p:cNvCxnSpPr/>
                <p:nvPr/>
              </p:nvCxnSpPr>
              <p:spPr>
                <a:xfrm flipV="1">
                  <a:off x="10098881" y="5195347"/>
                  <a:ext cx="604249" cy="4428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58" name="图片 16" descr="dv0">
                  <a:extLst>
                    <a:ext uri="{FF2B5EF4-FFF2-40B4-BE49-F238E27FC236}">
                      <a16:creationId xmlns:a16="http://schemas.microsoft.com/office/drawing/2014/main" id="{A4B426FD-6D35-4CDB-93A6-BFCA5660464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9500914" y="4599918"/>
                  <a:ext cx="1005840" cy="754477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isometricOffAxis2Right"/>
                  <a:lightRig rig="threePt" dir="t"/>
                </a:scene3d>
              </p:spPr>
            </p:pic>
            <p:pic>
              <p:nvPicPr>
                <p:cNvPr id="259" name="图片 15" descr="du14">
                  <a:extLst>
                    <a:ext uri="{FF2B5EF4-FFF2-40B4-BE49-F238E27FC236}">
                      <a16:creationId xmlns:a16="http://schemas.microsoft.com/office/drawing/2014/main" id="{4BEDD4C3-54AA-402B-A49C-695E42267C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BEBA8EAE-BF5A-486C-A8C5-ECC9F3942E4B}">
                      <a14:imgProps xmlns:a14="http://schemas.microsoft.com/office/drawing/2010/main">
                        <a14:imgLayer r:embed="rId11">
                          <a14:imgEffect>
                            <a14:brightnessContrast contrast="-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085849" y="4588859"/>
                  <a:ext cx="1005840" cy="754477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isometricOffAxis2Right"/>
                  <a:lightRig rig="threePt" dir="t"/>
                </a:scene3d>
              </p:spPr>
            </p:pic>
            <p:cxnSp>
              <p:nvCxnSpPr>
                <p:cNvPr id="260" name="直接箭头连接符 28">
                  <a:extLst>
                    <a:ext uri="{FF2B5EF4-FFF2-40B4-BE49-F238E27FC236}">
                      <a16:creationId xmlns:a16="http://schemas.microsoft.com/office/drawing/2014/main" id="{ADBE0B58-21C4-43BC-921F-DB3B12F5713E}"/>
                    </a:ext>
                  </a:extLst>
                </p:cNvPr>
                <p:cNvCxnSpPr/>
                <p:nvPr/>
              </p:nvCxnSpPr>
              <p:spPr>
                <a:xfrm flipV="1">
                  <a:off x="9773132" y="5467716"/>
                  <a:ext cx="604249" cy="4428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261" name="图片 16" descr="dv0">
                  <a:extLst>
                    <a:ext uri="{FF2B5EF4-FFF2-40B4-BE49-F238E27FC236}">
                      <a16:creationId xmlns:a16="http://schemas.microsoft.com/office/drawing/2014/main" id="{7F2DD3B9-C348-4A23-9F6B-333B6D37984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BEBA8EAE-BF5A-486C-A8C5-ECC9F3942E4B}">
                      <a14:imgProps xmlns:a14="http://schemas.microsoft.com/office/drawing/2010/main">
                        <a14:imgLayer r:embed="rId13">
                          <a14:imgEffect>
                            <a14:brightnessContrast contrast="-50000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591031" y="4601635"/>
                  <a:ext cx="1005840" cy="754477"/>
                </a:xfrm>
                <a:prstGeom prst="rect">
                  <a:avLst/>
                </a:prstGeom>
                <a:ln w="9525"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isometricOffAxis2Right"/>
                  <a:lightRig rig="threePt" dir="t"/>
                </a:scene3d>
              </p:spPr>
            </p:pic>
            <p:cxnSp>
              <p:nvCxnSpPr>
                <p:cNvPr id="262" name="直接箭头连接符 28">
                  <a:extLst>
                    <a:ext uri="{FF2B5EF4-FFF2-40B4-BE49-F238E27FC236}">
                      <a16:creationId xmlns:a16="http://schemas.microsoft.com/office/drawing/2014/main" id="{98BC0BD7-DD3C-4ECF-8824-11D07C31EC2A}"/>
                    </a:ext>
                  </a:extLst>
                </p:cNvPr>
                <p:cNvCxnSpPr/>
                <p:nvPr/>
              </p:nvCxnSpPr>
              <p:spPr>
                <a:xfrm flipV="1">
                  <a:off x="9764734" y="4733739"/>
                  <a:ext cx="604249" cy="4428"/>
                </a:xfrm>
                <a:prstGeom prst="straightConnector1">
                  <a:avLst/>
                </a:prstGeom>
                <a:ln w="9525">
                  <a:solidFill>
                    <a:schemeClr val="tx1"/>
                  </a:solidFill>
                  <a:prstDash val="lgDash"/>
                  <a:headEnd type="none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C308A86C-2F1B-45BF-9A59-564594DCAAAA}"/>
                      </a:ext>
                    </a:extLst>
                  </p:cNvPr>
                  <p:cNvSpPr txBox="1"/>
                  <p:nvPr/>
                </p:nvSpPr>
                <p:spPr>
                  <a:xfrm>
                    <a:off x="1742913" y="1277769"/>
                    <a:ext cx="723916" cy="1862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HK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47" name="TextBox 246">
                    <a:extLst>
                      <a:ext uri="{FF2B5EF4-FFF2-40B4-BE49-F238E27FC236}">
                        <a16:creationId xmlns:a16="http://schemas.microsoft.com/office/drawing/2014/main" id="{C308A86C-2F1B-45BF-9A59-564594DCAAA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742913" y="1277769"/>
                    <a:ext cx="723916" cy="186288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 l="-8527" t="-21212"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248" name="Group 247">
                <a:extLst>
                  <a:ext uri="{FF2B5EF4-FFF2-40B4-BE49-F238E27FC236}">
                    <a16:creationId xmlns:a16="http://schemas.microsoft.com/office/drawing/2014/main" id="{01254D4C-1E5E-4020-99EA-16A57DF47A3A}"/>
                  </a:ext>
                </a:extLst>
              </p:cNvPr>
              <p:cNvGrpSpPr/>
              <p:nvPr/>
            </p:nvGrpSpPr>
            <p:grpSpPr>
              <a:xfrm>
                <a:off x="2334143" y="376776"/>
                <a:ext cx="1267648" cy="723492"/>
                <a:chOff x="3688506" y="1226510"/>
                <a:chExt cx="1267648" cy="723492"/>
              </a:xfrm>
            </p:grpSpPr>
            <p:pic>
              <p:nvPicPr>
                <p:cNvPr id="250" name="图片 17" descr="dv14">
                  <a:extLst>
                    <a:ext uri="{FF2B5EF4-FFF2-40B4-BE49-F238E27FC236}">
                      <a16:creationId xmlns:a16="http://schemas.microsoft.com/office/drawing/2014/main" id="{DD52734C-C528-4304-ABE0-1D08F2761DB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688506" y="1330839"/>
                  <a:ext cx="820291" cy="615531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  <a:scene3d>
                  <a:camera prst="isometricOffAxis2Right"/>
                  <a:lightRig rig="threePt" dir="t"/>
                </a:scene3d>
              </p:spPr>
            </p:pic>
            <p:grpSp>
              <p:nvGrpSpPr>
                <p:cNvPr id="251" name="Group 250">
                  <a:extLst>
                    <a:ext uri="{FF2B5EF4-FFF2-40B4-BE49-F238E27FC236}">
                      <a16:creationId xmlns:a16="http://schemas.microsoft.com/office/drawing/2014/main" id="{2112A62B-0553-441E-8851-75760E8398B1}"/>
                    </a:ext>
                  </a:extLst>
                </p:cNvPr>
                <p:cNvGrpSpPr/>
                <p:nvPr/>
              </p:nvGrpSpPr>
              <p:grpSpPr>
                <a:xfrm>
                  <a:off x="3744301" y="1226510"/>
                  <a:ext cx="1211853" cy="723492"/>
                  <a:chOff x="9260434" y="4699695"/>
                  <a:chExt cx="1499482" cy="895211"/>
                </a:xfrm>
              </p:grpSpPr>
              <p:cxnSp>
                <p:nvCxnSpPr>
                  <p:cNvPr id="252" name="直接箭头连接符 28">
                    <a:extLst>
                      <a:ext uri="{FF2B5EF4-FFF2-40B4-BE49-F238E27FC236}">
                        <a16:creationId xmlns:a16="http://schemas.microsoft.com/office/drawing/2014/main" id="{90B2E6AF-31A6-4968-AA9C-327F7CCE385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37346" y="5438595"/>
                    <a:ext cx="533859" cy="4254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lg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pic>
                <p:nvPicPr>
                  <p:cNvPr id="253" name="图片 17" descr="dv14">
                    <a:extLst>
                      <a:ext uri="{FF2B5EF4-FFF2-40B4-BE49-F238E27FC236}">
                        <a16:creationId xmlns:a16="http://schemas.microsoft.com/office/drawing/2014/main" id="{D0C06ADE-B60C-45AE-B1AD-7A1A088F1A3B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6">
                    <a:extLst>
                      <a:ext uri="{BEBA8EAE-BF5A-486C-A8C5-ECC9F3942E4B}">
                        <a14:imgProps xmlns:a14="http://schemas.microsoft.com/office/drawing/2010/main">
                          <a14:imgLayer r:embed="rId17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260434" y="4833281"/>
                    <a:ext cx="1014984" cy="761625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isometricOffAxis2Right"/>
                    <a:lightRig rig="threePt" dir="t"/>
                  </a:scene3d>
                </p:spPr>
              </p:pic>
              <p:pic>
                <p:nvPicPr>
                  <p:cNvPr id="254" name="图片 14" descr="du0">
                    <a:extLst>
                      <a:ext uri="{FF2B5EF4-FFF2-40B4-BE49-F238E27FC236}">
                        <a16:creationId xmlns:a16="http://schemas.microsoft.com/office/drawing/2014/main" id="{AE26F0D5-29D8-432C-A93B-D6BECB7C765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8">
                    <a:extLst>
                      <a:ext uri="{BEBA8EAE-BF5A-486C-A8C5-ECC9F3942E4B}">
                        <a14:imgProps xmlns:a14="http://schemas.microsoft.com/office/drawing/2010/main">
                          <a14:imgLayer r:embed="rId19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9744932" y="4832888"/>
                    <a:ext cx="1014984" cy="762018"/>
                  </a:xfrm>
                  <a:prstGeom prst="rect">
                    <a:avLst/>
                  </a:prstGeom>
                  <a:ln w="9525">
                    <a:solidFill>
                      <a:schemeClr val="tx1"/>
                    </a:solidFill>
                  </a:ln>
                  <a:effectLst>
                    <a:outerShdw blurRad="63500" sx="102000" sy="102000" algn="ctr" rotWithShape="0">
                      <a:prstClr val="black">
                        <a:alpha val="40000"/>
                      </a:prstClr>
                    </a:outerShdw>
                  </a:effectLst>
                  <a:scene3d>
                    <a:camera prst="isometricOffAxis2Right"/>
                    <a:lightRig rig="threePt" dir="t"/>
                  </a:scene3d>
                </p:spPr>
              </p:pic>
              <p:cxnSp>
                <p:nvCxnSpPr>
                  <p:cNvPr id="255" name="直接箭头连接符 28">
                    <a:extLst>
                      <a:ext uri="{FF2B5EF4-FFF2-40B4-BE49-F238E27FC236}">
                        <a16:creationId xmlns:a16="http://schemas.microsoft.com/office/drawing/2014/main" id="{FB864831-E398-4DDC-87FF-204F2EE2CC04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493208" y="4985640"/>
                    <a:ext cx="533859" cy="4254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lg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6" name="直接箭头连接符 28">
                    <a:extLst>
                      <a:ext uri="{FF2B5EF4-FFF2-40B4-BE49-F238E27FC236}">
                        <a16:creationId xmlns:a16="http://schemas.microsoft.com/office/drawing/2014/main" id="{2F3E90AC-521A-44B1-9817-4C8D36607E00}"/>
                      </a:ext>
                    </a:extLst>
                  </p:cNvPr>
                  <p:cNvCxnSpPr/>
                  <p:nvPr/>
                </p:nvCxnSpPr>
                <p:spPr>
                  <a:xfrm flipV="1">
                    <a:off x="9901032" y="4699695"/>
                    <a:ext cx="533859" cy="4254"/>
                  </a:xfrm>
                  <a:prstGeom prst="straightConnector1">
                    <a:avLst/>
                  </a:prstGeom>
                  <a:ln w="9525">
                    <a:solidFill>
                      <a:schemeClr val="tx1"/>
                    </a:solidFill>
                    <a:prstDash val="lgDash"/>
                    <a:headEnd type="none"/>
                    <a:tailEnd type="non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16AA50AB-918F-4F3F-9850-795B8B7C990F}"/>
                      </a:ext>
                    </a:extLst>
                  </p:cNvPr>
                  <p:cNvSpPr txBox="1"/>
                  <p:nvPr/>
                </p:nvSpPr>
                <p:spPr>
                  <a:xfrm>
                    <a:off x="2647559" y="1277769"/>
                    <a:ext cx="723916" cy="186288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sub>
                        </m:sSub>
                      </m:oMath>
                    </a14:m>
                    <a:r>
                      <a:rPr lang="en-HK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49" name="TextBox 248">
                    <a:extLst>
                      <a:ext uri="{FF2B5EF4-FFF2-40B4-BE49-F238E27FC236}">
                        <a16:creationId xmlns:a16="http://schemas.microsoft.com/office/drawing/2014/main" id="{16AA50AB-918F-4F3F-9850-795B8B7C990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7559" y="1277769"/>
                    <a:ext cx="723916" cy="186288"/>
                  </a:xfrm>
                  <a:prstGeom prst="rect">
                    <a:avLst/>
                  </a:prstGeom>
                  <a:blipFill>
                    <a:blip r:embed="rId20"/>
                    <a:stretch>
                      <a:fillRect l="-8594" t="-21212" b="-3030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243" name="直接箭头连接符 28">
              <a:extLst>
                <a:ext uri="{FF2B5EF4-FFF2-40B4-BE49-F238E27FC236}">
                  <a16:creationId xmlns:a16="http://schemas.microsoft.com/office/drawing/2014/main" id="{A274DCBF-3D0C-4CE8-8B3E-B55CE5374E63}"/>
                </a:ext>
              </a:extLst>
            </p:cNvPr>
            <p:cNvCxnSpPr/>
            <p:nvPr/>
          </p:nvCxnSpPr>
          <p:spPr>
            <a:xfrm flipV="1">
              <a:off x="2556884" y="1202796"/>
              <a:ext cx="449230" cy="3580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直接箭头连接符 28">
              <a:extLst>
                <a:ext uri="{FF2B5EF4-FFF2-40B4-BE49-F238E27FC236}">
                  <a16:creationId xmlns:a16="http://schemas.microsoft.com/office/drawing/2014/main" id="{9EACDC8D-BDBB-4C61-A357-EB27B3ECCBE4}"/>
                </a:ext>
              </a:extLst>
            </p:cNvPr>
            <p:cNvCxnSpPr/>
            <p:nvPr/>
          </p:nvCxnSpPr>
          <p:spPr>
            <a:xfrm flipV="1">
              <a:off x="2044249" y="401837"/>
              <a:ext cx="431455" cy="3438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7" name="文本框 147">
            <a:extLst>
              <a:ext uri="{FF2B5EF4-FFF2-40B4-BE49-F238E27FC236}">
                <a16:creationId xmlns:a16="http://schemas.microsoft.com/office/drawing/2014/main" id="{477E35BA-5BFE-46DA-936E-6A0D8447629C}"/>
              </a:ext>
            </a:extLst>
          </p:cNvPr>
          <p:cNvSpPr txBox="1"/>
          <p:nvPr/>
        </p:nvSpPr>
        <p:spPr>
          <a:xfrm>
            <a:off x="9919774" y="3543661"/>
            <a:ext cx="687302" cy="261554"/>
          </a:xfrm>
          <a:prstGeom prst="rect">
            <a:avLst/>
          </a:prstGeom>
          <a:noFill/>
          <a:ln w="19050">
            <a:solidFill>
              <a:srgbClr val="84B39B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Global </a:t>
            </a:r>
          </a:p>
        </p:txBody>
      </p:sp>
      <p:sp>
        <p:nvSpPr>
          <p:cNvPr id="218" name="文本框 147">
            <a:extLst>
              <a:ext uri="{FF2B5EF4-FFF2-40B4-BE49-F238E27FC236}">
                <a16:creationId xmlns:a16="http://schemas.microsoft.com/office/drawing/2014/main" id="{4808B2BE-E137-483A-ADFE-367756A8FFBA}"/>
              </a:ext>
            </a:extLst>
          </p:cNvPr>
          <p:cNvSpPr txBox="1"/>
          <p:nvPr/>
        </p:nvSpPr>
        <p:spPr>
          <a:xfrm>
            <a:off x="9919774" y="4907076"/>
            <a:ext cx="687302" cy="261554"/>
          </a:xfrm>
          <a:prstGeom prst="rect">
            <a:avLst/>
          </a:prstGeom>
          <a:noFill/>
          <a:ln w="19050">
            <a:solidFill>
              <a:srgbClr val="E29885"/>
            </a:solidFill>
          </a:ln>
        </p:spPr>
        <p:txBody>
          <a:bodyPr wrap="square" rtlCol="0">
            <a:spAutoFit/>
          </a:bodyPr>
          <a:lstStyle/>
          <a:p>
            <a:pPr algn="ctr" defTabSz="517842"/>
            <a:r>
              <a:rPr lang="en-US" altLang="zh-CN" sz="1100" dirty="0">
                <a:solidFill>
                  <a:prstClr val="black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Global</a:t>
            </a:r>
          </a:p>
        </p:txBody>
      </p:sp>
      <p:grpSp>
        <p:nvGrpSpPr>
          <p:cNvPr id="219" name="Group 218">
            <a:extLst>
              <a:ext uri="{FF2B5EF4-FFF2-40B4-BE49-F238E27FC236}">
                <a16:creationId xmlns:a16="http://schemas.microsoft.com/office/drawing/2014/main" id="{01F7578F-B4D4-4875-9CCE-8378E313B4C2}"/>
              </a:ext>
            </a:extLst>
          </p:cNvPr>
          <p:cNvGrpSpPr/>
          <p:nvPr/>
        </p:nvGrpSpPr>
        <p:grpSpPr>
          <a:xfrm>
            <a:off x="9886955" y="2819167"/>
            <a:ext cx="752939" cy="592500"/>
            <a:chOff x="8224152" y="1400624"/>
            <a:chExt cx="713887" cy="604547"/>
          </a:xfrm>
        </p:grpSpPr>
        <p:pic>
          <p:nvPicPr>
            <p:cNvPr id="240" name="图片 14" descr="du0">
              <a:extLst>
                <a:ext uri="{FF2B5EF4-FFF2-40B4-BE49-F238E27FC236}">
                  <a16:creationId xmlns:a16="http://schemas.microsoft.com/office/drawing/2014/main" id="{1477A4CC-5CDE-476E-AB7F-FE938F3CA7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9233" r="10806"/>
            <a:stretch/>
          </p:blipFill>
          <p:spPr>
            <a:xfrm>
              <a:off x="8353701" y="1400624"/>
              <a:ext cx="584338" cy="54864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41" name="图片 15" descr="du14">
              <a:extLst>
                <a:ext uri="{FF2B5EF4-FFF2-40B4-BE49-F238E27FC236}">
                  <a16:creationId xmlns:a16="http://schemas.microsoft.com/office/drawing/2014/main" id="{AB5B3EA9-0044-4AA5-84C4-1DE9B83A73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2"/>
            <a:srcRect l="10926" t="586" r="10893" b="-586"/>
            <a:stretch/>
          </p:blipFill>
          <p:spPr>
            <a:xfrm>
              <a:off x="8224152" y="1456531"/>
              <a:ext cx="571836" cy="548640"/>
            </a:xfrm>
            <a:prstGeom prst="rect">
              <a:avLst/>
            </a:prstGeom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213D7BD-4284-4B98-85E9-07482571EBE2}"/>
                  </a:ext>
                </a:extLst>
              </p:cNvPr>
              <p:cNvSpPr txBox="1"/>
              <p:nvPr/>
            </p:nvSpPr>
            <p:spPr>
              <a:xfrm>
                <a:off x="1583654" y="2713089"/>
                <a:ext cx="763517" cy="16924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HK" sz="11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HK" sz="1100" i="1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HK" sz="11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HK" sz="1100" i="1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HK" sz="11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</p:txBody>
          </p:sp>
        </mc:Choice>
        <mc:Fallback xmlns="">
          <p:sp>
            <p:nvSpPr>
              <p:cNvPr id="220" name="TextBox 219">
                <a:extLst>
                  <a:ext uri="{FF2B5EF4-FFF2-40B4-BE49-F238E27FC236}">
                    <a16:creationId xmlns:a16="http://schemas.microsoft.com/office/drawing/2014/main" id="{5213D7BD-4284-4B98-85E9-07482571EB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654" y="2713089"/>
                <a:ext cx="763517" cy="169241"/>
              </a:xfrm>
              <a:prstGeom prst="rect">
                <a:avLst/>
              </a:prstGeom>
              <a:blipFill>
                <a:blip r:embed="rId23"/>
                <a:stretch>
                  <a:fillRect l="-8800" t="-25000" b="-535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1" name="Group 220">
            <a:extLst>
              <a:ext uri="{FF2B5EF4-FFF2-40B4-BE49-F238E27FC236}">
                <a16:creationId xmlns:a16="http://schemas.microsoft.com/office/drawing/2014/main" id="{5A76D5A6-CA9A-45FC-83E0-BC37B7A9C2F5}"/>
              </a:ext>
            </a:extLst>
          </p:cNvPr>
          <p:cNvGrpSpPr/>
          <p:nvPr/>
        </p:nvGrpSpPr>
        <p:grpSpPr>
          <a:xfrm>
            <a:off x="8875803" y="1305214"/>
            <a:ext cx="3795252" cy="786181"/>
            <a:chOff x="5914990" y="342064"/>
            <a:chExt cx="3598406" cy="802168"/>
          </a:xfrm>
        </p:grpSpPr>
        <p:grpSp>
          <p:nvGrpSpPr>
            <p:cNvPr id="230" name="Group 229">
              <a:extLst>
                <a:ext uri="{FF2B5EF4-FFF2-40B4-BE49-F238E27FC236}">
                  <a16:creationId xmlns:a16="http://schemas.microsoft.com/office/drawing/2014/main" id="{83AB1114-7F58-40D1-96CC-08DC04CA550F}"/>
                </a:ext>
              </a:extLst>
            </p:cNvPr>
            <p:cNvGrpSpPr/>
            <p:nvPr/>
          </p:nvGrpSpPr>
          <p:grpSpPr>
            <a:xfrm>
              <a:off x="5914990" y="342064"/>
              <a:ext cx="3115290" cy="802168"/>
              <a:chOff x="5914990" y="342064"/>
              <a:chExt cx="3115290" cy="802168"/>
            </a:xfrm>
          </p:grpSpPr>
          <p:sp>
            <p:nvSpPr>
              <p:cNvPr id="233" name="文本框 147">
                <a:extLst>
                  <a:ext uri="{FF2B5EF4-FFF2-40B4-BE49-F238E27FC236}">
                    <a16:creationId xmlns:a16="http://schemas.microsoft.com/office/drawing/2014/main" id="{FECB42C7-52CC-4FC5-B8FE-D2A569E41F52}"/>
                  </a:ext>
                </a:extLst>
              </p:cNvPr>
              <p:cNvSpPr txBox="1"/>
              <p:nvPr/>
            </p:nvSpPr>
            <p:spPr>
              <a:xfrm>
                <a:off x="6067554" y="429091"/>
                <a:ext cx="651654" cy="266873"/>
              </a:xfrm>
              <a:prstGeom prst="rect">
                <a:avLst/>
              </a:prstGeom>
              <a:noFill/>
              <a:ln w="19050">
                <a:solidFill>
                  <a:srgbClr val="84B39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517842"/>
                <a:r>
                  <a:rPr lang="en-US" altLang="zh-CN" sz="1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Pattern </a:t>
                </a:r>
              </a:p>
            </p:txBody>
          </p:sp>
          <p:sp>
            <p:nvSpPr>
              <p:cNvPr id="234" name="文本框 147">
                <a:extLst>
                  <a:ext uri="{FF2B5EF4-FFF2-40B4-BE49-F238E27FC236}">
                    <a16:creationId xmlns:a16="http://schemas.microsoft.com/office/drawing/2014/main" id="{567793FE-B641-41CE-83F3-9722E2AD1FAA}"/>
                  </a:ext>
                </a:extLst>
              </p:cNvPr>
              <p:cNvSpPr txBox="1"/>
              <p:nvPr/>
            </p:nvSpPr>
            <p:spPr>
              <a:xfrm>
                <a:off x="6067554" y="810320"/>
                <a:ext cx="651654" cy="266873"/>
              </a:xfrm>
              <a:prstGeom prst="rect">
                <a:avLst/>
              </a:prstGeom>
              <a:noFill/>
              <a:ln w="19050">
                <a:solidFill>
                  <a:srgbClr val="E2988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517842"/>
                <a:r>
                  <a:rPr lang="en-US" altLang="zh-CN" sz="1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Pattern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8F534662-FFFD-4E3B-AC7B-47ABAC42A5F0}"/>
                  </a:ext>
                </a:extLst>
              </p:cNvPr>
              <p:cNvSpPr/>
              <p:nvPr/>
            </p:nvSpPr>
            <p:spPr>
              <a:xfrm>
                <a:off x="5914990" y="342064"/>
                <a:ext cx="3115290" cy="802168"/>
              </a:xfrm>
              <a:prstGeom prst="rect">
                <a:avLst/>
              </a:prstGeom>
              <a:noFill/>
              <a:ln>
                <a:solidFill>
                  <a:schemeClr val="bg1">
                    <a:lumMod val="85000"/>
                  </a:schemeClr>
                </a:solidFill>
              </a:ln>
              <a:effectLst>
                <a:outerShdw blurRad="635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00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36" name="文本框 147">
                <a:extLst>
                  <a:ext uri="{FF2B5EF4-FFF2-40B4-BE49-F238E27FC236}">
                    <a16:creationId xmlns:a16="http://schemas.microsoft.com/office/drawing/2014/main" id="{E7E524D4-AF66-4241-9160-AB34BDA0DC7B}"/>
                  </a:ext>
                </a:extLst>
              </p:cNvPr>
              <p:cNvSpPr txBox="1"/>
              <p:nvPr/>
            </p:nvSpPr>
            <p:spPr>
              <a:xfrm>
                <a:off x="7816542" y="429091"/>
                <a:ext cx="651654" cy="266873"/>
              </a:xfrm>
              <a:prstGeom prst="rect">
                <a:avLst/>
              </a:prstGeom>
              <a:noFill/>
              <a:ln w="19050">
                <a:solidFill>
                  <a:srgbClr val="84B39B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517842"/>
                <a:r>
                  <a:rPr lang="en-US" altLang="zh-CN" sz="1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Global </a:t>
                </a:r>
              </a:p>
            </p:txBody>
          </p:sp>
          <p:sp>
            <p:nvSpPr>
              <p:cNvPr id="237" name="文本框 147">
                <a:extLst>
                  <a:ext uri="{FF2B5EF4-FFF2-40B4-BE49-F238E27FC236}">
                    <a16:creationId xmlns:a16="http://schemas.microsoft.com/office/drawing/2014/main" id="{550A7F78-E662-40F3-BBFD-1CD02F1EB0DD}"/>
                  </a:ext>
                </a:extLst>
              </p:cNvPr>
              <p:cNvSpPr txBox="1"/>
              <p:nvPr/>
            </p:nvSpPr>
            <p:spPr>
              <a:xfrm>
                <a:off x="7816542" y="810320"/>
                <a:ext cx="651654" cy="266873"/>
              </a:xfrm>
              <a:prstGeom prst="rect">
                <a:avLst/>
              </a:prstGeom>
              <a:noFill/>
              <a:ln w="19050">
                <a:solidFill>
                  <a:srgbClr val="E29885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 defTabSz="517842"/>
                <a:r>
                  <a:rPr lang="en-US" altLang="zh-CN" sz="1100" dirty="0">
                    <a:solidFill>
                      <a:prstClr val="black"/>
                    </a:solidFill>
                    <a:latin typeface="Times New Roman" panose="02020603050405020304" pitchFamily="18" charset="0"/>
                    <a:ea typeface="等线" panose="02010600030101010101" pitchFamily="2" charset="-122"/>
                    <a:cs typeface="Times New Roman" panose="02020603050405020304" pitchFamily="18" charset="0"/>
                  </a:rPr>
                  <a:t>Global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C5377660-9502-4505-981A-4507E6B88011}"/>
                      </a:ext>
                    </a:extLst>
                  </p:cNvPr>
                  <p:cNvSpPr txBox="1"/>
                  <p:nvPr/>
                </p:nvSpPr>
                <p:spPr>
                  <a:xfrm>
                    <a:off x="6769086" y="467563"/>
                    <a:ext cx="966231" cy="1726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𝑢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𝑜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𝑣</m:t>
                            </m:r>
                          </m:sub>
                        </m:sSub>
                      </m:oMath>
                    </a14:m>
                    <a:r>
                      <a:rPr lang="en-HK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38" name="TextBox 237">
                    <a:extLst>
                      <a:ext uri="{FF2B5EF4-FFF2-40B4-BE49-F238E27FC236}">
                        <a16:creationId xmlns:a16="http://schemas.microsoft.com/office/drawing/2014/main" id="{C5377660-9502-4505-981A-4507E6B8801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9086" y="467563"/>
                    <a:ext cx="966231" cy="172683"/>
                  </a:xfrm>
                  <a:prstGeom prst="rect">
                    <a:avLst/>
                  </a:prstGeom>
                  <a:blipFill>
                    <a:blip r:embed="rId24"/>
                    <a:stretch>
                      <a:fillRect l="-6395" t="-26667" b="-4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39" name="TextBox 238">
                    <a:extLst>
                      <a:ext uri="{FF2B5EF4-FFF2-40B4-BE49-F238E27FC236}">
                        <a16:creationId xmlns:a16="http://schemas.microsoft.com/office/drawing/2014/main" id="{8D8FBBF5-4625-430B-B079-D827953C3008}"/>
                      </a:ext>
                    </a:extLst>
                  </p:cNvPr>
                  <p:cNvSpPr txBox="1"/>
                  <p:nvPr/>
                </p:nvSpPr>
                <p:spPr>
                  <a:xfrm>
                    <a:off x="6769086" y="848792"/>
                    <a:ext cx="1024304" cy="17268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14:m>
                      <m:oMath xmlns:m="http://schemas.openxmlformats.org/officeDocument/2006/math"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HK" sz="1100" i="1"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lang="en-HK" sz="1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HK" sz="1100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</m:oMath>
                    </a14:m>
                    <a:r>
                      <a:rPr lang="en-HK" sz="11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rPr>
                      <a:t>)</a:t>
                    </a:r>
                  </a:p>
                </p:txBody>
              </p:sp>
            </mc:Choice>
            <mc:Fallback xmlns="">
              <p:sp>
                <p:nvSpPr>
                  <p:cNvPr id="239" name="TextBox 238">
                    <a:extLst>
                      <a:ext uri="{FF2B5EF4-FFF2-40B4-BE49-F238E27FC236}">
                        <a16:creationId xmlns:a16="http://schemas.microsoft.com/office/drawing/2014/main" id="{8D8FBBF5-4625-430B-B079-D827953C300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769086" y="848792"/>
                    <a:ext cx="1024304" cy="172683"/>
                  </a:xfrm>
                  <a:prstGeom prst="rect">
                    <a:avLst/>
                  </a:prstGeom>
                  <a:blipFill>
                    <a:blip r:embed="rId25"/>
                    <a:stretch>
                      <a:fillRect l="-6044" t="-22581" b="-3871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A61D75C2-D78B-47FB-9DD0-1A4EB2B5F058}"/>
                    </a:ext>
                  </a:extLst>
                </p:cNvPr>
                <p:cNvSpPr txBox="1"/>
                <p:nvPr/>
              </p:nvSpPr>
              <p:spPr>
                <a:xfrm>
                  <a:off x="8547165" y="467563"/>
                  <a:ext cx="966231" cy="1726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HK" sz="11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HK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HK" sz="1100" i="1">
                          <a:latin typeface="Cambria Math" panose="020405030504060302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en-HK" sz="11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HK" sz="1100" i="1">
                              <a:latin typeface="Cambria Math" panose="02040503050406030204" pitchFamily="18" charset="0"/>
                            </a:rPr>
                            <m:t>𝑣</m:t>
                          </m:r>
                        </m:sub>
                      </m:sSub>
                    </m:oMath>
                  </a14:m>
                  <a:r>
                    <a:rPr lang="en-HK" sz="1100" dirty="0"/>
                    <a:t>)</a:t>
                  </a:r>
                </a:p>
              </p:txBody>
            </p:sp>
          </mc:Choice>
          <mc:Fallback xmlns="">
            <p:sp>
              <p:nvSpPr>
                <p:cNvPr id="231" name="TextBox 230">
                  <a:extLst>
                    <a:ext uri="{FF2B5EF4-FFF2-40B4-BE49-F238E27FC236}">
                      <a16:creationId xmlns:a16="http://schemas.microsoft.com/office/drawing/2014/main" id="{A61D75C2-D78B-47FB-9DD0-1A4EB2B5F0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165" y="467563"/>
                  <a:ext cx="966231" cy="172683"/>
                </a:xfrm>
                <a:prstGeom prst="rect">
                  <a:avLst/>
                </a:prstGeom>
                <a:blipFill>
                  <a:blip r:embed="rId26"/>
                  <a:stretch>
                    <a:fillRect l="-6433" t="-26667" b="-40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95343782-FFA9-4E55-ACE1-2554EC18A1F8}"/>
                    </a:ext>
                  </a:extLst>
                </p:cNvPr>
                <p:cNvSpPr txBox="1"/>
                <p:nvPr/>
              </p:nvSpPr>
              <p:spPr>
                <a:xfrm>
                  <a:off x="8547165" y="848792"/>
                  <a:ext cx="966231" cy="17268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HK" sz="11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HK" sz="1100" i="1">
                          <a:latin typeface="Cambria Math" panose="02040503050406030204" pitchFamily="18" charset="0"/>
                        </a:rPr>
                        <m:t>𝐶</m:t>
                      </m:r>
                    </m:oMath>
                  </a14:m>
                  <a:r>
                    <a:rPr lang="en-HK" sz="1100" dirty="0"/>
                    <a:t>)</a:t>
                  </a:r>
                </a:p>
              </p:txBody>
            </p:sp>
          </mc:Choice>
          <mc:Fallback xmlns="">
            <p:sp>
              <p:nvSpPr>
                <p:cNvPr id="232" name="TextBox 231">
                  <a:extLst>
                    <a:ext uri="{FF2B5EF4-FFF2-40B4-BE49-F238E27FC236}">
                      <a16:creationId xmlns:a16="http://schemas.microsoft.com/office/drawing/2014/main" id="{95343782-FFA9-4E55-ACE1-2554EC18A1F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547165" y="848792"/>
                  <a:ext cx="966231" cy="172683"/>
                </a:xfrm>
                <a:prstGeom prst="rect">
                  <a:avLst/>
                </a:prstGeom>
                <a:blipFill>
                  <a:blip r:embed="rId27"/>
                  <a:stretch>
                    <a:fillRect l="-6433" t="-22581" b="-3871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34A9883C-CF02-4D98-9CF5-1F1DC8FA4B02}"/>
              </a:ext>
            </a:extLst>
          </p:cNvPr>
          <p:cNvGrpSpPr/>
          <p:nvPr/>
        </p:nvGrpSpPr>
        <p:grpSpPr>
          <a:xfrm>
            <a:off x="966672" y="1767429"/>
            <a:ext cx="1444191" cy="896627"/>
            <a:chOff x="3356687" y="252095"/>
            <a:chExt cx="2992145" cy="1867535"/>
          </a:xfrm>
        </p:grpSpPr>
        <p:cxnSp>
          <p:nvCxnSpPr>
            <p:cNvPr id="223" name="直接箭头连接符 32">
              <a:extLst>
                <a:ext uri="{FF2B5EF4-FFF2-40B4-BE49-F238E27FC236}">
                  <a16:creationId xmlns:a16="http://schemas.microsoft.com/office/drawing/2014/main" id="{1374B69A-37A2-42C2-8BD9-699F0F1D1E0F}"/>
                </a:ext>
              </a:extLst>
            </p:cNvPr>
            <p:cNvCxnSpPr/>
            <p:nvPr/>
          </p:nvCxnSpPr>
          <p:spPr>
            <a:xfrm flipV="1">
              <a:off x="4682490" y="1597025"/>
              <a:ext cx="1126490" cy="825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4" name="图片 26" descr="optical_flow0">
              <a:extLst>
                <a:ext uri="{FF2B5EF4-FFF2-40B4-BE49-F238E27FC236}">
                  <a16:creationId xmlns:a16="http://schemas.microsoft.com/office/drawing/2014/main" id="{F3809F96-03DA-4DCF-9168-9A7CE8A48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356687" y="488527"/>
              <a:ext cx="1873520" cy="1405713"/>
            </a:xfrm>
            <a:prstGeom prst="rect">
              <a:avLst/>
            </a:prstGeom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2Right"/>
              <a:lightRig rig="threePt" dir="t"/>
            </a:scene3d>
          </p:spPr>
        </p:pic>
        <p:pic>
          <p:nvPicPr>
            <p:cNvPr id="225" name="图片 27" descr="optical_flow14">
              <a:extLst>
                <a:ext uri="{FF2B5EF4-FFF2-40B4-BE49-F238E27FC236}">
                  <a16:creationId xmlns:a16="http://schemas.microsoft.com/office/drawing/2014/main" id="{3638E5D2-17B2-434A-926A-06EAEBA64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4474923" y="488392"/>
              <a:ext cx="1873909" cy="1405714"/>
            </a:xfrm>
            <a:prstGeom prst="rect">
              <a:avLst/>
            </a:prstGeom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2Right"/>
              <a:lightRig rig="threePt" dir="t"/>
            </a:scene3d>
          </p:spPr>
        </p:pic>
        <p:cxnSp>
          <p:nvCxnSpPr>
            <p:cNvPr id="226" name="直接箭头连接符 28">
              <a:extLst>
                <a:ext uri="{FF2B5EF4-FFF2-40B4-BE49-F238E27FC236}">
                  <a16:creationId xmlns:a16="http://schemas.microsoft.com/office/drawing/2014/main" id="{7B6B9B44-634D-400B-A176-1C4F1F59BACA}"/>
                </a:ext>
              </a:extLst>
            </p:cNvPr>
            <p:cNvCxnSpPr/>
            <p:nvPr/>
          </p:nvCxnSpPr>
          <p:spPr>
            <a:xfrm flipV="1">
              <a:off x="3864981" y="2111375"/>
              <a:ext cx="1126490" cy="825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27" name="图片 29" descr="optical_flow0">
              <a:extLst>
                <a:ext uri="{FF2B5EF4-FFF2-40B4-BE49-F238E27FC236}">
                  <a16:creationId xmlns:a16="http://schemas.microsoft.com/office/drawing/2014/main" id="{4DBC0527-FD4C-4B3E-A3F3-61A8E0257E52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3511627" y="488527"/>
              <a:ext cx="1873520" cy="1405713"/>
            </a:xfrm>
            <a:prstGeom prst="rect">
              <a:avLst/>
            </a:prstGeom>
            <a:ln w="952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  <a:scene3d>
              <a:camera prst="isometricOffAxis2Right"/>
              <a:lightRig rig="threePt" dir="t"/>
            </a:scene3d>
          </p:spPr>
        </p:pic>
        <p:cxnSp>
          <p:nvCxnSpPr>
            <p:cNvPr id="228" name="直接箭头连接符 30">
              <a:extLst>
                <a:ext uri="{FF2B5EF4-FFF2-40B4-BE49-F238E27FC236}">
                  <a16:creationId xmlns:a16="http://schemas.microsoft.com/office/drawing/2014/main" id="{043DB311-909F-4B2E-822D-4F0777AF03F5}"/>
                </a:ext>
              </a:extLst>
            </p:cNvPr>
            <p:cNvCxnSpPr/>
            <p:nvPr/>
          </p:nvCxnSpPr>
          <p:spPr>
            <a:xfrm flipV="1">
              <a:off x="3884930" y="777900"/>
              <a:ext cx="1126490" cy="825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直接箭头连接符 31">
              <a:extLst>
                <a:ext uri="{FF2B5EF4-FFF2-40B4-BE49-F238E27FC236}">
                  <a16:creationId xmlns:a16="http://schemas.microsoft.com/office/drawing/2014/main" id="{5ED085CB-51D2-4DF5-B3E5-FA74145C11E6}"/>
                </a:ext>
              </a:extLst>
            </p:cNvPr>
            <p:cNvCxnSpPr/>
            <p:nvPr/>
          </p:nvCxnSpPr>
          <p:spPr>
            <a:xfrm flipV="1">
              <a:off x="4682490" y="252095"/>
              <a:ext cx="1126490" cy="8255"/>
            </a:xfrm>
            <a:prstGeom prst="straightConnector1">
              <a:avLst/>
            </a:prstGeom>
            <a:ln w="9525">
              <a:solidFill>
                <a:schemeClr val="tx1"/>
              </a:solidFill>
              <a:prstDash val="lgDash"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8" name="Group 347">
            <a:extLst>
              <a:ext uri="{FF2B5EF4-FFF2-40B4-BE49-F238E27FC236}">
                <a16:creationId xmlns:a16="http://schemas.microsoft.com/office/drawing/2014/main" id="{5F19262D-008A-47EB-A18D-0B163D7271E3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349" name="Rectangle 348">
              <a:extLst>
                <a:ext uri="{FF2B5EF4-FFF2-40B4-BE49-F238E27FC236}">
                  <a16:creationId xmlns:a16="http://schemas.microsoft.com/office/drawing/2014/main" id="{AAC1F778-B2B1-481C-A3BB-F7EA4F1008EB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50" name="TextBox 349">
              <a:extLst>
                <a:ext uri="{FF2B5EF4-FFF2-40B4-BE49-F238E27FC236}">
                  <a16:creationId xmlns:a16="http://schemas.microsoft.com/office/drawing/2014/main" id="{2E85E611-8FE6-480A-BE9F-77438DDD9489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351" name="Rectangle: Rounded Corners 350">
              <a:extLst>
                <a:ext uri="{FF2B5EF4-FFF2-40B4-BE49-F238E27FC236}">
                  <a16:creationId xmlns:a16="http://schemas.microsoft.com/office/drawing/2014/main" id="{225B95FF-2E43-410E-A834-D54BAC68429B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52" name="TextBox 351">
              <a:extLst>
                <a:ext uri="{FF2B5EF4-FFF2-40B4-BE49-F238E27FC236}">
                  <a16:creationId xmlns:a16="http://schemas.microsoft.com/office/drawing/2014/main" id="{CEF7D429-65AB-4C8F-9393-3327C60759D6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353" name="TextBox 352">
              <a:extLst>
                <a:ext uri="{FF2B5EF4-FFF2-40B4-BE49-F238E27FC236}">
                  <a16:creationId xmlns:a16="http://schemas.microsoft.com/office/drawing/2014/main" id="{BDB69B11-29E9-40B5-89E0-3AF360C9E3CB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47EB3284-5981-4EA9-8175-3B34F01F3B5C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355" name="Straight Connector 354">
              <a:extLst>
                <a:ext uri="{FF2B5EF4-FFF2-40B4-BE49-F238E27FC236}">
                  <a16:creationId xmlns:a16="http://schemas.microsoft.com/office/drawing/2014/main" id="{01DAE483-BDDF-4040-991C-491F7B4A0D40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6" name="Straight Connector 355">
              <a:extLst>
                <a:ext uri="{FF2B5EF4-FFF2-40B4-BE49-F238E27FC236}">
                  <a16:creationId xmlns:a16="http://schemas.microsoft.com/office/drawing/2014/main" id="{4A98E5A6-5917-454C-9EF0-071A092AE73B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7" name="Straight Connector 356">
              <a:extLst>
                <a:ext uri="{FF2B5EF4-FFF2-40B4-BE49-F238E27FC236}">
                  <a16:creationId xmlns:a16="http://schemas.microsoft.com/office/drawing/2014/main" id="{AF41653B-AA69-4B03-A8DC-38A705F54542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58" name="TextBox 357">
              <a:extLst>
                <a:ext uri="{FF2B5EF4-FFF2-40B4-BE49-F238E27FC236}">
                  <a16:creationId xmlns:a16="http://schemas.microsoft.com/office/drawing/2014/main" id="{627C11F2-C0E4-48E9-B6C8-B9E2356FE790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359" name="TextBox 358">
              <a:extLst>
                <a:ext uri="{FF2B5EF4-FFF2-40B4-BE49-F238E27FC236}">
                  <a16:creationId xmlns:a16="http://schemas.microsoft.com/office/drawing/2014/main" id="{431D088A-78B2-4400-8DDA-F90FEED01127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0FF6F2D9-616A-46F5-AFF2-6E40F017D118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361" name="TextBox 360">
              <a:extLst>
                <a:ext uri="{FF2B5EF4-FFF2-40B4-BE49-F238E27FC236}">
                  <a16:creationId xmlns:a16="http://schemas.microsoft.com/office/drawing/2014/main" id="{CB369FF5-83F9-40B2-8009-D1F39B8EE456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C4215BF5-68A3-43D6-BBB3-0A926FE20480}"/>
              </a:ext>
            </a:extLst>
          </p:cNvPr>
          <p:cNvSpPr/>
          <p:nvPr/>
        </p:nvSpPr>
        <p:spPr>
          <a:xfrm>
            <a:off x="2427259" y="3025895"/>
            <a:ext cx="1448602" cy="1628683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327CBA-8145-4232-9089-53D1AA0E8189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5089888" y="5450058"/>
            <a:ext cx="4954756" cy="5321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08B5BD9-A4A4-4546-BF1C-415F729E890D}"/>
              </a:ext>
            </a:extLst>
          </p:cNvPr>
          <p:cNvSpPr txBox="1"/>
          <p:nvPr/>
        </p:nvSpPr>
        <p:spPr>
          <a:xfrm>
            <a:off x="1805111" y="5513177"/>
            <a:ext cx="13970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C3D[1]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B269FEA-3445-4F36-9351-C845B5E39F0E}"/>
              </a:ext>
            </a:extLst>
          </p:cNvPr>
          <p:cNvCxnSpPr>
            <a:cxnSpLocks/>
          </p:cNvCxnSpPr>
          <p:nvPr/>
        </p:nvCxnSpPr>
        <p:spPr>
          <a:xfrm flipH="1">
            <a:off x="2489880" y="4887036"/>
            <a:ext cx="252649" cy="5657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AB644AD-99B9-44C9-B557-7E53BE82E249}"/>
              </a:ext>
            </a:extLst>
          </p:cNvPr>
          <p:cNvSpPr txBox="1"/>
          <p:nvPr/>
        </p:nvSpPr>
        <p:spPr>
          <a:xfrm>
            <a:off x="551432" y="6106679"/>
            <a:ext cx="115385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Du Tran </a:t>
            </a:r>
            <a:r>
              <a:rPr lang="en-US" sz="1400" i="1" dirty="0"/>
              <a:t>et al. </a:t>
            </a:r>
            <a:r>
              <a:rPr lang="en-US" altLang="zh-CN" sz="1400" dirty="0"/>
              <a:t>Learning Spatiotemporal Features with 3D Convolutional Networks. In ICCV, 2015.</a:t>
            </a:r>
            <a:endParaRPr lang="en-US" sz="1400" dirty="0"/>
          </a:p>
        </p:txBody>
      </p:sp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8EEAB309-B003-4135-BA2C-FC815B919A9A}"/>
              </a:ext>
            </a:extLst>
          </p:cNvPr>
          <p:cNvCxnSpPr>
            <a:cxnSpLocks/>
          </p:cNvCxnSpPr>
          <p:nvPr/>
        </p:nvCxnSpPr>
        <p:spPr>
          <a:xfrm>
            <a:off x="6316875" y="2602071"/>
            <a:ext cx="0" cy="260373"/>
          </a:xfrm>
          <a:prstGeom prst="straightConnector1">
            <a:avLst/>
          </a:prstGeom>
          <a:ln w="19050">
            <a:solidFill>
              <a:srgbClr val="84B39B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06198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535E85-8F2A-4FC9-A329-118AA172E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Implementation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4A12AC-F2BA-4FC4-8533-75E3939662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Backbone network: C3D, five convolutional layers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Pre-training dataset: UCF101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Baseline: random initialization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Downstream task</a:t>
            </a:r>
          </a:p>
          <a:p>
            <a:pPr marL="914400" lvl="1" indent="-457200">
              <a:buFontTx/>
              <a:buChar char="-"/>
            </a:pPr>
            <a:r>
              <a:rPr lang="en-US" dirty="0"/>
              <a:t>Transfer learning, action recognition, UCF101 and HMDB51 dataset</a:t>
            </a:r>
          </a:p>
          <a:p>
            <a:pPr marL="914400" lvl="1" indent="-457200">
              <a:buFontTx/>
              <a:buChar char="-"/>
            </a:pPr>
            <a:r>
              <a:rPr lang="en-US" dirty="0"/>
              <a:t>Feature learning, dynamic scene recognition, YUPENN dataset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0B7528-099D-454C-89E5-9670A62E6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31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5CCC8E1-F241-4D44-84BE-064EF1EC960C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3921C56-FAD7-4234-A7DB-D772E331F3BF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3AFBECD-D8B3-42D3-A121-22B7D0368E87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BAE1902-E53E-49F4-98EF-31136570CB86}"/>
                </a:ext>
              </a:extLst>
            </p:cNvPr>
            <p:cNvSpPr/>
            <p:nvPr/>
          </p:nvSpPr>
          <p:spPr>
            <a:xfrm>
              <a:off x="3162679" y="1537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E26EEA2-800B-4DFA-AA04-28360AD93998}"/>
                </a:ext>
              </a:extLst>
            </p:cNvPr>
            <p:cNvSpPr txBox="1"/>
            <p:nvPr/>
          </p:nvSpPr>
          <p:spPr>
            <a:xfrm>
              <a:off x="3141920" y="32002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0FB4416-9EFF-43FA-9353-4C22D9078D3A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8189EAE-A5D7-46D7-8206-20F9433D8AEC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A762253-6B97-4AF1-BCF8-FFEEC3489AE1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09B9E768-B394-46F9-8428-2367355DC0A3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30720BC-FF54-467E-9EE6-CE2DDC7714E4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B0A528B-05F6-4781-B728-91BAE04B577E}"/>
                </a:ext>
              </a:extLst>
            </p:cNvPr>
            <p:cNvSpPr txBox="1"/>
            <p:nvPr/>
          </p:nvSpPr>
          <p:spPr>
            <a:xfrm>
              <a:off x="4510948" y="14362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5DCFBF56-666D-441B-B717-47154AAD9587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92AD81C0-6FD8-4F57-84D9-819C799E10D2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A8695D-19DB-4975-9AD9-905F6AEAE514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7E45D7A-6A83-498D-8055-5BF4358B6D82}"/>
              </a:ext>
            </a:extLst>
          </p:cNvPr>
          <p:cNvGrpSpPr/>
          <p:nvPr/>
        </p:nvGrpSpPr>
        <p:grpSpPr>
          <a:xfrm>
            <a:off x="2195371" y="4339150"/>
            <a:ext cx="7177030" cy="2041289"/>
            <a:chOff x="2195371" y="4172894"/>
            <a:chExt cx="7177030" cy="2041289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1EBF0F6D-B1BB-47E7-9635-F2BD8A0E0433}"/>
                </a:ext>
              </a:extLst>
            </p:cNvPr>
            <p:cNvGrpSpPr/>
            <p:nvPr/>
          </p:nvGrpSpPr>
          <p:grpSpPr>
            <a:xfrm>
              <a:off x="2195371" y="4172894"/>
              <a:ext cx="7177030" cy="1215970"/>
              <a:chOff x="1333764" y="1859254"/>
              <a:chExt cx="7177030" cy="1215970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34297343-A6AC-4C5A-8883-7C4077E04C61}"/>
                  </a:ext>
                </a:extLst>
              </p:cNvPr>
              <p:cNvGrpSpPr/>
              <p:nvPr/>
            </p:nvGrpSpPr>
            <p:grpSpPr>
              <a:xfrm>
                <a:off x="1333764" y="1859254"/>
                <a:ext cx="3401508" cy="1215970"/>
                <a:chOff x="1839222" y="1776471"/>
                <a:chExt cx="3401508" cy="1215970"/>
              </a:xfrm>
            </p:grpSpPr>
            <p:cxnSp>
              <p:nvCxnSpPr>
                <p:cNvPr id="23" name="Straight Arrow Connector 22">
                  <a:extLst>
                    <a:ext uri="{FF2B5EF4-FFF2-40B4-BE49-F238E27FC236}">
                      <a16:creationId xmlns:a16="http://schemas.microsoft.com/office/drawing/2014/main" id="{27F73AB2-87A9-452D-AB63-F3685C5798E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8862" y="2384832"/>
                  <a:ext cx="923144" cy="1709"/>
                </a:xfrm>
                <a:prstGeom prst="straightConnector1">
                  <a:avLst/>
                </a:prstGeom>
                <a:ln w="28575">
                  <a:solidFill>
                    <a:srgbClr val="004B8E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08BAB95E-E78F-4EFB-8741-B83381342D83}"/>
                    </a:ext>
                  </a:extLst>
                </p:cNvPr>
                <p:cNvSpPr txBox="1"/>
                <p:nvPr/>
              </p:nvSpPr>
              <p:spPr>
                <a:xfrm>
                  <a:off x="1839222" y="2123222"/>
                  <a:ext cx="14620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rgbClr val="004B8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Videos</a:t>
                  </a:r>
                </a:p>
              </p:txBody>
            </p:sp>
            <p:sp>
              <p:nvSpPr>
                <p:cNvPr id="25" name="Flowchart: Manual Operation 24">
                  <a:extLst>
                    <a:ext uri="{FF2B5EF4-FFF2-40B4-BE49-F238E27FC236}">
                      <a16:creationId xmlns:a16="http://schemas.microsoft.com/office/drawing/2014/main" id="{07F5A09D-529C-40CF-91A5-B4EDEC1255BD}"/>
                    </a:ext>
                  </a:extLst>
                </p:cNvPr>
                <p:cNvSpPr/>
                <p:nvPr/>
              </p:nvSpPr>
              <p:spPr>
                <a:xfrm rot="16200000">
                  <a:off x="4042262" y="1793972"/>
                  <a:ext cx="1215970" cy="1180967"/>
                </a:xfrm>
                <a:prstGeom prst="flowChartManualOperation">
                  <a:avLst/>
                </a:prstGeom>
                <a:noFill/>
                <a:ln w="28575">
                  <a:solidFill>
                    <a:srgbClr val="004B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4B8E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26" name="TextBox 25">
                      <a:extLst>
                        <a:ext uri="{FF2B5EF4-FFF2-40B4-BE49-F238E27FC236}">
                          <a16:creationId xmlns:a16="http://schemas.microsoft.com/office/drawing/2014/main" id="{370DB1E9-B7AC-4034-BE8A-B1F8751F2BE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8841" y="2052279"/>
                      <a:ext cx="363339" cy="6155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solidFill>
                                  <a:srgbClr val="004B8E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n-US" sz="4000" dirty="0">
                        <a:solidFill>
                          <a:srgbClr val="004B8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A56712F-AA4E-4D2B-A691-B2E0B614E4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8841" y="2052279"/>
                      <a:ext cx="363339" cy="61555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D9AB350C-D5E4-4BC6-A218-01B97547C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706" y="2465529"/>
                <a:ext cx="923144" cy="1709"/>
              </a:xfrm>
              <a:prstGeom prst="straightConnector1">
                <a:avLst/>
              </a:prstGeom>
              <a:ln w="28575">
                <a:solidFill>
                  <a:srgbClr val="004B8E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545BC3FF-C4B3-4518-8657-C9BED3FBB25C}"/>
                  </a:ext>
                </a:extLst>
              </p:cNvPr>
              <p:cNvSpPr txBox="1"/>
              <p:nvPr/>
            </p:nvSpPr>
            <p:spPr>
              <a:xfrm>
                <a:off x="6303330" y="2203919"/>
                <a:ext cx="22074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Pretext  task</a:t>
                </a:r>
              </a:p>
            </p:txBody>
          </p:sp>
        </p:grp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74E6680-8D74-443D-9F7B-61AF43668B59}"/>
                </a:ext>
              </a:extLst>
            </p:cNvPr>
            <p:cNvSpPr/>
            <p:nvPr/>
          </p:nvSpPr>
          <p:spPr>
            <a:xfrm>
              <a:off x="5810650" y="4406809"/>
              <a:ext cx="103880" cy="744720"/>
            </a:xfrm>
            <a:prstGeom prst="rect">
              <a:avLst/>
            </a:prstGeom>
            <a:noFill/>
            <a:ln w="28575">
              <a:solidFill>
                <a:srgbClr val="004B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3C9E8F2-7EC4-4051-B885-02CD418A2167}"/>
                </a:ext>
              </a:extLst>
            </p:cNvPr>
            <p:cNvCxnSpPr/>
            <p:nvPr/>
          </p:nvCxnSpPr>
          <p:spPr>
            <a:xfrm>
              <a:off x="4388976" y="5534025"/>
              <a:ext cx="120790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5A0BBDB5-7380-4F3D-ADC2-1C7A4A92B249}"/>
                </a:ext>
              </a:extLst>
            </p:cNvPr>
            <p:cNvCxnSpPr>
              <a:cxnSpLocks/>
            </p:cNvCxnSpPr>
            <p:nvPr/>
          </p:nvCxnSpPr>
          <p:spPr>
            <a:xfrm>
              <a:off x="5778835" y="5534025"/>
              <a:ext cx="27138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6EB0DEB7-964F-4FE7-80F0-BA3571BBBE6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57650" y="5605557"/>
              <a:ext cx="704850" cy="2237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A3E7E95-455E-493F-A06E-8080732EEBCA}"/>
                </a:ext>
              </a:extLst>
            </p:cNvPr>
            <p:cNvCxnSpPr>
              <a:cxnSpLocks/>
            </p:cNvCxnSpPr>
            <p:nvPr/>
          </p:nvCxnSpPr>
          <p:spPr>
            <a:xfrm>
              <a:off x="5914529" y="5596032"/>
              <a:ext cx="681980" cy="2054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038BB2DF-B169-48A5-B9DE-385E02D4F0BC}"/>
                </a:ext>
              </a:extLst>
            </p:cNvPr>
            <p:cNvSpPr txBox="1"/>
            <p:nvPr/>
          </p:nvSpPr>
          <p:spPr>
            <a:xfrm>
              <a:off x="2697393" y="5844851"/>
              <a:ext cx="1920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ransfer learning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D0AF3519-D209-4E34-82A3-FB98C8D20F47}"/>
                </a:ext>
              </a:extLst>
            </p:cNvPr>
            <p:cNvSpPr txBox="1"/>
            <p:nvPr/>
          </p:nvSpPr>
          <p:spPr>
            <a:xfrm>
              <a:off x="6035148" y="5844851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learning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947718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3710-C273-439B-A352-E26B8257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6" y="305947"/>
            <a:ext cx="11006328" cy="969899"/>
          </a:xfrm>
        </p:spPr>
        <p:txBody>
          <a:bodyPr/>
          <a:lstStyle/>
          <a:p>
            <a:r>
              <a:rPr lang="en-US" dirty="0"/>
              <a:t>Ablation study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FA41B-B04B-466D-8710-039C6103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32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378AB957-EFF9-482A-9341-6A75E09E2D8D}"/>
              </a:ext>
            </a:extLst>
          </p:cNvPr>
          <p:cNvGrpSpPr/>
          <p:nvPr/>
        </p:nvGrpSpPr>
        <p:grpSpPr>
          <a:xfrm>
            <a:off x="784956" y="1239564"/>
            <a:ext cx="4420681" cy="4708474"/>
            <a:chOff x="6546714" y="1405370"/>
            <a:chExt cx="4420681" cy="4708474"/>
          </a:xfrm>
        </p:grpSpPr>
        <p:graphicFrame>
          <p:nvGraphicFramePr>
            <p:cNvPr id="6" name="Chart 5">
              <a:extLst>
                <a:ext uri="{FF2B5EF4-FFF2-40B4-BE49-F238E27FC236}">
                  <a16:creationId xmlns:a16="http://schemas.microsoft.com/office/drawing/2014/main" id="{DEDB6A4A-ED17-44A5-869A-2BAC967CC2C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55579548"/>
                </p:ext>
              </p:extLst>
            </p:nvPr>
          </p:nvGraphicFramePr>
          <p:xfrm>
            <a:off x="6546714" y="1843142"/>
            <a:ext cx="4420681" cy="42707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7" name="Left Brace 6">
              <a:extLst>
                <a:ext uri="{FF2B5EF4-FFF2-40B4-BE49-F238E27FC236}">
                  <a16:creationId xmlns:a16="http://schemas.microsoft.com/office/drawing/2014/main" id="{D15DE9AD-2135-4305-A722-64B71B4C346C}"/>
                </a:ext>
              </a:extLst>
            </p:cNvPr>
            <p:cNvSpPr/>
            <p:nvPr/>
          </p:nvSpPr>
          <p:spPr>
            <a:xfrm rot="5400000">
              <a:off x="9403544" y="1004534"/>
              <a:ext cx="248057" cy="2169009"/>
            </a:xfrm>
            <a:prstGeom prst="leftBrace">
              <a:avLst>
                <a:gd name="adj1" fmla="val 19760"/>
                <a:gd name="adj2" fmla="val 48982"/>
              </a:avLst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85C0323-DF34-47AD-8DAA-D820842816D2}"/>
                </a:ext>
              </a:extLst>
            </p:cNvPr>
            <p:cNvSpPr txBox="1"/>
            <p:nvPr/>
          </p:nvSpPr>
          <p:spPr>
            <a:xfrm>
              <a:off x="8443068" y="1405370"/>
              <a:ext cx="2524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Self-supervised 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BC945A3-6EFF-4BF9-941D-1278399A734F}"/>
              </a:ext>
            </a:extLst>
          </p:cNvPr>
          <p:cNvGrpSpPr/>
          <p:nvPr/>
        </p:nvGrpSpPr>
        <p:grpSpPr>
          <a:xfrm>
            <a:off x="6633724" y="866907"/>
            <a:ext cx="4420681" cy="5081131"/>
            <a:chOff x="11715755" y="1174537"/>
            <a:chExt cx="4420681" cy="4732367"/>
          </a:xfrm>
        </p:grpSpPr>
        <p:graphicFrame>
          <p:nvGraphicFramePr>
            <p:cNvPr id="12" name="Chart 11">
              <a:extLst>
                <a:ext uri="{FF2B5EF4-FFF2-40B4-BE49-F238E27FC236}">
                  <a16:creationId xmlns:a16="http://schemas.microsoft.com/office/drawing/2014/main" id="{C3E356DB-1765-457A-BA09-02BDFEA760C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842981133"/>
                </p:ext>
              </p:extLst>
            </p:nvPr>
          </p:nvGraphicFramePr>
          <p:xfrm>
            <a:off x="11715755" y="1636202"/>
            <a:ext cx="4420681" cy="42707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3" name="Left Brace 12">
              <a:extLst>
                <a:ext uri="{FF2B5EF4-FFF2-40B4-BE49-F238E27FC236}">
                  <a16:creationId xmlns:a16="http://schemas.microsoft.com/office/drawing/2014/main" id="{24EF1F21-65FB-46EB-8328-B91907428AEB}"/>
                </a:ext>
              </a:extLst>
            </p:cNvPr>
            <p:cNvSpPr/>
            <p:nvPr/>
          </p:nvSpPr>
          <p:spPr>
            <a:xfrm rot="5400000">
              <a:off x="14491110" y="775092"/>
              <a:ext cx="248057" cy="2169009"/>
            </a:xfrm>
            <a:prstGeom prst="leftBrace">
              <a:avLst>
                <a:gd name="adj1" fmla="val 19760"/>
                <a:gd name="adj2" fmla="val 48982"/>
              </a:avLst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515C2E4-F7A7-45A7-A69A-3EC11842C6A9}"/>
                </a:ext>
              </a:extLst>
            </p:cNvPr>
            <p:cNvSpPr txBox="1"/>
            <p:nvPr/>
          </p:nvSpPr>
          <p:spPr>
            <a:xfrm>
              <a:off x="13530633" y="1174537"/>
              <a:ext cx="2524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Self-supervised 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3324F496-52F6-438A-8943-617465E430CE}"/>
              </a:ext>
            </a:extLst>
          </p:cNvPr>
          <p:cNvSpPr txBox="1"/>
          <p:nvPr/>
        </p:nvSpPr>
        <p:spPr>
          <a:xfrm>
            <a:off x="1909706" y="5919906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Motion Pattern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B3892-5969-43C7-BC7C-6FC2C118F73B}"/>
              </a:ext>
            </a:extLst>
          </p:cNvPr>
          <p:cNvSpPr txBox="1"/>
          <p:nvPr/>
        </p:nvSpPr>
        <p:spPr>
          <a:xfrm>
            <a:off x="8034889" y="5919905"/>
            <a:ext cx="2456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Local </a:t>
            </a:r>
            <a:r>
              <a:rPr lang="en-US" sz="2400" b="1" i="1" dirty="0">
                <a:latin typeface="Arial" panose="020B0604020202020204" pitchFamily="34" charset="0"/>
                <a:cs typeface="Arial" panose="020B0604020202020204" pitchFamily="34" charset="0"/>
              </a:rPr>
              <a:t>vs</a:t>
            </a: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 Global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ADBE270-4C8F-4B59-B1A4-48DCABAA4635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9796FEA-87B4-4491-9D9A-5D26BE334E75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A18BB4A-B449-4850-88FE-1CAA48A777F3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8537874D-5306-4AD7-BF66-580B242A6CF2}"/>
                </a:ext>
              </a:extLst>
            </p:cNvPr>
            <p:cNvSpPr/>
            <p:nvPr/>
          </p:nvSpPr>
          <p:spPr>
            <a:xfrm>
              <a:off x="4570730" y="15370"/>
              <a:ext cx="1641372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ED9201B-D96B-454B-9441-3DA79CD91A93}"/>
                </a:ext>
              </a:extLst>
            </p:cNvPr>
            <p:cNvSpPr txBox="1"/>
            <p:nvPr/>
          </p:nvSpPr>
          <p:spPr>
            <a:xfrm>
              <a:off x="3141920" y="32001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869220D-CF7C-4EEE-9879-1B28241D65CE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BE520589-202E-4C7C-A78F-E55C657F712B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3076A8C-75B5-4BC5-8330-0C2EAEC8B957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AA21E1D-0A16-40FD-9A54-FE694EBE4419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4B614A5-5ECE-4DFD-BE8B-1D2318CCF841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9E02FCE-54EF-4E12-B5D3-59854EADAB1C}"/>
                </a:ext>
              </a:extLst>
            </p:cNvPr>
            <p:cNvSpPr txBox="1"/>
            <p:nvPr/>
          </p:nvSpPr>
          <p:spPr>
            <a:xfrm>
              <a:off x="4548019" y="25685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BFFD998-F115-4E63-9AA5-C9227BBB01A7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8ABFE7C-1A75-46B8-B6E5-EABE7BB9B6DD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16FF74E-110A-48BE-B5B1-BB35DA986C08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215864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30C2-55B0-40DF-8B87-9BCC71C6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062" y="340454"/>
            <a:ext cx="9871352" cy="969899"/>
          </a:xfrm>
        </p:spPr>
        <p:txBody>
          <a:bodyPr>
            <a:normAutofit/>
          </a:bodyPr>
          <a:lstStyle/>
          <a:p>
            <a:r>
              <a:rPr lang="en-US" dirty="0"/>
              <a:t>Ablation study: motion </a:t>
            </a:r>
            <a:r>
              <a:rPr lang="en-US" i="1" dirty="0"/>
              <a:t>vs.</a:t>
            </a:r>
            <a:r>
              <a:rPr lang="en-US" dirty="0"/>
              <a:t> appearance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52B1303-1746-40E5-AEE2-357A5676E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45523762"/>
              </p:ext>
            </p:extLst>
          </p:nvPr>
        </p:nvGraphicFramePr>
        <p:xfrm>
          <a:off x="673100" y="1478605"/>
          <a:ext cx="4686300" cy="422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7D8BFA5-428C-4912-A2AF-3E3A7C2841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99058191"/>
              </p:ext>
            </p:extLst>
          </p:nvPr>
        </p:nvGraphicFramePr>
        <p:xfrm>
          <a:off x="6594002" y="1478605"/>
          <a:ext cx="4686300" cy="422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BD962E-2806-4678-B916-72EF359486CA}"/>
              </a:ext>
            </a:extLst>
          </p:cNvPr>
          <p:cNvCxnSpPr>
            <a:cxnSpLocks/>
          </p:cNvCxnSpPr>
          <p:nvPr/>
        </p:nvCxnSpPr>
        <p:spPr>
          <a:xfrm>
            <a:off x="1457325" y="4373790"/>
            <a:ext cx="3757613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D013AD-9ED4-4EDB-8187-387FFEE21DB0}"/>
              </a:ext>
            </a:extLst>
          </p:cNvPr>
          <p:cNvSpPr txBox="1"/>
          <p:nvPr/>
        </p:nvSpPr>
        <p:spPr>
          <a:xfrm>
            <a:off x="4600863" y="400445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C99F39-C3DE-4E0B-984F-942384151E56}"/>
              </a:ext>
            </a:extLst>
          </p:cNvPr>
          <p:cNvCxnSpPr>
            <a:cxnSpLocks/>
          </p:cNvCxnSpPr>
          <p:nvPr/>
        </p:nvCxnSpPr>
        <p:spPr>
          <a:xfrm>
            <a:off x="7172489" y="4500662"/>
            <a:ext cx="3757613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FF16AE8-01BE-4C46-9D39-6C244E3EB56C}"/>
              </a:ext>
            </a:extLst>
          </p:cNvPr>
          <p:cNvSpPr txBox="1"/>
          <p:nvPr/>
        </p:nvSpPr>
        <p:spPr>
          <a:xfrm>
            <a:off x="10396350" y="413133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254F1-B891-49F7-939A-1921F340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E15F9A-D41A-4473-91F5-06AA247EB149}"/>
              </a:ext>
            </a:extLst>
          </p:cNvPr>
          <p:cNvSpPr txBox="1"/>
          <p:nvPr/>
        </p:nvSpPr>
        <p:spPr>
          <a:xfrm>
            <a:off x="2489430" y="5703525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UCF101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B81676-C6EC-4466-A44D-45EC94F494F0}"/>
              </a:ext>
            </a:extLst>
          </p:cNvPr>
          <p:cNvSpPr txBox="1"/>
          <p:nvPr/>
        </p:nvSpPr>
        <p:spPr>
          <a:xfrm>
            <a:off x="8249928" y="5755952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HMDB51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A225997-B2A4-4ABD-9CD3-8FE3CE3B9636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1F71F46-C908-48F5-B6FC-1B70C23709B7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E0BB0A1-A7BA-411F-8C8A-5C3F03EE21D0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CFA2253D-962B-4003-8776-1905B6C252DF}"/>
                </a:ext>
              </a:extLst>
            </p:cNvPr>
            <p:cNvSpPr/>
            <p:nvPr/>
          </p:nvSpPr>
          <p:spPr>
            <a:xfrm>
              <a:off x="4570730" y="15370"/>
              <a:ext cx="1641372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C056452-1BC8-4A0F-99F7-6CBCA40EB5FC}"/>
                </a:ext>
              </a:extLst>
            </p:cNvPr>
            <p:cNvSpPr txBox="1"/>
            <p:nvPr/>
          </p:nvSpPr>
          <p:spPr>
            <a:xfrm>
              <a:off x="3141920" y="32001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2A4B95B-D0FA-4C13-B9FC-C14961FF69A2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634758D-17D5-4E3A-8169-2E32F9FC75BB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7B8905A-B810-4CA4-8A82-E4DEBFC71027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A85B939F-6A76-4289-8AE9-04CFBF5F36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AD5407ED-90A9-4B70-B887-42BD0D98B42D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2556EBBB-3448-4659-BC92-658A985DE901}"/>
                </a:ext>
              </a:extLst>
            </p:cNvPr>
            <p:cNvSpPr txBox="1"/>
            <p:nvPr/>
          </p:nvSpPr>
          <p:spPr>
            <a:xfrm>
              <a:off x="4548019" y="25685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70AFA5E6-0EE7-4565-AF3B-E09D5AB6207D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5E5AC176-D274-4850-AC94-1CDBEBFF2735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CD4B919-EB73-46F2-BDEA-749939094961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sp>
        <p:nvSpPr>
          <p:cNvPr id="6" name="Oval 5">
            <a:extLst>
              <a:ext uri="{FF2B5EF4-FFF2-40B4-BE49-F238E27FC236}">
                <a16:creationId xmlns:a16="http://schemas.microsoft.com/office/drawing/2014/main" id="{50703984-4780-4A70-946D-7C93B236645E}"/>
              </a:ext>
            </a:extLst>
          </p:cNvPr>
          <p:cNvSpPr/>
          <p:nvPr/>
        </p:nvSpPr>
        <p:spPr>
          <a:xfrm>
            <a:off x="3497996" y="1628877"/>
            <a:ext cx="483135" cy="483135"/>
          </a:xfrm>
          <a:prstGeom prst="ellipse">
            <a:avLst/>
          </a:prstGeom>
          <a:noFill/>
          <a:ln w="28575">
            <a:solidFill>
              <a:srgbClr val="BA00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D2A17366-D4A9-4C4F-B536-1E363FACBEB1}"/>
              </a:ext>
            </a:extLst>
          </p:cNvPr>
          <p:cNvSpPr/>
          <p:nvPr/>
        </p:nvSpPr>
        <p:spPr>
          <a:xfrm>
            <a:off x="9461002" y="2255073"/>
            <a:ext cx="483135" cy="483135"/>
          </a:xfrm>
          <a:prstGeom prst="ellipse">
            <a:avLst/>
          </a:prstGeom>
          <a:noFill/>
          <a:ln w="28575">
            <a:solidFill>
              <a:srgbClr val="BA00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6640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3CE5-C961-4E18-AC87-D2006608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</a:t>
            </a:r>
            <a:r>
              <a:rPr lang="zh-CN" altLang="en-US" dirty="0"/>
              <a:t> </a:t>
            </a:r>
            <a:r>
              <a:rPr lang="en-US" altLang="zh-CN" dirty="0"/>
              <a:t>learning:</a:t>
            </a:r>
            <a:r>
              <a:rPr lang="zh-CN" altLang="en-US" dirty="0"/>
              <a:t> </a:t>
            </a:r>
            <a:r>
              <a:rPr lang="en-US" altLang="zh-CN" dirty="0"/>
              <a:t>action</a:t>
            </a:r>
            <a:r>
              <a:rPr lang="zh-CN" altLang="en-US" dirty="0"/>
              <a:t> </a:t>
            </a:r>
            <a:r>
              <a:rPr lang="en-US" altLang="zh-CN" dirty="0"/>
              <a:t>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194F-7CB7-4D6B-89CD-47B2FFD6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1" y="1469136"/>
            <a:ext cx="11744009" cy="470782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Achieve state-of-the-art results on both datasets (at that time)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Visualization of attention map</a:t>
            </a:r>
            <a:endParaRPr lang="zh-CN" alt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483C8-DADF-4D08-A571-BBC4D43F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34</a:t>
            </a:fld>
            <a:endParaRPr lang="en-US"/>
          </a:p>
        </p:txBody>
      </p:sp>
      <p:pic>
        <p:nvPicPr>
          <p:cNvPr id="6" name="图片 4">
            <a:extLst>
              <a:ext uri="{FF2B5EF4-FFF2-40B4-BE49-F238E27FC236}">
                <a16:creationId xmlns:a16="http://schemas.microsoft.com/office/drawing/2014/main" id="{5E3906CF-9A48-4451-9DA0-54C7D4A8C8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50" y="2861322"/>
            <a:ext cx="5345723" cy="2672862"/>
          </a:xfrm>
          <a:prstGeom prst="rect">
            <a:avLst/>
          </a:prstGeom>
        </p:spPr>
      </p:pic>
      <p:pic>
        <p:nvPicPr>
          <p:cNvPr id="8" name="图片 5">
            <a:extLst>
              <a:ext uri="{FF2B5EF4-FFF2-40B4-BE49-F238E27FC236}">
                <a16:creationId xmlns:a16="http://schemas.microsoft.com/office/drawing/2014/main" id="{806B310D-7C62-43EB-B411-DC2E1ECDC4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0897" y="2912070"/>
            <a:ext cx="5242138" cy="263298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9E461A9-7C63-48EF-84F8-4F4DC82BF350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509B822-75AD-4098-A78A-735BF042FF83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9A2324-A80C-4362-AEB5-E69D876DD0C7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DA03373C-11D3-41C2-A3D0-64723B66673D}"/>
                </a:ext>
              </a:extLst>
            </p:cNvPr>
            <p:cNvSpPr/>
            <p:nvPr/>
          </p:nvSpPr>
          <p:spPr>
            <a:xfrm>
              <a:off x="4570730" y="15370"/>
              <a:ext cx="1641372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A5DEC84-13BF-4268-9777-0898FD50B7A1}"/>
                </a:ext>
              </a:extLst>
            </p:cNvPr>
            <p:cNvSpPr txBox="1"/>
            <p:nvPr/>
          </p:nvSpPr>
          <p:spPr>
            <a:xfrm>
              <a:off x="3141920" y="32001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9E1F9F-2D9B-46D8-8749-E267577052E7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A656C2-A40E-40EA-B054-6796A2CEE681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17EFAB66-4B6E-4261-B3C0-4F765DCD98FC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1C9EC19-2C75-40C3-84D6-B9DDC27DD4FD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0E5C32C-1790-4FFE-BE05-8FD454192577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F0B441C-8599-4E63-9A79-3E23BF36755E}"/>
                </a:ext>
              </a:extLst>
            </p:cNvPr>
            <p:cNvSpPr txBox="1"/>
            <p:nvPr/>
          </p:nvSpPr>
          <p:spPr>
            <a:xfrm>
              <a:off x="4548019" y="25685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3A1F77D-7E1F-4593-9138-9FEE88F94DB7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1BE5840-525C-473B-82AE-A53AE76997AC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2F5E708-5C40-4178-89BC-C4CEBCB65BB0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sp>
        <p:nvSpPr>
          <p:cNvPr id="5" name="Oval 4">
            <a:extLst>
              <a:ext uri="{FF2B5EF4-FFF2-40B4-BE49-F238E27FC236}">
                <a16:creationId xmlns:a16="http://schemas.microsoft.com/office/drawing/2014/main" id="{A0FD4EC6-3C04-43B4-9F2B-13E6F2A91DBD}"/>
              </a:ext>
            </a:extLst>
          </p:cNvPr>
          <p:cNvSpPr/>
          <p:nvPr/>
        </p:nvSpPr>
        <p:spPr>
          <a:xfrm>
            <a:off x="4605173" y="5061917"/>
            <a:ext cx="483135" cy="483135"/>
          </a:xfrm>
          <a:prstGeom prst="ellipse">
            <a:avLst/>
          </a:prstGeom>
          <a:noFill/>
          <a:ln w="28575">
            <a:solidFill>
              <a:srgbClr val="BA00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898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B0A5-3BE0-401D-B113-1C0CAF67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learning: dynamic scene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9C6BD-4989-4CE2-9F2B-14876CD7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59" y="1335025"/>
            <a:ext cx="7990968" cy="209397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YUPENN dataset: 420 videos, 14 classes</a:t>
            </a:r>
          </a:p>
          <a:p>
            <a:pPr marL="457200" indent="-457200">
              <a:buFontTx/>
              <a:buChar char="-"/>
            </a:pPr>
            <a:r>
              <a:rPr lang="en-US" dirty="0"/>
              <a:t>Pre-trained model, feature extractor</a:t>
            </a:r>
          </a:p>
          <a:p>
            <a:pPr marL="457200" indent="-457200">
              <a:buFontTx/>
              <a:buChar char="-"/>
            </a:pPr>
            <a:r>
              <a:rPr lang="en-US" dirty="0"/>
              <a:t>Linear SVM for classification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Achieve state-of-the-art results (at that time)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05542-9770-4430-89E1-96F021B2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35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A3461-349B-4633-A65F-B016AC28CE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478" y="3585717"/>
            <a:ext cx="4453383" cy="2381862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4878828-F4A5-4443-8480-DB69DB6BEC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62253259"/>
              </p:ext>
            </p:extLst>
          </p:nvPr>
        </p:nvGraphicFramePr>
        <p:xfrm>
          <a:off x="6616002" y="3604389"/>
          <a:ext cx="5169877" cy="2888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A21AF229-74EE-455D-8397-0ED657D930FB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40AEDD1-98B1-475D-9417-747BB93B684B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F24BA64-2327-4446-A5FA-195D2A167A34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9B5D1B21-C9C2-4DC3-AAA0-FB3FAE2D6C85}"/>
                </a:ext>
              </a:extLst>
            </p:cNvPr>
            <p:cNvSpPr/>
            <p:nvPr/>
          </p:nvSpPr>
          <p:spPr>
            <a:xfrm>
              <a:off x="4570730" y="15370"/>
              <a:ext cx="1641372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9132ED9A-EC46-4DF4-8D0A-A36139EB3938}"/>
                </a:ext>
              </a:extLst>
            </p:cNvPr>
            <p:cNvSpPr txBox="1"/>
            <p:nvPr/>
          </p:nvSpPr>
          <p:spPr>
            <a:xfrm>
              <a:off x="3141920" y="32001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BC68107-B431-40AF-AE71-72653FA9AEDD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7E4C66-3F86-4A8E-9FD3-C53FD4613413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A78AA73-B9C9-44DF-9473-D2D453BCC2D9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5CE5D4A1-33D1-4CDD-8E61-01263BCE70B6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C01EE400-26C1-4369-B7E5-FCE4FC7A2CDF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20631FE-4C50-4AC9-8601-397BB354135C}"/>
                </a:ext>
              </a:extLst>
            </p:cNvPr>
            <p:cNvSpPr txBox="1"/>
            <p:nvPr/>
          </p:nvSpPr>
          <p:spPr>
            <a:xfrm>
              <a:off x="4548019" y="25685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A1DEEAB-DE53-463B-A915-57F93097D69F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E3CEB5-FBDD-42E7-8A73-E6DCBD809A9C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AAEE858-72C3-4B6D-AD44-62D3DC4B1F6B}"/>
                </a:ext>
              </a:extLst>
            </p:cNvPr>
            <p:cNvSpPr txBox="1"/>
            <p:nvPr/>
          </p:nvSpPr>
          <p:spPr>
            <a:xfrm>
              <a:off x="6333313" y="14362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45048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169B31-2552-47DC-9DC3-E5FDAB03AE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</a:t>
            </a:r>
            <a:r>
              <a:rPr lang="en-US" altLang="zh-CN" dirty="0"/>
              <a:t>iscussion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BC193D-EF23-430F-B9B3-BA44E963D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36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71E9BE54-03A0-421C-82FA-48C091F13553}"/>
              </a:ext>
            </a:extLst>
          </p:cNvPr>
          <p:cNvGrpSpPr/>
          <p:nvPr/>
        </p:nvGrpSpPr>
        <p:grpSpPr>
          <a:xfrm>
            <a:off x="0" y="-16416"/>
            <a:ext cx="12228332" cy="387047"/>
            <a:chOff x="0" y="-16416"/>
            <a:chExt cx="12228332" cy="387047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5E51254-1866-4DCC-86A5-99F709D4F3BB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3C044AB7-0BF9-4188-8C6C-77473E1290E2}"/>
                </a:ext>
              </a:extLst>
            </p:cNvPr>
            <p:cNvSpPr txBox="1"/>
            <p:nvPr/>
          </p:nvSpPr>
          <p:spPr>
            <a:xfrm>
              <a:off x="80278" y="-16416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BF1B0BA9-41C4-475A-8E51-11CD484070C3}"/>
                </a:ext>
              </a:extLst>
            </p:cNvPr>
            <p:cNvSpPr/>
            <p:nvPr/>
          </p:nvSpPr>
          <p:spPr>
            <a:xfrm>
              <a:off x="6340616" y="16344"/>
              <a:ext cx="1641372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F2C92DCE-0887-4875-870A-AA2DB08727B0}"/>
                </a:ext>
              </a:extLst>
            </p:cNvPr>
            <p:cNvSpPr txBox="1"/>
            <p:nvPr/>
          </p:nvSpPr>
          <p:spPr>
            <a:xfrm>
              <a:off x="3141920" y="32001"/>
              <a:ext cx="13645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Method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F5AF4D1-73CA-435E-876A-A0F11222A919}"/>
                </a:ext>
              </a:extLst>
            </p:cNvPr>
            <p:cNvSpPr txBox="1"/>
            <p:nvPr/>
          </p:nvSpPr>
          <p:spPr>
            <a:xfrm>
              <a:off x="1442130" y="-2163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54D575-8A10-4A78-B2A8-75BC172336C5}"/>
                </a:ext>
              </a:extLst>
            </p:cNvPr>
            <p:cNvSpPr txBox="1"/>
            <p:nvPr/>
          </p:nvSpPr>
          <p:spPr>
            <a:xfrm>
              <a:off x="10084340" y="-16416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CB785FB-E6DA-41FE-A1E1-AEEF9966D47C}"/>
                </a:ext>
              </a:extLst>
            </p:cNvPr>
            <p:cNvCxnSpPr>
              <a:cxnSpLocks/>
            </p:cNvCxnSpPr>
            <p:nvPr/>
          </p:nvCxnSpPr>
          <p:spPr>
            <a:xfrm>
              <a:off x="8115540" y="0"/>
              <a:ext cx="0" cy="36846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4EA342D-DA27-45EC-96B5-B739D2258B4D}"/>
                </a:ext>
              </a:extLst>
            </p:cNvPr>
            <p:cNvCxnSpPr>
              <a:cxnSpLocks/>
            </p:cNvCxnSpPr>
            <p:nvPr/>
          </p:nvCxnSpPr>
          <p:spPr>
            <a:xfrm>
              <a:off x="10084340" y="-972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27C946B-9DEC-4F77-AC6F-8F6C0397BFFC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DB0E25A-4B4B-45F1-A1B0-F02399ADBAB1}"/>
                </a:ext>
              </a:extLst>
            </p:cNvPr>
            <p:cNvSpPr txBox="1"/>
            <p:nvPr/>
          </p:nvSpPr>
          <p:spPr>
            <a:xfrm>
              <a:off x="4548019" y="25685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Experiments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25B109D-F2AD-4E9F-B06B-780B5BAF4784}"/>
                </a:ext>
              </a:extLst>
            </p:cNvPr>
            <p:cNvSpPr txBox="1"/>
            <p:nvPr/>
          </p:nvSpPr>
          <p:spPr>
            <a:xfrm>
              <a:off x="8307423" y="14362"/>
              <a:ext cx="67303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F58F1C6-EFD2-4F6D-A131-CF2C1490D8CB}"/>
                </a:ext>
              </a:extLst>
            </p:cNvPr>
            <p:cNvSpPr txBox="1"/>
            <p:nvPr/>
          </p:nvSpPr>
          <p:spPr>
            <a:xfrm>
              <a:off x="9101670" y="14362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8F8A76-C0AB-43B5-AEDA-F38738AA7FFC}"/>
                </a:ext>
              </a:extLst>
            </p:cNvPr>
            <p:cNvSpPr txBox="1"/>
            <p:nvPr/>
          </p:nvSpPr>
          <p:spPr>
            <a:xfrm>
              <a:off x="6340615" y="23816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I: Discussions</a:t>
              </a:r>
            </a:p>
          </p:txBody>
        </p:sp>
      </p:grpSp>
      <p:pic>
        <p:nvPicPr>
          <p:cNvPr id="22" name="Graphic 21" descr="Checkbox Checked">
            <a:extLst>
              <a:ext uri="{FF2B5EF4-FFF2-40B4-BE49-F238E27FC236}">
                <a16:creationId xmlns:a16="http://schemas.microsoft.com/office/drawing/2014/main" id="{FE0B3B5F-ECFD-4BB2-BA85-C8C26D4058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307" y="1601016"/>
            <a:ext cx="674353" cy="674353"/>
          </a:xfrm>
          <a:prstGeom prst="rect">
            <a:avLst/>
          </a:prstGeom>
        </p:spPr>
      </p:pic>
      <p:pic>
        <p:nvPicPr>
          <p:cNvPr id="23" name="Graphic 22" descr="Checkbox Crossed">
            <a:extLst>
              <a:ext uri="{FF2B5EF4-FFF2-40B4-BE49-F238E27FC236}">
                <a16:creationId xmlns:a16="http://schemas.microsoft.com/office/drawing/2014/main" id="{DE4EC309-F4CF-4E3E-BA6C-8DC6D1D9A8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31" y="4700429"/>
            <a:ext cx="635829" cy="635829"/>
          </a:xfrm>
          <a:prstGeom prst="rect">
            <a:avLst/>
          </a:prstGeom>
        </p:spPr>
      </p:pic>
      <p:pic>
        <p:nvPicPr>
          <p:cNvPr id="25" name="Graphic 24" descr="Checkbox Crossed">
            <a:extLst>
              <a:ext uri="{FF2B5EF4-FFF2-40B4-BE49-F238E27FC236}">
                <a16:creationId xmlns:a16="http://schemas.microsoft.com/office/drawing/2014/main" id="{C692DC86-0EC2-4B48-AEA3-0E2D74ECB4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31" y="5339000"/>
            <a:ext cx="635829" cy="63582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8D7B03D6-C600-437B-AB27-BE14C54D796B}"/>
              </a:ext>
            </a:extLst>
          </p:cNvPr>
          <p:cNvCxnSpPr/>
          <p:nvPr/>
        </p:nvCxnSpPr>
        <p:spPr>
          <a:xfrm>
            <a:off x="428229" y="4473213"/>
            <a:ext cx="1133554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FEAB86C7-EA9F-46A8-B4B1-DB7EBA74B28E}"/>
              </a:ext>
            </a:extLst>
          </p:cNvPr>
          <p:cNvSpPr txBox="1">
            <a:spLocks/>
          </p:cNvSpPr>
          <p:nvPr/>
        </p:nvSpPr>
        <p:spPr>
          <a:xfrm>
            <a:off x="1481846" y="1479535"/>
            <a:ext cx="10372409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b="1" dirty="0"/>
              <a:t>Novel, </a:t>
            </a:r>
            <a:r>
              <a:rPr lang="en-US" sz="2400" dirty="0" err="1"/>
              <a:t>spatio</a:t>
            </a:r>
            <a:r>
              <a:rPr lang="en-US" sz="2400" dirty="0"/>
              <a:t>-temporal statistics regression</a:t>
            </a:r>
          </a:p>
        </p:txBody>
      </p:sp>
      <p:pic>
        <p:nvPicPr>
          <p:cNvPr id="29" name="Graphic 28" descr="Checkbox Checked">
            <a:extLst>
              <a:ext uri="{FF2B5EF4-FFF2-40B4-BE49-F238E27FC236}">
                <a16:creationId xmlns:a16="http://schemas.microsoft.com/office/drawing/2014/main" id="{063CF425-ABF3-4284-82ED-D840F7DB4B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307" y="3276099"/>
            <a:ext cx="674353" cy="674353"/>
          </a:xfrm>
          <a:prstGeom prst="rect">
            <a:avLst/>
          </a:prstGeom>
        </p:spPr>
      </p:pic>
      <p:sp>
        <p:nvSpPr>
          <p:cNvPr id="30" name="Title 1">
            <a:extLst>
              <a:ext uri="{FF2B5EF4-FFF2-40B4-BE49-F238E27FC236}">
                <a16:creationId xmlns:a16="http://schemas.microsoft.com/office/drawing/2014/main" id="{654E5864-8A73-4A26-B64E-1C7FE6E789A7}"/>
              </a:ext>
            </a:extLst>
          </p:cNvPr>
          <p:cNvSpPr txBox="1">
            <a:spLocks/>
          </p:cNvSpPr>
          <p:nvPr/>
        </p:nvSpPr>
        <p:spPr>
          <a:xfrm>
            <a:off x="1481848" y="3276099"/>
            <a:ext cx="10297830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b="1" dirty="0"/>
              <a:t>Wide applications, </a:t>
            </a:r>
            <a:r>
              <a:rPr lang="en-US" sz="2400" dirty="0"/>
              <a:t>using a classic C3D for self-supervised video representation learning to capture </a:t>
            </a:r>
            <a:r>
              <a:rPr lang="en-US" sz="2400" dirty="0" err="1"/>
              <a:t>spatio</a:t>
            </a:r>
            <a:r>
              <a:rPr lang="en-US" sz="2400" dirty="0"/>
              <a:t>-temporal features</a:t>
            </a:r>
          </a:p>
        </p:txBody>
      </p:sp>
      <p:pic>
        <p:nvPicPr>
          <p:cNvPr id="31" name="Graphic 30" descr="Checkbox Checked">
            <a:extLst>
              <a:ext uri="{FF2B5EF4-FFF2-40B4-BE49-F238E27FC236}">
                <a16:creationId xmlns:a16="http://schemas.microsoft.com/office/drawing/2014/main" id="{3F658FCE-485A-4B04-8F4A-78D109AC1E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307" y="2275369"/>
            <a:ext cx="674353" cy="674353"/>
          </a:xfrm>
          <a:prstGeom prst="rect">
            <a:avLst/>
          </a:prstGeom>
        </p:spPr>
      </p:pic>
      <p:sp>
        <p:nvSpPr>
          <p:cNvPr id="32" name="Title 1">
            <a:extLst>
              <a:ext uri="{FF2B5EF4-FFF2-40B4-BE49-F238E27FC236}">
                <a16:creationId xmlns:a16="http://schemas.microsoft.com/office/drawing/2014/main" id="{E42CA957-410D-4C31-9542-A2740F26E236}"/>
              </a:ext>
            </a:extLst>
          </p:cNvPr>
          <p:cNvSpPr txBox="1">
            <a:spLocks/>
          </p:cNvSpPr>
          <p:nvPr/>
        </p:nvSpPr>
        <p:spPr>
          <a:xfrm>
            <a:off x="1519135" y="2309629"/>
            <a:ext cx="10297830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b="1" dirty="0"/>
              <a:t>Effective, </a:t>
            </a:r>
            <a:r>
              <a:rPr lang="en-US" sz="2400" dirty="0"/>
              <a:t>achieved the state-of-the-art results on two downstream tasks and three dataset</a:t>
            </a:r>
            <a:r>
              <a:rPr lang="en-US" altLang="zh-CN" sz="2400" dirty="0"/>
              <a:t>s</a:t>
            </a:r>
            <a:endParaRPr lang="en-US" sz="2400" dirty="0"/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BC596C7B-DFA6-4E72-8E3B-2C76AA677100}"/>
              </a:ext>
            </a:extLst>
          </p:cNvPr>
          <p:cNvSpPr txBox="1">
            <a:spLocks/>
          </p:cNvSpPr>
          <p:nvPr/>
        </p:nvSpPr>
        <p:spPr>
          <a:xfrm>
            <a:off x="1399781" y="4543101"/>
            <a:ext cx="10814011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Used UCF101 as pre-training dataset, which is relatively small (~10k videos)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E56E9DD1-0942-48A6-AD26-2C9D798F38C8}"/>
              </a:ext>
            </a:extLst>
          </p:cNvPr>
          <p:cNvSpPr txBox="1">
            <a:spLocks/>
          </p:cNvSpPr>
          <p:nvPr/>
        </p:nvSpPr>
        <p:spPr>
          <a:xfrm>
            <a:off x="1414321" y="5225449"/>
            <a:ext cx="10814011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The performance is promising but unsatisfactory (far behind supervised) </a:t>
            </a:r>
          </a:p>
        </p:txBody>
      </p:sp>
    </p:spTree>
    <p:extLst>
      <p:ext uri="{BB962C8B-B14F-4D97-AF65-F5344CB8AC3E}">
        <p14:creationId xmlns:p14="http://schemas.microsoft.com/office/powerpoint/2010/main" val="16103460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855BE-4055-47CE-9684-71A9764A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37</a:t>
            </a:fld>
            <a:endParaRPr lang="en-US"/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F7651532-7195-4B28-90D2-DEC2DE47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8" y="1084634"/>
            <a:ext cx="10369686" cy="4688732"/>
          </a:xfrm>
        </p:spPr>
        <p:txBody>
          <a:bodyPr>
            <a:noAutofit/>
          </a:bodyPr>
          <a:lstStyle/>
          <a:p>
            <a:pPr lvl="0" algn="ctr"/>
            <a:r>
              <a:rPr lang="en-US" sz="4800" b="1" dirty="0">
                <a:solidFill>
                  <a:schemeClr val="tx1"/>
                </a:solidFill>
              </a:rPr>
              <a:t>Part II: </a:t>
            </a:r>
            <a:r>
              <a:rPr lang="en-US" sz="4800" i="1" dirty="0">
                <a:solidFill>
                  <a:schemeClr val="tx1"/>
                </a:solidFill>
              </a:rPr>
              <a:t>In-depth investigation </a:t>
            </a:r>
            <a:r>
              <a:rPr lang="en-US" sz="4800" dirty="0">
                <a:solidFill>
                  <a:schemeClr val="tx1"/>
                </a:solidFill>
              </a:rPr>
              <a:t>of </a:t>
            </a:r>
            <a:r>
              <a:rPr lang="en-US" sz="4800" dirty="0" err="1">
                <a:solidFill>
                  <a:schemeClr val="tx1"/>
                </a:solidFill>
              </a:rPr>
              <a:t>spatio</a:t>
            </a:r>
            <a:r>
              <a:rPr lang="en-US" sz="4800" dirty="0">
                <a:solidFill>
                  <a:schemeClr val="tx1"/>
                </a:solidFill>
              </a:rPr>
              <a:t>-temporal statistics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9490EA36-FE6B-4F0A-A555-C41D732BD81F}"/>
              </a:ext>
            </a:extLst>
          </p:cNvPr>
          <p:cNvGrpSpPr/>
          <p:nvPr/>
        </p:nvGrpSpPr>
        <p:grpSpPr>
          <a:xfrm>
            <a:off x="0" y="-10237"/>
            <a:ext cx="12192000" cy="393066"/>
            <a:chOff x="0" y="-10237"/>
            <a:chExt cx="12192000" cy="393066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E8077E2-34A6-458E-B62C-25A950AF139F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1CCDF20-2ABC-4849-9FF2-2CDB228317A9}"/>
                </a:ext>
              </a:extLst>
            </p:cNvPr>
            <p:cNvSpPr txBox="1"/>
            <p:nvPr/>
          </p:nvSpPr>
          <p:spPr>
            <a:xfrm>
              <a:off x="80278" y="-10237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AD74EC1D-EB60-425D-8FBE-E98613C620BE}"/>
                </a:ext>
              </a:extLst>
            </p:cNvPr>
            <p:cNvSpPr/>
            <p:nvPr/>
          </p:nvSpPr>
          <p:spPr>
            <a:xfrm>
              <a:off x="5793914" y="5623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0E673D2-FFFB-47EE-8D27-C9ECDB4A57B2}"/>
                </a:ext>
              </a:extLst>
            </p:cNvPr>
            <p:cNvSpPr txBox="1"/>
            <p:nvPr/>
          </p:nvSpPr>
          <p:spPr>
            <a:xfrm>
              <a:off x="4191346" y="35005"/>
              <a:ext cx="1203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BD4C4F-C62A-44F8-B02D-744E531ECAA5}"/>
                </a:ext>
              </a:extLst>
            </p:cNvPr>
            <p:cNvSpPr txBox="1"/>
            <p:nvPr/>
          </p:nvSpPr>
          <p:spPr>
            <a:xfrm>
              <a:off x="2045487" y="-10237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43DDEE5-838D-42FC-B00E-7E7F2A47ED19}"/>
                </a:ext>
              </a:extLst>
            </p:cNvPr>
            <p:cNvSpPr txBox="1"/>
            <p:nvPr/>
          </p:nvSpPr>
          <p:spPr>
            <a:xfrm>
              <a:off x="9340762" y="-10237"/>
              <a:ext cx="285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25BA292-69D9-48DE-B70B-7FC1210355DF}"/>
                </a:ext>
              </a:extLst>
            </p:cNvPr>
            <p:cNvCxnSpPr>
              <a:cxnSpLocks/>
            </p:cNvCxnSpPr>
            <p:nvPr/>
          </p:nvCxnSpPr>
          <p:spPr>
            <a:xfrm>
              <a:off x="9340762" y="483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BDEA1F0-54EA-4165-9764-0D911CF0C94D}"/>
                </a:ext>
              </a:extLst>
            </p:cNvPr>
            <p:cNvCxnSpPr>
              <a:cxnSpLocks/>
            </p:cNvCxnSpPr>
            <p:nvPr/>
          </p:nvCxnSpPr>
          <p:spPr>
            <a:xfrm>
              <a:off x="1803715" y="14361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C0778D5-93B0-4907-B2AA-FCB736582EB0}"/>
                </a:ext>
              </a:extLst>
            </p:cNvPr>
            <p:cNvSpPr txBox="1"/>
            <p:nvPr/>
          </p:nvSpPr>
          <p:spPr>
            <a:xfrm>
              <a:off x="5793913" y="20541"/>
              <a:ext cx="122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458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ED4F61-CAA3-45C1-B259-486A62A7D084}"/>
                </a:ext>
              </a:extLst>
            </p:cNvPr>
            <p:cNvSpPr txBox="1"/>
            <p:nvPr/>
          </p:nvSpPr>
          <p:spPr>
            <a:xfrm>
              <a:off x="7806939" y="20541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728706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D7CD-CD0C-4194-996E-041CBFDF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379D-163A-494E-BAE1-3A0D6163F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2446" y="2957560"/>
            <a:ext cx="11006328" cy="509827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sz="2400" dirty="0"/>
              <a:t>To use a much larger pre-training dataset, kinetics-400 (~200k videos)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50A21-16FB-40E6-870D-F0768C48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38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BAEEE5-B129-46B7-9405-B2E84AEA71BE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DE06DE-D701-44E4-AD43-FC1F1838FA42}"/>
                </a:ext>
              </a:extLst>
            </p:cNvPr>
            <p:cNvGrpSpPr/>
            <p:nvPr/>
          </p:nvGrpSpPr>
          <p:grpSpPr>
            <a:xfrm>
              <a:off x="0" y="-13071"/>
              <a:ext cx="12228332" cy="381539"/>
              <a:chOff x="0" y="-13071"/>
              <a:chExt cx="12228332" cy="3815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1EA8C0-4134-496F-BB2B-2F1D85228C92}"/>
                  </a:ext>
                </a:extLst>
              </p:cNvPr>
              <p:cNvSpPr/>
              <p:nvPr/>
            </p:nvSpPr>
            <p:spPr>
              <a:xfrm>
                <a:off x="0" y="-1307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5CFC7-B702-4238-ACE1-391F52B19CB7}"/>
                  </a:ext>
                </a:extLst>
              </p:cNvPr>
              <p:cNvSpPr txBox="1"/>
              <p:nvPr/>
            </p:nvSpPr>
            <p:spPr>
              <a:xfrm>
                <a:off x="80278" y="-7559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0C0B35D-D90B-46ED-BEF3-B1E669C59785}"/>
                  </a:ext>
                </a:extLst>
              </p:cNvPr>
              <p:cNvSpPr/>
              <p:nvPr/>
            </p:nvSpPr>
            <p:spPr>
              <a:xfrm>
                <a:off x="4025761" y="14940"/>
                <a:ext cx="1300559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480372-40E3-4871-BDC3-6448B891CD68}"/>
                  </a:ext>
                </a:extLst>
              </p:cNvPr>
              <p:cNvSpPr txBox="1"/>
              <p:nvPr/>
            </p:nvSpPr>
            <p:spPr>
              <a:xfrm>
                <a:off x="3046911" y="23219"/>
                <a:ext cx="629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C937AC-3E86-49F7-BCBD-9B19A8A36D5C}"/>
                  </a:ext>
                </a:extLst>
              </p:cNvPr>
              <p:cNvSpPr txBox="1"/>
              <p:nvPr/>
            </p:nvSpPr>
            <p:spPr>
              <a:xfrm>
                <a:off x="1442130" y="-7559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1C705-2D86-497B-9266-7EAA3CC8C4A9}"/>
                  </a:ext>
                </a:extLst>
              </p:cNvPr>
              <p:cNvSpPr txBox="1"/>
              <p:nvPr/>
            </p:nvSpPr>
            <p:spPr>
              <a:xfrm>
                <a:off x="10084340" y="-7559"/>
                <a:ext cx="2143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A0BDE1E-B8C6-48DA-8721-B69EC3139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2616" y="-6459"/>
                <a:ext cx="0" cy="373745"/>
              </a:xfrm>
              <a:prstGeom prst="line">
                <a:avLst/>
              </a:prstGeom>
              <a:ln w="19050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F46F2E-B802-4A2C-9A0B-6C5F9CC86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890" y="-7559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1AD12CD-4B7B-425D-8592-960061430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6AD82D-D9EC-464F-920D-242EF59F7281}"/>
                  </a:ext>
                </a:extLst>
              </p:cNvPr>
              <p:cNvSpPr txBox="1"/>
              <p:nvPr/>
            </p:nvSpPr>
            <p:spPr>
              <a:xfrm>
                <a:off x="5590507" y="23219"/>
                <a:ext cx="193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Experiments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797185-ACE5-4CDB-9B74-E53660E54808}"/>
                  </a:ext>
                </a:extLst>
              </p:cNvPr>
              <p:cNvSpPr txBox="1"/>
              <p:nvPr/>
            </p:nvSpPr>
            <p:spPr>
              <a:xfrm>
                <a:off x="4009854" y="23219"/>
                <a:ext cx="1345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Method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122106-EC92-4826-B6FF-0CDD4D9C0761}"/>
                  </a:ext>
                </a:extLst>
              </p:cNvPr>
              <p:cNvSpPr txBox="1"/>
              <p:nvPr/>
            </p:nvSpPr>
            <p:spPr>
              <a:xfrm>
                <a:off x="9413621" y="23219"/>
                <a:ext cx="806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III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EE4D8-7FFE-4093-9557-700E41DF2415}"/>
                  </a:ext>
                </a:extLst>
              </p:cNvPr>
              <p:cNvSpPr txBox="1"/>
              <p:nvPr/>
            </p:nvSpPr>
            <p:spPr>
              <a:xfrm>
                <a:off x="7418272" y="23219"/>
                <a:ext cx="1758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Discussions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6252EB-409A-4648-8540-D81B60B16695}"/>
                </a:ext>
              </a:extLst>
            </p:cNvPr>
            <p:cNvCxnSpPr>
              <a:cxnSpLocks/>
            </p:cNvCxnSpPr>
            <p:nvPr/>
          </p:nvCxnSpPr>
          <p:spPr>
            <a:xfrm>
              <a:off x="923371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2" name="Graphic 21" descr="Checkbox Crossed">
            <a:extLst>
              <a:ext uri="{FF2B5EF4-FFF2-40B4-BE49-F238E27FC236}">
                <a16:creationId xmlns:a16="http://schemas.microsoft.com/office/drawing/2014/main" id="{CD112EE8-39D7-4E9C-8C3B-1B175B271F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03403" y="2342776"/>
            <a:ext cx="635829" cy="635829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856432BA-DCA3-43E9-82AC-F249AD6B2084}"/>
              </a:ext>
            </a:extLst>
          </p:cNvPr>
          <p:cNvGrpSpPr/>
          <p:nvPr/>
        </p:nvGrpSpPr>
        <p:grpSpPr>
          <a:xfrm>
            <a:off x="545278" y="3404840"/>
            <a:ext cx="11488501" cy="969899"/>
            <a:chOff x="545278" y="2142019"/>
            <a:chExt cx="11488501" cy="969899"/>
          </a:xfrm>
        </p:grpSpPr>
        <p:pic>
          <p:nvPicPr>
            <p:cNvPr id="23" name="Graphic 22" descr="Checkbox Crossed">
              <a:extLst>
                <a:ext uri="{FF2B5EF4-FFF2-40B4-BE49-F238E27FC236}">
                  <a16:creationId xmlns:a16="http://schemas.microsoft.com/office/drawing/2014/main" id="{B8953999-C8F2-4A27-B9DF-8BB8F8453C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545278" y="2255570"/>
              <a:ext cx="635829" cy="635829"/>
            </a:xfrm>
            <a:prstGeom prst="rect">
              <a:avLst/>
            </a:prstGeom>
          </p:spPr>
        </p:pic>
        <p:sp>
          <p:nvSpPr>
            <p:cNvPr id="24" name="Title 1">
              <a:extLst>
                <a:ext uri="{FF2B5EF4-FFF2-40B4-BE49-F238E27FC236}">
                  <a16:creationId xmlns:a16="http://schemas.microsoft.com/office/drawing/2014/main" id="{791BD11A-21B5-4213-B8A3-CC6FA4B3942F}"/>
                </a:ext>
              </a:extLst>
            </p:cNvPr>
            <p:cNvSpPr txBox="1">
              <a:spLocks/>
            </p:cNvSpPr>
            <p:nvPr/>
          </p:nvSpPr>
          <p:spPr>
            <a:xfrm>
              <a:off x="1219768" y="2142019"/>
              <a:ext cx="10814011" cy="969899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Arial" panose="020B0604020202020204" pitchFamily="34" charset="0"/>
                  <a:ea typeface="+mj-ea"/>
                  <a:cs typeface="Arial" panose="020B0604020202020204" pitchFamily="34" charset="0"/>
                </a:defRPr>
              </a:lvl1pPr>
            </a:lstStyle>
            <a:p>
              <a:r>
                <a:rPr lang="en-US" sz="2400" dirty="0"/>
                <a:t>The performance is promising but unsatisfactory (far behind supervised) 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EED966FB-939F-4E06-9E24-D7A3E8A203DB}"/>
              </a:ext>
            </a:extLst>
          </p:cNvPr>
          <p:cNvSpPr txBox="1">
            <a:spLocks/>
          </p:cNvSpPr>
          <p:nvPr/>
        </p:nvSpPr>
        <p:spPr>
          <a:xfrm>
            <a:off x="1177893" y="2175740"/>
            <a:ext cx="10814011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Used UCF101 as pre-training dataset, which is relatively small (~10k videos)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B99DF1F6-90F9-4E41-80F0-01BC7FBD9798}"/>
              </a:ext>
            </a:extLst>
          </p:cNvPr>
          <p:cNvSpPr txBox="1">
            <a:spLocks/>
          </p:cNvSpPr>
          <p:nvPr/>
        </p:nvSpPr>
        <p:spPr>
          <a:xfrm>
            <a:off x="1442130" y="4209055"/>
            <a:ext cx="11006328" cy="969899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alibri" panose="020F050202020403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sz="2400" dirty="0"/>
              <a:t>To introduce effective learning strategies</a:t>
            </a:r>
          </a:p>
          <a:p>
            <a:pPr marL="457200" indent="-457200">
              <a:lnSpc>
                <a:spcPct val="110000"/>
              </a:lnSpc>
              <a:buFontTx/>
              <a:buChar char="-"/>
            </a:pPr>
            <a:r>
              <a:rPr lang="en-US" sz="2400" dirty="0"/>
              <a:t>To investigate modern backbone networks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EA361878-91D8-4D85-88E2-10D7B98B1FDA}"/>
              </a:ext>
            </a:extLst>
          </p:cNvPr>
          <p:cNvSpPr txBox="1">
            <a:spLocks/>
          </p:cNvSpPr>
          <p:nvPr/>
        </p:nvSpPr>
        <p:spPr>
          <a:xfrm>
            <a:off x="-9728" y="1249388"/>
            <a:ext cx="12162321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800" dirty="0">
                <a:solidFill>
                  <a:srgbClr val="004B8E"/>
                </a:solidFill>
              </a:rPr>
              <a:t>To leverage large amount of unlabeled video</a:t>
            </a:r>
          </a:p>
        </p:txBody>
      </p:sp>
    </p:spTree>
    <p:extLst>
      <p:ext uri="{BB962C8B-B14F-4D97-AF65-F5344CB8AC3E}">
        <p14:creationId xmlns:p14="http://schemas.microsoft.com/office/powerpoint/2010/main" val="20564154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D7CD-CD0C-4194-996E-041CBFDF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379D-163A-494E-BAE1-3A0D6163F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“Curriculum learning”,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ICML 2009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Motivation</a:t>
            </a:r>
            <a:r>
              <a:rPr lang="en-US" dirty="0"/>
              <a:t>: start out with only easy examples of a task and then gradually increase the task difficulty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50A21-16FB-40E6-870D-F0768C48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39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BAEEE5-B129-46B7-9405-B2E84AEA71BE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DE06DE-D701-44E4-AD43-FC1F1838FA42}"/>
                </a:ext>
              </a:extLst>
            </p:cNvPr>
            <p:cNvGrpSpPr/>
            <p:nvPr/>
          </p:nvGrpSpPr>
          <p:grpSpPr>
            <a:xfrm>
              <a:off x="0" y="-13071"/>
              <a:ext cx="12228332" cy="381539"/>
              <a:chOff x="0" y="-13071"/>
              <a:chExt cx="12228332" cy="3815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1EA8C0-4134-496F-BB2B-2F1D85228C92}"/>
                  </a:ext>
                </a:extLst>
              </p:cNvPr>
              <p:cNvSpPr/>
              <p:nvPr/>
            </p:nvSpPr>
            <p:spPr>
              <a:xfrm>
                <a:off x="0" y="-1307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5CFC7-B702-4238-ACE1-391F52B19CB7}"/>
                  </a:ext>
                </a:extLst>
              </p:cNvPr>
              <p:cNvSpPr txBox="1"/>
              <p:nvPr/>
            </p:nvSpPr>
            <p:spPr>
              <a:xfrm>
                <a:off x="80278" y="-7559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0C0B35D-D90B-46ED-BEF3-B1E669C59785}"/>
                  </a:ext>
                </a:extLst>
              </p:cNvPr>
              <p:cNvSpPr/>
              <p:nvPr/>
            </p:nvSpPr>
            <p:spPr>
              <a:xfrm>
                <a:off x="4025761" y="14940"/>
                <a:ext cx="1300559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480372-40E3-4871-BDC3-6448B891CD68}"/>
                  </a:ext>
                </a:extLst>
              </p:cNvPr>
              <p:cNvSpPr txBox="1"/>
              <p:nvPr/>
            </p:nvSpPr>
            <p:spPr>
              <a:xfrm>
                <a:off x="3046911" y="23219"/>
                <a:ext cx="629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C937AC-3E86-49F7-BCBD-9B19A8A36D5C}"/>
                  </a:ext>
                </a:extLst>
              </p:cNvPr>
              <p:cNvSpPr txBox="1"/>
              <p:nvPr/>
            </p:nvSpPr>
            <p:spPr>
              <a:xfrm>
                <a:off x="1442130" y="-7559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1C705-2D86-497B-9266-7EAA3CC8C4A9}"/>
                  </a:ext>
                </a:extLst>
              </p:cNvPr>
              <p:cNvSpPr txBox="1"/>
              <p:nvPr/>
            </p:nvSpPr>
            <p:spPr>
              <a:xfrm>
                <a:off x="10084340" y="-7559"/>
                <a:ext cx="2143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A0BDE1E-B8C6-48DA-8721-B69EC3139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2616" y="-6459"/>
                <a:ext cx="0" cy="373745"/>
              </a:xfrm>
              <a:prstGeom prst="line">
                <a:avLst/>
              </a:prstGeom>
              <a:ln w="19050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F46F2E-B802-4A2C-9A0B-6C5F9CC86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890" y="-7559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1AD12CD-4B7B-425D-8592-960061430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6AD82D-D9EC-464F-920D-242EF59F7281}"/>
                  </a:ext>
                </a:extLst>
              </p:cNvPr>
              <p:cNvSpPr txBox="1"/>
              <p:nvPr/>
            </p:nvSpPr>
            <p:spPr>
              <a:xfrm>
                <a:off x="5590507" y="23219"/>
                <a:ext cx="193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Experiments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797185-ACE5-4CDB-9B74-E53660E54808}"/>
                  </a:ext>
                </a:extLst>
              </p:cNvPr>
              <p:cNvSpPr txBox="1"/>
              <p:nvPr/>
            </p:nvSpPr>
            <p:spPr>
              <a:xfrm>
                <a:off x="4009854" y="23219"/>
                <a:ext cx="1345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Method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122106-EC92-4826-B6FF-0CDD4D9C0761}"/>
                  </a:ext>
                </a:extLst>
              </p:cNvPr>
              <p:cNvSpPr txBox="1"/>
              <p:nvPr/>
            </p:nvSpPr>
            <p:spPr>
              <a:xfrm>
                <a:off x="9413621" y="23219"/>
                <a:ext cx="806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III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EE4D8-7FFE-4093-9557-700E41DF2415}"/>
                  </a:ext>
                </a:extLst>
              </p:cNvPr>
              <p:cNvSpPr txBox="1"/>
              <p:nvPr/>
            </p:nvSpPr>
            <p:spPr>
              <a:xfrm>
                <a:off x="7418272" y="23219"/>
                <a:ext cx="1758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Discussions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6252EB-409A-4648-8540-D81B60B16695}"/>
                </a:ext>
              </a:extLst>
            </p:cNvPr>
            <p:cNvCxnSpPr>
              <a:cxnSpLocks/>
            </p:cNvCxnSpPr>
            <p:nvPr/>
          </p:nvCxnSpPr>
          <p:spPr>
            <a:xfrm>
              <a:off x="923371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B972DCDE-53E8-4539-9E27-0AF4E2FD5C6A}"/>
              </a:ext>
            </a:extLst>
          </p:cNvPr>
          <p:cNvGrpSpPr/>
          <p:nvPr/>
        </p:nvGrpSpPr>
        <p:grpSpPr>
          <a:xfrm>
            <a:off x="1852138" y="3168104"/>
            <a:ext cx="1824753" cy="1803218"/>
            <a:chOff x="1152212" y="3051373"/>
            <a:chExt cx="1824753" cy="1803218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187D4E-8C21-42B0-90F6-F541705E9E25}"/>
                </a:ext>
              </a:extLst>
            </p:cNvPr>
            <p:cNvSpPr/>
            <p:nvPr/>
          </p:nvSpPr>
          <p:spPr>
            <a:xfrm>
              <a:off x="1552111" y="3610065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AC2650-ADE1-4BE8-83B1-F51F85094038}"/>
                </a:ext>
              </a:extLst>
            </p:cNvPr>
            <p:cNvSpPr/>
            <p:nvPr/>
          </p:nvSpPr>
          <p:spPr>
            <a:xfrm>
              <a:off x="2034427" y="3428900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88421D3-4043-4763-A5DA-768104846D91}"/>
                </a:ext>
              </a:extLst>
            </p:cNvPr>
            <p:cNvSpPr/>
            <p:nvPr/>
          </p:nvSpPr>
          <p:spPr>
            <a:xfrm>
              <a:off x="2243048" y="3113403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9404EC7-879B-4621-9F57-BF0AE5C7519A}"/>
                </a:ext>
              </a:extLst>
            </p:cNvPr>
            <p:cNvSpPr/>
            <p:nvPr/>
          </p:nvSpPr>
          <p:spPr>
            <a:xfrm>
              <a:off x="1245447" y="3955497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26F065-7F32-4734-B383-DE9FECE1712B}"/>
                </a:ext>
              </a:extLst>
            </p:cNvPr>
            <p:cNvSpPr/>
            <p:nvPr/>
          </p:nvSpPr>
          <p:spPr>
            <a:xfrm>
              <a:off x="1639937" y="3782781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D50723-20DF-4241-8AC1-9388C1484B50}"/>
                </a:ext>
              </a:extLst>
            </p:cNvPr>
            <p:cNvSpPr/>
            <p:nvPr/>
          </p:nvSpPr>
          <p:spPr>
            <a:xfrm>
              <a:off x="1660086" y="3051373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70C8CF5-F06E-453A-9545-0A3D97D9DBAF}"/>
                </a:ext>
              </a:extLst>
            </p:cNvPr>
            <p:cNvSpPr/>
            <p:nvPr/>
          </p:nvSpPr>
          <p:spPr>
            <a:xfrm>
              <a:off x="1152212" y="3287949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9A8013-D251-4087-9A7F-AAAC0D62BBC1}"/>
                </a:ext>
              </a:extLst>
            </p:cNvPr>
            <p:cNvSpPr/>
            <p:nvPr/>
          </p:nvSpPr>
          <p:spPr>
            <a:xfrm>
              <a:off x="2409210" y="3704715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880C56E-D478-40BF-B19A-1D898F07EC53}"/>
                </a:ext>
              </a:extLst>
            </p:cNvPr>
            <p:cNvSpPr/>
            <p:nvPr/>
          </p:nvSpPr>
          <p:spPr>
            <a:xfrm>
              <a:off x="1856531" y="4397391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8CC98A8-9CC5-46F2-8F73-E8F4B79CDC90}"/>
                </a:ext>
              </a:extLst>
            </p:cNvPr>
            <p:cNvSpPr/>
            <p:nvPr/>
          </p:nvSpPr>
          <p:spPr>
            <a:xfrm>
              <a:off x="2519765" y="4067427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1D5966-1D41-428A-9B57-C76CA6FEC361}"/>
              </a:ext>
            </a:extLst>
          </p:cNvPr>
          <p:cNvCxnSpPr>
            <a:cxnSpLocks/>
          </p:cNvCxnSpPr>
          <p:nvPr/>
        </p:nvCxnSpPr>
        <p:spPr>
          <a:xfrm>
            <a:off x="4148285" y="3921819"/>
            <a:ext cx="923144" cy="17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Flowchart: Manual Operation 47">
            <a:extLst>
              <a:ext uri="{FF2B5EF4-FFF2-40B4-BE49-F238E27FC236}">
                <a16:creationId xmlns:a16="http://schemas.microsoft.com/office/drawing/2014/main" id="{EE66F30A-A163-4AE0-A695-13496945FE8E}"/>
              </a:ext>
            </a:extLst>
          </p:cNvPr>
          <p:cNvSpPr/>
          <p:nvPr/>
        </p:nvSpPr>
        <p:spPr>
          <a:xfrm rot="16200000">
            <a:off x="5238477" y="3315653"/>
            <a:ext cx="1215970" cy="1180967"/>
          </a:xfrm>
          <a:prstGeom prst="flowChartManualOperat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2FA27D-4CB9-4C51-8D7D-CC7185035936}"/>
                  </a:ext>
                </a:extLst>
              </p:cNvPr>
              <p:cNvSpPr txBox="1"/>
              <p:nvPr/>
            </p:nvSpPr>
            <p:spPr>
              <a:xfrm>
                <a:off x="5675056" y="3573960"/>
                <a:ext cx="363339" cy="615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2FA27D-4CB9-4C51-8D7D-CC718503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56" y="3573960"/>
                <a:ext cx="363339" cy="615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D0FE96-428F-4D05-A1F1-513959178C00}"/>
              </a:ext>
            </a:extLst>
          </p:cNvPr>
          <p:cNvCxnSpPr>
            <a:cxnSpLocks/>
          </p:cNvCxnSpPr>
          <p:nvPr/>
        </p:nvCxnSpPr>
        <p:spPr>
          <a:xfrm>
            <a:off x="6574670" y="3901728"/>
            <a:ext cx="923144" cy="17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CD73F111-67D5-4E44-9776-79E0E6630859}"/>
              </a:ext>
            </a:extLst>
          </p:cNvPr>
          <p:cNvSpPr txBox="1"/>
          <p:nvPr/>
        </p:nvSpPr>
        <p:spPr>
          <a:xfrm>
            <a:off x="7244922" y="3380641"/>
            <a:ext cx="4337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patio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-temporal 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Statistics regression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12438FD-9B65-4BC4-92CA-B567AF7AE40A}"/>
              </a:ext>
            </a:extLst>
          </p:cNvPr>
          <p:cNvSpPr txBox="1"/>
          <p:nvPr/>
        </p:nvSpPr>
        <p:spPr>
          <a:xfrm>
            <a:off x="1256913" y="5128732"/>
            <a:ext cx="372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Unordered training samples </a:t>
            </a:r>
          </a:p>
        </p:txBody>
      </p:sp>
    </p:spTree>
    <p:extLst>
      <p:ext uri="{BB962C8B-B14F-4D97-AF65-F5344CB8AC3E}">
        <p14:creationId xmlns:p14="http://schemas.microsoft.com/office/powerpoint/2010/main" val="3456356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C416-52E1-4AFA-B63F-57550E76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</a:t>
            </a:fld>
            <a:endParaRPr lang="en-US"/>
          </a:p>
        </p:txBody>
      </p:sp>
      <p:pic>
        <p:nvPicPr>
          <p:cNvPr id="19" name="Picture 4" descr="Matrix Bullet GIF | Gfycat">
            <a:extLst>
              <a:ext uri="{FF2B5EF4-FFF2-40B4-BE49-F238E27FC236}">
                <a16:creationId xmlns:a16="http://schemas.microsoft.com/office/drawing/2014/main" id="{7AE4E03A-51E2-431F-BD3E-F8062D27D9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341" y="2172272"/>
            <a:ext cx="4509591" cy="25917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2F4D5F-0FBF-40D3-AE7B-DDA6AB185C17}"/>
              </a:ext>
            </a:extLst>
          </p:cNvPr>
          <p:cNvSpPr/>
          <p:nvPr/>
        </p:nvSpPr>
        <p:spPr>
          <a:xfrm>
            <a:off x="5927762" y="2856630"/>
            <a:ext cx="1599564" cy="111868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8CCD4-8CDE-4CD7-BDF7-602BC9AE9B29}"/>
              </a:ext>
            </a:extLst>
          </p:cNvPr>
          <p:cNvSpPr txBox="1"/>
          <p:nvPr/>
        </p:nvSpPr>
        <p:spPr>
          <a:xfrm>
            <a:off x="535022" y="1430271"/>
            <a:ext cx="50692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10-seconds HD 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05CC4-656E-4A24-A66B-00335D42DA0D}"/>
              </a:ext>
            </a:extLst>
          </p:cNvPr>
          <p:cNvSpPr txBox="1"/>
          <p:nvPr/>
        </p:nvSpPr>
        <p:spPr>
          <a:xfrm>
            <a:off x="8087053" y="1437141"/>
            <a:ext cx="318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pic>
        <p:nvPicPr>
          <p:cNvPr id="13" name="Content Placeholder 5" descr="Computer">
            <a:extLst>
              <a:ext uri="{FF2B5EF4-FFF2-40B4-BE49-F238E27FC236}">
                <a16:creationId xmlns:a16="http://schemas.microsoft.com/office/drawing/2014/main" id="{0C5D07CB-9514-4F19-9451-941395B3F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4329" y="1833428"/>
            <a:ext cx="3083999" cy="3083999"/>
          </a:xfrm>
        </p:spPr>
      </p:pic>
      <p:pic>
        <p:nvPicPr>
          <p:cNvPr id="15" name="Graphic 14" descr="Question mark">
            <a:extLst>
              <a:ext uri="{FF2B5EF4-FFF2-40B4-BE49-F238E27FC236}">
                <a16:creationId xmlns:a16="http://schemas.microsoft.com/office/drawing/2014/main" id="{48E6472D-DDED-41B3-B9B0-4F037D5F99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736075" y="2536980"/>
            <a:ext cx="1695855" cy="167689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031A1A-747E-4D21-9A2A-67FFA358DA9F}"/>
              </a:ext>
            </a:extLst>
          </p:cNvPr>
          <p:cNvSpPr txBox="1"/>
          <p:nvPr/>
        </p:nvSpPr>
        <p:spPr>
          <a:xfrm>
            <a:off x="0" y="534836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sz="2800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sz="2800" dirty="0">
                <a:solidFill>
                  <a:srgbClr val="2F52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on-trivial task for a computer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D421CDDE-46D3-40A9-B34D-092ECF3583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88769"/>
            <a:ext cx="12192000" cy="969899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Can a computer understand this video?</a:t>
            </a: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24332722-FD44-45C9-909B-A0385EEFF86C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CB5BE41D-EEDE-4CBF-946E-329F079F3C86}"/>
                </a:ext>
              </a:extLst>
            </p:cNvPr>
            <p:cNvSpPr/>
            <p:nvPr/>
          </p:nvSpPr>
          <p:spPr>
            <a:xfrm>
              <a:off x="0" y="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73A30BB-D503-4C98-8CE4-A973037BDAC6}"/>
                </a:ext>
              </a:extLst>
            </p:cNvPr>
            <p:cNvSpPr txBox="1"/>
            <p:nvPr/>
          </p:nvSpPr>
          <p:spPr>
            <a:xfrm>
              <a:off x="80278" y="-2502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F025E12A-9FF9-40A4-AF94-D2660228552E}"/>
                </a:ext>
              </a:extLst>
            </p:cNvPr>
            <p:cNvGrpSpPr/>
            <p:nvPr/>
          </p:nvGrpSpPr>
          <p:grpSpPr>
            <a:xfrm>
              <a:off x="1923206" y="15784"/>
              <a:ext cx="1189641" cy="325251"/>
              <a:chOff x="1812897" y="25131"/>
              <a:chExt cx="1189641" cy="325251"/>
            </a:xfrm>
          </p:grpSpPr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9C9CAAC-FD75-4147-A4EB-C745E0042ED1}"/>
                  </a:ext>
                </a:extLst>
              </p:cNvPr>
              <p:cNvSpPr/>
              <p:nvPr/>
            </p:nvSpPr>
            <p:spPr>
              <a:xfrm>
                <a:off x="1812897" y="25131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EDC208B1-7267-4AEF-9975-1B5267BF840A}"/>
                  </a:ext>
                </a:extLst>
              </p:cNvPr>
              <p:cNvSpPr txBox="1"/>
              <p:nvPr/>
            </p:nvSpPr>
            <p:spPr>
              <a:xfrm>
                <a:off x="1812898" y="37623"/>
                <a:ext cx="11896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Background</a:t>
                </a:r>
              </a:p>
            </p:txBody>
          </p:sp>
        </p:grp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50138CC-3B50-42CE-A931-402B80A5B3F0}"/>
                </a:ext>
              </a:extLst>
            </p:cNvPr>
            <p:cNvSpPr txBox="1"/>
            <p:nvPr/>
          </p:nvSpPr>
          <p:spPr>
            <a:xfrm>
              <a:off x="3520332" y="28276"/>
              <a:ext cx="2668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Related work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582A5C-3261-403A-BE0E-8AF74C860686}"/>
                </a:ext>
              </a:extLst>
            </p:cNvPr>
            <p:cNvSpPr txBox="1"/>
            <p:nvPr/>
          </p:nvSpPr>
          <p:spPr>
            <a:xfrm>
              <a:off x="5289796" y="28276"/>
              <a:ext cx="2668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contributions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512960F-0461-4865-9744-7B3F348FCA03}"/>
                </a:ext>
              </a:extLst>
            </p:cNvPr>
            <p:cNvSpPr txBox="1"/>
            <p:nvPr/>
          </p:nvSpPr>
          <p:spPr>
            <a:xfrm>
              <a:off x="7383295" y="-2502"/>
              <a:ext cx="2321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B4D23CF7-A089-4F92-8C08-4B4E9DE16DDE}"/>
                </a:ext>
              </a:extLst>
            </p:cNvPr>
            <p:cNvSpPr txBox="1"/>
            <p:nvPr/>
          </p:nvSpPr>
          <p:spPr>
            <a:xfrm>
              <a:off x="9727347" y="-2502"/>
              <a:ext cx="2500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EB9598BE-B9AB-4777-9590-6F73779DED41}"/>
                </a:ext>
              </a:extLst>
            </p:cNvPr>
            <p:cNvCxnSpPr>
              <a:cxnSpLocks/>
            </p:cNvCxnSpPr>
            <p:nvPr/>
          </p:nvCxnSpPr>
          <p:spPr>
            <a:xfrm>
              <a:off x="7383294" y="1189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CE40B9F-E802-4ED9-BA20-B2D2C14412BC}"/>
                </a:ext>
              </a:extLst>
            </p:cNvPr>
            <p:cNvCxnSpPr>
              <a:cxnSpLocks/>
            </p:cNvCxnSpPr>
            <p:nvPr/>
          </p:nvCxnSpPr>
          <p:spPr>
            <a:xfrm>
              <a:off x="9704962" y="1189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5382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8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CD7CD-CD0C-4194-996E-041CBFDFBC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Curriculum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1379D-163A-494E-BAE1-3A0D6163FE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“Curriculum learning”, </a:t>
            </a:r>
            <a:r>
              <a:rPr lang="en-US" dirty="0" err="1"/>
              <a:t>Yoshua</a:t>
            </a:r>
            <a:r>
              <a:rPr lang="en-US" dirty="0"/>
              <a:t> </a:t>
            </a:r>
            <a:r>
              <a:rPr lang="en-US" dirty="0" err="1"/>
              <a:t>Bengio</a:t>
            </a:r>
            <a:r>
              <a:rPr lang="en-US" dirty="0"/>
              <a:t> </a:t>
            </a:r>
            <a:r>
              <a:rPr lang="en-US" i="1" dirty="0"/>
              <a:t>et al. </a:t>
            </a:r>
            <a:r>
              <a:rPr lang="en-US" dirty="0"/>
              <a:t>ICML 2009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Motivation</a:t>
            </a:r>
            <a:r>
              <a:rPr lang="en-US" dirty="0"/>
              <a:t>: start out with only easy examples of a task and then gradually increase the task difficulty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150A21-16FB-40E6-870D-F0768C4872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40</a:t>
            </a:fld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7BAEEE5-B129-46B7-9405-B2E84AEA71BE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DE06DE-D701-44E4-AD43-FC1F1838FA42}"/>
                </a:ext>
              </a:extLst>
            </p:cNvPr>
            <p:cNvGrpSpPr/>
            <p:nvPr/>
          </p:nvGrpSpPr>
          <p:grpSpPr>
            <a:xfrm>
              <a:off x="0" y="-13071"/>
              <a:ext cx="12228332" cy="381539"/>
              <a:chOff x="0" y="-13071"/>
              <a:chExt cx="12228332" cy="381539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6B1EA8C0-4134-496F-BB2B-2F1D85228C92}"/>
                  </a:ext>
                </a:extLst>
              </p:cNvPr>
              <p:cNvSpPr/>
              <p:nvPr/>
            </p:nvSpPr>
            <p:spPr>
              <a:xfrm>
                <a:off x="0" y="-1307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745CFC7-B702-4238-ACE1-391F52B19CB7}"/>
                  </a:ext>
                </a:extLst>
              </p:cNvPr>
              <p:cNvSpPr txBox="1"/>
              <p:nvPr/>
            </p:nvSpPr>
            <p:spPr>
              <a:xfrm>
                <a:off x="80278" y="-7559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8" name="Rectangle: Rounded Corners 7">
                <a:extLst>
                  <a:ext uri="{FF2B5EF4-FFF2-40B4-BE49-F238E27FC236}">
                    <a16:creationId xmlns:a16="http://schemas.microsoft.com/office/drawing/2014/main" id="{50C0B35D-D90B-46ED-BEF3-B1E669C59785}"/>
                  </a:ext>
                </a:extLst>
              </p:cNvPr>
              <p:cNvSpPr/>
              <p:nvPr/>
            </p:nvSpPr>
            <p:spPr>
              <a:xfrm>
                <a:off x="4025761" y="14940"/>
                <a:ext cx="1300559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2"/>
                  </a:solidFill>
                </a:endParaRP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94480372-40E3-4871-BDC3-6448B891CD68}"/>
                  </a:ext>
                </a:extLst>
              </p:cNvPr>
              <p:cNvSpPr txBox="1"/>
              <p:nvPr/>
            </p:nvSpPr>
            <p:spPr>
              <a:xfrm>
                <a:off x="3046911" y="23219"/>
                <a:ext cx="629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A0C937AC-3E86-49F7-BCBD-9B19A8A36D5C}"/>
                  </a:ext>
                </a:extLst>
              </p:cNvPr>
              <p:cNvSpPr txBox="1"/>
              <p:nvPr/>
            </p:nvSpPr>
            <p:spPr>
              <a:xfrm>
                <a:off x="1442130" y="-7559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CB1C705-2D86-497B-9266-7EAA3CC8C4A9}"/>
                  </a:ext>
                </a:extLst>
              </p:cNvPr>
              <p:cNvSpPr txBox="1"/>
              <p:nvPr/>
            </p:nvSpPr>
            <p:spPr>
              <a:xfrm>
                <a:off x="10084340" y="-7559"/>
                <a:ext cx="2143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2" name="Straight Connector 11">
                <a:extLst>
                  <a:ext uri="{FF2B5EF4-FFF2-40B4-BE49-F238E27FC236}">
                    <a16:creationId xmlns:a16="http://schemas.microsoft.com/office/drawing/2014/main" id="{1A0BDE1E-B8C6-48DA-8721-B69EC31394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2616" y="-6459"/>
                <a:ext cx="0" cy="373745"/>
              </a:xfrm>
              <a:prstGeom prst="line">
                <a:avLst/>
              </a:prstGeom>
              <a:ln w="19050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" name="Straight Connector 12">
                <a:extLst>
                  <a:ext uri="{FF2B5EF4-FFF2-40B4-BE49-F238E27FC236}">
                    <a16:creationId xmlns:a16="http://schemas.microsoft.com/office/drawing/2014/main" id="{CFF46F2E-B802-4A2C-9A0B-6C5F9CC864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890" y="-7559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" name="Straight Connector 13">
                <a:extLst>
                  <a:ext uri="{FF2B5EF4-FFF2-40B4-BE49-F238E27FC236}">
                    <a16:creationId xmlns:a16="http://schemas.microsoft.com/office/drawing/2014/main" id="{61AD12CD-4B7B-425D-8592-9600614306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76AD82D-D9EC-464F-920D-242EF59F7281}"/>
                  </a:ext>
                </a:extLst>
              </p:cNvPr>
              <p:cNvSpPr txBox="1"/>
              <p:nvPr/>
            </p:nvSpPr>
            <p:spPr>
              <a:xfrm>
                <a:off x="5590507" y="23219"/>
                <a:ext cx="193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Experiments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B797185-ACE5-4CDB-9B74-E53660E54808}"/>
                  </a:ext>
                </a:extLst>
              </p:cNvPr>
              <p:cNvSpPr txBox="1"/>
              <p:nvPr/>
            </p:nvSpPr>
            <p:spPr>
              <a:xfrm>
                <a:off x="4009854" y="23219"/>
                <a:ext cx="1345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Method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C122106-EC92-4826-B6FF-0CDD4D9C0761}"/>
                  </a:ext>
                </a:extLst>
              </p:cNvPr>
              <p:cNvSpPr txBox="1"/>
              <p:nvPr/>
            </p:nvSpPr>
            <p:spPr>
              <a:xfrm>
                <a:off x="9413621" y="23219"/>
                <a:ext cx="806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III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629EE4D8-7FFE-4093-9557-700E41DF2415}"/>
                  </a:ext>
                </a:extLst>
              </p:cNvPr>
              <p:cNvSpPr txBox="1"/>
              <p:nvPr/>
            </p:nvSpPr>
            <p:spPr>
              <a:xfrm>
                <a:off x="7418272" y="23219"/>
                <a:ext cx="1758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Discussions</a:t>
                </a:r>
              </a:p>
            </p:txBody>
          </p:sp>
        </p:grp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736252EB-409A-4648-8540-D81B60B16695}"/>
                </a:ext>
              </a:extLst>
            </p:cNvPr>
            <p:cNvCxnSpPr>
              <a:cxnSpLocks/>
            </p:cNvCxnSpPr>
            <p:nvPr/>
          </p:nvCxnSpPr>
          <p:spPr>
            <a:xfrm>
              <a:off x="923371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0B34EA7-C94C-426F-8FBE-5C8617509B60}"/>
              </a:ext>
            </a:extLst>
          </p:cNvPr>
          <p:cNvGrpSpPr/>
          <p:nvPr/>
        </p:nvGrpSpPr>
        <p:grpSpPr>
          <a:xfrm rot="5400000">
            <a:off x="2145411" y="2745483"/>
            <a:ext cx="920806" cy="2287840"/>
            <a:chOff x="1414321" y="2707948"/>
            <a:chExt cx="920806" cy="2287840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6187D4E-8C21-42B0-90F6-F541705E9E25}"/>
                </a:ext>
              </a:extLst>
            </p:cNvPr>
            <p:cNvSpPr/>
            <p:nvPr/>
          </p:nvSpPr>
          <p:spPr>
            <a:xfrm>
              <a:off x="1877927" y="2707948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DAC2650-ADE1-4BE8-83B1-F51F85094038}"/>
                </a:ext>
              </a:extLst>
            </p:cNvPr>
            <p:cNvSpPr/>
            <p:nvPr/>
          </p:nvSpPr>
          <p:spPr>
            <a:xfrm>
              <a:off x="1877927" y="3166316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88421D3-4043-4763-A5DA-768104846D91}"/>
                </a:ext>
              </a:extLst>
            </p:cNvPr>
            <p:cNvSpPr/>
            <p:nvPr/>
          </p:nvSpPr>
          <p:spPr>
            <a:xfrm>
              <a:off x="1414321" y="3618722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59404EC7-879B-4621-9F57-BF0AE5C7519A}"/>
                </a:ext>
              </a:extLst>
            </p:cNvPr>
            <p:cNvSpPr/>
            <p:nvPr/>
          </p:nvSpPr>
          <p:spPr>
            <a:xfrm>
              <a:off x="1877927" y="3618722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5326F065-7F32-4734-B383-DE9FECE1712B}"/>
                </a:ext>
              </a:extLst>
            </p:cNvPr>
            <p:cNvSpPr/>
            <p:nvPr/>
          </p:nvSpPr>
          <p:spPr>
            <a:xfrm>
              <a:off x="1414321" y="4538588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D50723-20DF-4241-8AC1-9388C1484B50}"/>
                </a:ext>
              </a:extLst>
            </p:cNvPr>
            <p:cNvSpPr/>
            <p:nvPr/>
          </p:nvSpPr>
          <p:spPr>
            <a:xfrm>
              <a:off x="1414321" y="2707948"/>
              <a:ext cx="457200" cy="45720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370C8CF5-F06E-453A-9545-0A3D97D9DBAF}"/>
                </a:ext>
              </a:extLst>
            </p:cNvPr>
            <p:cNvSpPr/>
            <p:nvPr/>
          </p:nvSpPr>
          <p:spPr>
            <a:xfrm>
              <a:off x="1414321" y="3166316"/>
              <a:ext cx="457200" cy="45720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09A8013-D251-4087-9A7F-AAAC0D62BBC1}"/>
                </a:ext>
              </a:extLst>
            </p:cNvPr>
            <p:cNvSpPr/>
            <p:nvPr/>
          </p:nvSpPr>
          <p:spPr>
            <a:xfrm>
              <a:off x="1877927" y="4084888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F880C56E-D478-40BF-B19A-1D898F07EC53}"/>
                </a:ext>
              </a:extLst>
            </p:cNvPr>
            <p:cNvSpPr/>
            <p:nvPr/>
          </p:nvSpPr>
          <p:spPr>
            <a:xfrm>
              <a:off x="1414321" y="4084888"/>
              <a:ext cx="457200" cy="457200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D8CC98A8-9CC5-46F2-8F73-E8F4B79CDC90}"/>
                </a:ext>
              </a:extLst>
            </p:cNvPr>
            <p:cNvSpPr/>
            <p:nvPr/>
          </p:nvSpPr>
          <p:spPr>
            <a:xfrm>
              <a:off x="1877927" y="4538588"/>
              <a:ext cx="457200" cy="4572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81D5966-1D41-428A-9B57-C76CA6FEC361}"/>
              </a:ext>
            </a:extLst>
          </p:cNvPr>
          <p:cNvCxnSpPr>
            <a:cxnSpLocks/>
          </p:cNvCxnSpPr>
          <p:nvPr/>
        </p:nvCxnSpPr>
        <p:spPr>
          <a:xfrm>
            <a:off x="4148285" y="3921819"/>
            <a:ext cx="923144" cy="17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Flowchart: Manual Operation 47">
            <a:extLst>
              <a:ext uri="{FF2B5EF4-FFF2-40B4-BE49-F238E27FC236}">
                <a16:creationId xmlns:a16="http://schemas.microsoft.com/office/drawing/2014/main" id="{EE66F30A-A163-4AE0-A695-13496945FE8E}"/>
              </a:ext>
            </a:extLst>
          </p:cNvPr>
          <p:cNvSpPr/>
          <p:nvPr/>
        </p:nvSpPr>
        <p:spPr>
          <a:xfrm rot="16200000">
            <a:off x="5238477" y="3315653"/>
            <a:ext cx="1215970" cy="1180967"/>
          </a:xfrm>
          <a:prstGeom prst="flowChartManualOperation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2FA27D-4CB9-4C51-8D7D-CC7185035936}"/>
                  </a:ext>
                </a:extLst>
              </p:cNvPr>
              <p:cNvSpPr txBox="1"/>
              <p:nvPr/>
            </p:nvSpPr>
            <p:spPr>
              <a:xfrm>
                <a:off x="5675056" y="3573960"/>
                <a:ext cx="363339" cy="61555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40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</m:oMath>
                  </m:oMathPara>
                </a14:m>
                <a:endParaRPr lang="en-US" sz="40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262FA27D-4CB9-4C51-8D7D-CC71850359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5056" y="3573960"/>
                <a:ext cx="363339" cy="61555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59D0FE96-428F-4D05-A1F1-513959178C00}"/>
              </a:ext>
            </a:extLst>
          </p:cNvPr>
          <p:cNvCxnSpPr>
            <a:cxnSpLocks/>
          </p:cNvCxnSpPr>
          <p:nvPr/>
        </p:nvCxnSpPr>
        <p:spPr>
          <a:xfrm>
            <a:off x="6574670" y="3901728"/>
            <a:ext cx="923144" cy="170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62D5A9DE-2F90-43AE-94DC-47E28C6FE734}"/>
              </a:ext>
            </a:extLst>
          </p:cNvPr>
          <p:cNvSpPr txBox="1"/>
          <p:nvPr/>
        </p:nvSpPr>
        <p:spPr>
          <a:xfrm>
            <a:off x="7244922" y="3380641"/>
            <a:ext cx="433739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sz="2800" dirty="0" err="1">
                <a:latin typeface="Arial" panose="020B0604020202020204" pitchFamily="34" charset="0"/>
                <a:cs typeface="Arial" panose="020B0604020202020204" pitchFamily="34" charset="0"/>
              </a:rPr>
              <a:t>patio</a:t>
            </a: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-temporal 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Statistics regression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92F61E3-7EDE-4241-A454-2247CB124BB8}"/>
              </a:ext>
            </a:extLst>
          </p:cNvPr>
          <p:cNvSpPr/>
          <p:nvPr/>
        </p:nvSpPr>
        <p:spPr>
          <a:xfrm>
            <a:off x="838200" y="4913409"/>
            <a:ext cx="10856435" cy="11318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I: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quantify the difficulty of each training sample?</a:t>
            </a:r>
          </a:p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II: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feed the networks with the sorted training samples?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91397F8-AC43-4F43-A57E-C460742F71D8}"/>
              </a:ext>
            </a:extLst>
          </p:cNvPr>
          <p:cNvSpPr txBox="1"/>
          <p:nvPr/>
        </p:nvSpPr>
        <p:spPr>
          <a:xfrm>
            <a:off x="1024136" y="4424024"/>
            <a:ext cx="3722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Ordered training samples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E5B5D0-1F23-4DB7-8E51-6FC8D24359E1}"/>
              </a:ext>
            </a:extLst>
          </p:cNvPr>
          <p:cNvSpPr txBox="1"/>
          <p:nvPr/>
        </p:nvSpPr>
        <p:spPr>
          <a:xfrm>
            <a:off x="3379701" y="2887013"/>
            <a:ext cx="869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Easy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3877F24-6C3B-4A65-8346-85B3E5E33775}"/>
              </a:ext>
            </a:extLst>
          </p:cNvPr>
          <p:cNvSpPr txBox="1"/>
          <p:nvPr/>
        </p:nvSpPr>
        <p:spPr>
          <a:xfrm>
            <a:off x="1007445" y="2883101"/>
            <a:ext cx="8693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Hard</a:t>
            </a:r>
          </a:p>
        </p:txBody>
      </p:sp>
    </p:spTree>
    <p:extLst>
      <p:ext uri="{BB962C8B-B14F-4D97-AF65-F5344CB8AC3E}">
        <p14:creationId xmlns:p14="http://schemas.microsoft.com/office/powerpoint/2010/main" val="12828153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2A4F7-C99B-46FE-87B0-8BFF9A19A8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latin typeface="Arial" panose="020B0604020202020204" pitchFamily="34" charset="0"/>
                <a:cs typeface="Arial" panose="020B0604020202020204" pitchFamily="34" charset="0"/>
              </a:rPr>
              <a:t>Scoring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C143F94-BF58-41D5-8F12-F0E53B22A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E8BFFD-8591-43AB-A82A-D19F846BCC9C}"/>
              </a:ext>
            </a:extLst>
          </p:cNvPr>
          <p:cNvSpPr txBox="1"/>
          <p:nvPr/>
        </p:nvSpPr>
        <p:spPr>
          <a:xfrm>
            <a:off x="347472" y="1268630"/>
            <a:ext cx="11844528" cy="14319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2400" b="1" dirty="0">
                <a:solidFill>
                  <a:srgbClr val="00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I: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quantify the difficulty of each training sample?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Ratio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between magnitude sum of largest motion block and the entire video</a:t>
            </a:r>
          </a:p>
          <a:p>
            <a:pPr marL="285750" indent="-285750">
              <a:lnSpc>
                <a:spcPct val="125000"/>
              </a:lnSpc>
              <a:buFontTx/>
              <a:buChar char="-"/>
            </a:pPr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Simple/hard sample: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large/small ratio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2204B5-AD0D-4145-A24B-6BBC5FF16C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9854" y="2868968"/>
            <a:ext cx="3688314" cy="8967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F39E0EC-D34D-4753-BEF8-7D6C95C626F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567"/>
          <a:stretch/>
        </p:blipFill>
        <p:spPr>
          <a:xfrm>
            <a:off x="1293779" y="4010258"/>
            <a:ext cx="9353700" cy="2160477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54BF7CDC-F46B-46E3-9B2C-04B85CA62322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0344A7A5-7D60-47F7-8B1F-5ED91C232289}"/>
                </a:ext>
              </a:extLst>
            </p:cNvPr>
            <p:cNvGrpSpPr/>
            <p:nvPr/>
          </p:nvGrpSpPr>
          <p:grpSpPr>
            <a:xfrm>
              <a:off x="0" y="-13071"/>
              <a:ext cx="12228332" cy="381539"/>
              <a:chOff x="0" y="-13071"/>
              <a:chExt cx="12228332" cy="381539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B43E9C1-D70E-4DE5-9369-D747AF6BD32D}"/>
                  </a:ext>
                </a:extLst>
              </p:cNvPr>
              <p:cNvSpPr/>
              <p:nvPr/>
            </p:nvSpPr>
            <p:spPr>
              <a:xfrm>
                <a:off x="0" y="-1307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D2EF73E3-27F0-446C-A04D-781E69E7DD80}"/>
                  </a:ext>
                </a:extLst>
              </p:cNvPr>
              <p:cNvSpPr txBox="1"/>
              <p:nvPr/>
            </p:nvSpPr>
            <p:spPr>
              <a:xfrm>
                <a:off x="80278" y="-7559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44" name="Rectangle: Rounded Corners 43">
                <a:extLst>
                  <a:ext uri="{FF2B5EF4-FFF2-40B4-BE49-F238E27FC236}">
                    <a16:creationId xmlns:a16="http://schemas.microsoft.com/office/drawing/2014/main" id="{5792472C-AB32-4739-8224-532780BEDC3C}"/>
                  </a:ext>
                </a:extLst>
              </p:cNvPr>
              <p:cNvSpPr/>
              <p:nvPr/>
            </p:nvSpPr>
            <p:spPr>
              <a:xfrm>
                <a:off x="4025761" y="14940"/>
                <a:ext cx="1300559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2"/>
                  </a:solidFill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542FDD3-95AD-4819-AF4A-1425AD52830A}"/>
                  </a:ext>
                </a:extLst>
              </p:cNvPr>
              <p:cNvSpPr txBox="1"/>
              <p:nvPr/>
            </p:nvSpPr>
            <p:spPr>
              <a:xfrm>
                <a:off x="3046911" y="23219"/>
                <a:ext cx="629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0FC292E5-1B82-4DC0-A9F0-9389C6A8CE41}"/>
                  </a:ext>
                </a:extLst>
              </p:cNvPr>
              <p:cNvSpPr txBox="1"/>
              <p:nvPr/>
            </p:nvSpPr>
            <p:spPr>
              <a:xfrm>
                <a:off x="1442130" y="-7559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9B913C60-21C2-4AAA-875E-9D1A54EBFFBF}"/>
                  </a:ext>
                </a:extLst>
              </p:cNvPr>
              <p:cNvSpPr txBox="1"/>
              <p:nvPr/>
            </p:nvSpPr>
            <p:spPr>
              <a:xfrm>
                <a:off x="10084340" y="-7559"/>
                <a:ext cx="2143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99877100-D656-4758-AEC6-2BE372F0B3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2616" y="-6459"/>
                <a:ext cx="0" cy="373745"/>
              </a:xfrm>
              <a:prstGeom prst="line">
                <a:avLst/>
              </a:prstGeom>
              <a:ln w="19050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59ECC376-3CA0-49CB-A83F-BF791AA13F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890" y="-7559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093799FA-E703-4D6A-A677-43947455969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94409AA2-CD75-4B0B-A9D3-45570066DB7D}"/>
                  </a:ext>
                </a:extLst>
              </p:cNvPr>
              <p:cNvSpPr txBox="1"/>
              <p:nvPr/>
            </p:nvSpPr>
            <p:spPr>
              <a:xfrm>
                <a:off x="5590507" y="23219"/>
                <a:ext cx="193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Experiments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1A8CDF8C-4DB4-4172-8CCE-C4C70582AC03}"/>
                  </a:ext>
                </a:extLst>
              </p:cNvPr>
              <p:cNvSpPr txBox="1"/>
              <p:nvPr/>
            </p:nvSpPr>
            <p:spPr>
              <a:xfrm>
                <a:off x="4009854" y="23219"/>
                <a:ext cx="1345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Method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21D4DF31-88D0-4142-AF5A-FE615351F048}"/>
                  </a:ext>
                </a:extLst>
              </p:cNvPr>
              <p:cNvSpPr txBox="1"/>
              <p:nvPr/>
            </p:nvSpPr>
            <p:spPr>
              <a:xfrm>
                <a:off x="9413621" y="23219"/>
                <a:ext cx="806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III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B0E38D8-6426-402C-8F03-9CE84487C2D8}"/>
                  </a:ext>
                </a:extLst>
              </p:cNvPr>
              <p:cNvSpPr txBox="1"/>
              <p:nvPr/>
            </p:nvSpPr>
            <p:spPr>
              <a:xfrm>
                <a:off x="7418272" y="23219"/>
                <a:ext cx="1758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Discussions</a:t>
                </a:r>
              </a:p>
            </p:txBody>
          </p:sp>
        </p:grp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D604E16A-A13F-4E90-AE16-2A3B1DC46788}"/>
                </a:ext>
              </a:extLst>
            </p:cNvPr>
            <p:cNvCxnSpPr>
              <a:cxnSpLocks/>
            </p:cNvCxnSpPr>
            <p:nvPr/>
          </p:nvCxnSpPr>
          <p:spPr>
            <a:xfrm>
              <a:off x="923371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" name="Rectangle 2">
            <a:extLst>
              <a:ext uri="{FF2B5EF4-FFF2-40B4-BE49-F238E27FC236}">
                <a16:creationId xmlns:a16="http://schemas.microsoft.com/office/drawing/2014/main" id="{ADCDFAD5-EA29-4945-AAD4-E059A06269F0}"/>
              </a:ext>
            </a:extLst>
          </p:cNvPr>
          <p:cNvSpPr/>
          <p:nvPr/>
        </p:nvSpPr>
        <p:spPr>
          <a:xfrm>
            <a:off x="5194570" y="2868968"/>
            <a:ext cx="2332568" cy="482579"/>
          </a:xfrm>
          <a:prstGeom prst="rect">
            <a:avLst/>
          </a:prstGeom>
          <a:noFill/>
          <a:ln w="28575">
            <a:solidFill>
              <a:srgbClr val="C0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A08FC017-DF81-4923-86D1-2EC8EEE124D1}"/>
              </a:ext>
            </a:extLst>
          </p:cNvPr>
          <p:cNvCxnSpPr>
            <a:cxnSpLocks/>
          </p:cNvCxnSpPr>
          <p:nvPr/>
        </p:nvCxnSpPr>
        <p:spPr>
          <a:xfrm>
            <a:off x="7658928" y="3060925"/>
            <a:ext cx="651641" cy="15301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E001EF0-5C91-4EA6-A0C9-02AFEE597341}"/>
              </a:ext>
            </a:extLst>
          </p:cNvPr>
          <p:cNvSpPr txBox="1"/>
          <p:nvPr/>
        </p:nvSpPr>
        <p:spPr>
          <a:xfrm>
            <a:off x="8300257" y="3029274"/>
            <a:ext cx="24523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Largest motion block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FDB0C26-BF3B-4EA9-A66B-2D1A99648B16}"/>
              </a:ext>
            </a:extLst>
          </p:cNvPr>
          <p:cNvSpPr/>
          <p:nvPr/>
        </p:nvSpPr>
        <p:spPr>
          <a:xfrm>
            <a:off x="4620804" y="3166151"/>
            <a:ext cx="573766" cy="408323"/>
          </a:xfrm>
          <a:prstGeom prst="rect">
            <a:avLst/>
          </a:prstGeom>
          <a:noFill/>
          <a:ln w="28575">
            <a:solidFill>
              <a:schemeClr val="accent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7695F9AB-BD1D-488B-97B4-61567C3E3699}"/>
              </a:ext>
            </a:extLst>
          </p:cNvPr>
          <p:cNvCxnSpPr>
            <a:cxnSpLocks/>
          </p:cNvCxnSpPr>
          <p:nvPr/>
        </p:nvCxnSpPr>
        <p:spPr>
          <a:xfrm flipH="1">
            <a:off x="3919944" y="3538887"/>
            <a:ext cx="573767" cy="11506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FB9795BC-81E0-475E-998C-8654817BBDA8}"/>
              </a:ext>
            </a:extLst>
          </p:cNvPr>
          <p:cNvSpPr txBox="1"/>
          <p:nvPr/>
        </p:nvSpPr>
        <p:spPr>
          <a:xfrm>
            <a:off x="481317" y="3330782"/>
            <a:ext cx="35104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large magnitude in </a:t>
            </a:r>
            <a:r>
              <a:rPr lang="en-US" sz="1800" b="0" i="1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one </a:t>
            </a:r>
            <a:r>
              <a:rPr lang="en-US" sz="1800" b="0" i="0" u="none" strike="noStrike" baseline="0" dirty="0">
                <a:latin typeface="Arial" panose="020B0604020202020204" pitchFamily="34" charset="0"/>
                <a:cs typeface="Arial" panose="020B0604020202020204" pitchFamily="34" charset="0"/>
              </a:rPr>
              <a:t>direction can already define large motion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9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7" grpId="0"/>
      <p:bldP spid="59" grpId="0" animBg="1"/>
      <p:bldP spid="6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670F20-905A-48E4-AFE1-7ACC8D31CC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Pacing function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AF3723-FD7A-4F82-874F-94C19C665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42</a:t>
            </a:fld>
            <a:endParaRPr lang="en-US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4F3D3EF-9A38-48F2-A8FD-8473FA532C0B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803DBE30-BDFB-42D4-8E70-1E8EA2284D1E}"/>
                </a:ext>
              </a:extLst>
            </p:cNvPr>
            <p:cNvGrpSpPr/>
            <p:nvPr/>
          </p:nvGrpSpPr>
          <p:grpSpPr>
            <a:xfrm>
              <a:off x="0" y="-13071"/>
              <a:ext cx="12228332" cy="381539"/>
              <a:chOff x="0" y="-13071"/>
              <a:chExt cx="12228332" cy="381539"/>
            </a:xfrm>
          </p:grpSpPr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131D7767-40F2-4CDE-AF5D-AC4A74492055}"/>
                  </a:ext>
                </a:extLst>
              </p:cNvPr>
              <p:cNvSpPr/>
              <p:nvPr/>
            </p:nvSpPr>
            <p:spPr>
              <a:xfrm>
                <a:off x="0" y="-1307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6082C437-1CE4-4049-AEDD-272A87C8AFE2}"/>
                  </a:ext>
                </a:extLst>
              </p:cNvPr>
              <p:cNvSpPr txBox="1"/>
              <p:nvPr/>
            </p:nvSpPr>
            <p:spPr>
              <a:xfrm>
                <a:off x="80278" y="-7559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28" name="Rectangle: Rounded Corners 27">
                <a:extLst>
                  <a:ext uri="{FF2B5EF4-FFF2-40B4-BE49-F238E27FC236}">
                    <a16:creationId xmlns:a16="http://schemas.microsoft.com/office/drawing/2014/main" id="{3F162DC6-6649-4D90-B013-6D3E04684162}"/>
                  </a:ext>
                </a:extLst>
              </p:cNvPr>
              <p:cNvSpPr/>
              <p:nvPr/>
            </p:nvSpPr>
            <p:spPr>
              <a:xfrm>
                <a:off x="4025761" y="14940"/>
                <a:ext cx="1300559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2"/>
                  </a:solidFill>
                </a:endParaRP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80790A59-E011-4ACA-AC23-B3DA3B9301B5}"/>
                  </a:ext>
                </a:extLst>
              </p:cNvPr>
              <p:cNvSpPr txBox="1"/>
              <p:nvPr/>
            </p:nvSpPr>
            <p:spPr>
              <a:xfrm>
                <a:off x="3046911" y="23219"/>
                <a:ext cx="629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B0DF574A-8908-4200-A82B-CF01EDBFB02C}"/>
                  </a:ext>
                </a:extLst>
              </p:cNvPr>
              <p:cNvSpPr txBox="1"/>
              <p:nvPr/>
            </p:nvSpPr>
            <p:spPr>
              <a:xfrm>
                <a:off x="1442130" y="-7559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E2EBF23-8D39-4490-9CB7-AF196724A3FD}"/>
                  </a:ext>
                </a:extLst>
              </p:cNvPr>
              <p:cNvSpPr txBox="1"/>
              <p:nvPr/>
            </p:nvSpPr>
            <p:spPr>
              <a:xfrm>
                <a:off x="10084340" y="-7559"/>
                <a:ext cx="2143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38C4EB1A-905E-4081-B9E8-A3CF86933A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2616" y="-6459"/>
                <a:ext cx="0" cy="373745"/>
              </a:xfrm>
              <a:prstGeom prst="line">
                <a:avLst/>
              </a:prstGeom>
              <a:ln w="19050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1EC21F88-340F-415B-81AB-DA97DB541F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890" y="-7559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A4EBC354-01FB-40D3-A1BE-A29FE821BB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A050CB1E-FD89-4F46-9382-ADFDC33FF5A5}"/>
                  </a:ext>
                </a:extLst>
              </p:cNvPr>
              <p:cNvSpPr txBox="1"/>
              <p:nvPr/>
            </p:nvSpPr>
            <p:spPr>
              <a:xfrm>
                <a:off x="5590507" y="23219"/>
                <a:ext cx="193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Experiments</a:t>
                </a:r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323693-DBED-4710-B4D7-9C359B49AEB1}"/>
                  </a:ext>
                </a:extLst>
              </p:cNvPr>
              <p:cNvSpPr txBox="1"/>
              <p:nvPr/>
            </p:nvSpPr>
            <p:spPr>
              <a:xfrm>
                <a:off x="4009854" y="23219"/>
                <a:ext cx="1345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Method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C1993DCF-6E48-4200-853B-5502F8021A00}"/>
                  </a:ext>
                </a:extLst>
              </p:cNvPr>
              <p:cNvSpPr txBox="1"/>
              <p:nvPr/>
            </p:nvSpPr>
            <p:spPr>
              <a:xfrm>
                <a:off x="9413621" y="23219"/>
                <a:ext cx="806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III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89B99AFE-D6CB-4F9E-B9C8-BD47CFD64AB7}"/>
                  </a:ext>
                </a:extLst>
              </p:cNvPr>
              <p:cNvSpPr txBox="1"/>
              <p:nvPr/>
            </p:nvSpPr>
            <p:spPr>
              <a:xfrm>
                <a:off x="7418272" y="23219"/>
                <a:ext cx="1758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Discussions</a:t>
                </a:r>
              </a:p>
            </p:txBody>
          </p:sp>
        </p:grp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72F20A3F-BAF5-4B06-A4D2-8D2656F6A9BC}"/>
                </a:ext>
              </a:extLst>
            </p:cNvPr>
            <p:cNvCxnSpPr>
              <a:cxnSpLocks/>
            </p:cNvCxnSpPr>
            <p:nvPr/>
          </p:nvCxnSpPr>
          <p:spPr>
            <a:xfrm>
              <a:off x="923371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9" name="Rectangle 38">
            <a:extLst>
              <a:ext uri="{FF2B5EF4-FFF2-40B4-BE49-F238E27FC236}">
                <a16:creationId xmlns:a16="http://schemas.microsoft.com/office/drawing/2014/main" id="{98EB34F9-8588-4135-981F-769CEA0D1286}"/>
              </a:ext>
            </a:extLst>
          </p:cNvPr>
          <p:cNvSpPr/>
          <p:nvPr/>
        </p:nvSpPr>
        <p:spPr>
          <a:xfrm>
            <a:off x="6271998" y="4542702"/>
            <a:ext cx="3448336" cy="1009284"/>
          </a:xfrm>
          <a:prstGeom prst="rect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D3ABE2AF-17A7-4D56-9718-58E7ABDDA462}"/>
              </a:ext>
            </a:extLst>
          </p:cNvPr>
          <p:cNvGrpSpPr/>
          <p:nvPr/>
        </p:nvGrpSpPr>
        <p:grpSpPr>
          <a:xfrm>
            <a:off x="2748365" y="2992716"/>
            <a:ext cx="6115187" cy="1269907"/>
            <a:chOff x="2453194" y="1633492"/>
            <a:chExt cx="7374387" cy="1531398"/>
          </a:xfrm>
        </p:grpSpPr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09CBED6B-40C6-4AD5-9FF9-EF6D80A424D0}"/>
                </a:ext>
              </a:extLst>
            </p:cNvPr>
            <p:cNvCxnSpPr>
              <a:cxnSpLocks/>
            </p:cNvCxnSpPr>
            <p:nvPr/>
          </p:nvCxnSpPr>
          <p:spPr>
            <a:xfrm>
              <a:off x="2453194" y="3164890"/>
              <a:ext cx="3642805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D7C90B11-0358-4B39-84D8-8CB249025F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96000" y="1633493"/>
              <a:ext cx="0" cy="1531397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AF7DC358-7AB8-4342-AB17-A4100B364847}"/>
                </a:ext>
              </a:extLst>
            </p:cNvPr>
            <p:cNvCxnSpPr>
              <a:cxnSpLocks/>
            </p:cNvCxnSpPr>
            <p:nvPr/>
          </p:nvCxnSpPr>
          <p:spPr>
            <a:xfrm>
              <a:off x="6096000" y="1633492"/>
              <a:ext cx="3731581" cy="0"/>
            </a:xfrm>
            <a:prstGeom prst="line">
              <a:avLst/>
            </a:prstGeom>
            <a:ln w="38100"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44776581-F6CA-45D1-BD67-823B383ED575}"/>
              </a:ext>
            </a:extLst>
          </p:cNvPr>
          <p:cNvGrpSpPr/>
          <p:nvPr/>
        </p:nvGrpSpPr>
        <p:grpSpPr>
          <a:xfrm>
            <a:off x="2748362" y="3012173"/>
            <a:ext cx="6048931" cy="2363131"/>
            <a:chOff x="2453194" y="1633492"/>
            <a:chExt cx="7294488" cy="2849731"/>
          </a:xfrm>
        </p:grpSpPr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10AD6175-182A-4708-888B-2A969F5C163D}"/>
                </a:ext>
              </a:extLst>
            </p:cNvPr>
            <p:cNvCxnSpPr>
              <a:cxnSpLocks/>
            </p:cNvCxnSpPr>
            <p:nvPr/>
          </p:nvCxnSpPr>
          <p:spPr>
            <a:xfrm>
              <a:off x="2453194" y="4483223"/>
              <a:ext cx="875932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39E9AFD-F6FB-441C-87C1-16392A20D223}"/>
                </a:ext>
              </a:extLst>
            </p:cNvPr>
            <p:cNvCxnSpPr>
              <a:cxnSpLocks/>
            </p:cNvCxnSpPr>
            <p:nvPr/>
          </p:nvCxnSpPr>
          <p:spPr>
            <a:xfrm>
              <a:off x="3329126" y="4324905"/>
              <a:ext cx="1000217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45F3C36B-A012-42D4-9E13-B9B1E84E9981}"/>
                </a:ext>
              </a:extLst>
            </p:cNvPr>
            <p:cNvCxnSpPr>
              <a:cxnSpLocks/>
            </p:cNvCxnSpPr>
            <p:nvPr/>
          </p:nvCxnSpPr>
          <p:spPr>
            <a:xfrm>
              <a:off x="4329343" y="4024544"/>
              <a:ext cx="1000217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55D3C7C-365D-489D-872F-54C58337EE5B}"/>
                </a:ext>
              </a:extLst>
            </p:cNvPr>
            <p:cNvCxnSpPr>
              <a:cxnSpLocks/>
            </p:cNvCxnSpPr>
            <p:nvPr/>
          </p:nvCxnSpPr>
          <p:spPr>
            <a:xfrm>
              <a:off x="5329560" y="3555507"/>
              <a:ext cx="1001696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00C9E66-758F-49C7-96D0-1524F70D6AF5}"/>
                </a:ext>
              </a:extLst>
            </p:cNvPr>
            <p:cNvCxnSpPr>
              <a:cxnSpLocks/>
            </p:cNvCxnSpPr>
            <p:nvPr/>
          </p:nvCxnSpPr>
          <p:spPr>
            <a:xfrm>
              <a:off x="6331256" y="2882284"/>
              <a:ext cx="957310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69BBB47F-FD3A-4A1E-AF2A-C70B89AFF829}"/>
                </a:ext>
              </a:extLst>
            </p:cNvPr>
            <p:cNvCxnSpPr/>
            <p:nvPr/>
          </p:nvCxnSpPr>
          <p:spPr>
            <a:xfrm flipV="1">
              <a:off x="3329126" y="4324905"/>
              <a:ext cx="0" cy="158318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0D81FDA9-7899-4A41-973D-5E98FFAD23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30822" y="4024544"/>
              <a:ext cx="0" cy="300361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AFF21A59-A02F-4CFD-98E4-FE3446118D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29560" y="3555508"/>
              <a:ext cx="0" cy="469036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4FFE3973-98BA-4492-9A9C-38CA7F23B5B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331256" y="2882284"/>
              <a:ext cx="0" cy="67322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E80E2096-4F47-4F1B-9C14-9C94B3674D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288566" y="1633492"/>
              <a:ext cx="0" cy="1248793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F070C049-9081-474C-85BC-FAA37012CB7C}"/>
                </a:ext>
              </a:extLst>
            </p:cNvPr>
            <p:cNvCxnSpPr>
              <a:cxnSpLocks/>
            </p:cNvCxnSpPr>
            <p:nvPr/>
          </p:nvCxnSpPr>
          <p:spPr>
            <a:xfrm>
              <a:off x="7288566" y="1633492"/>
              <a:ext cx="2459116" cy="0"/>
            </a:xfrm>
            <a:prstGeom prst="line">
              <a:avLst/>
            </a:prstGeom>
            <a:ln w="38100">
              <a:solidFill>
                <a:srgbClr val="C00000"/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Group 55">
            <a:extLst>
              <a:ext uri="{FF2B5EF4-FFF2-40B4-BE49-F238E27FC236}">
                <a16:creationId xmlns:a16="http://schemas.microsoft.com/office/drawing/2014/main" id="{BB80318A-EEFF-4B09-BAB8-AC769B36971C}"/>
              </a:ext>
            </a:extLst>
          </p:cNvPr>
          <p:cNvGrpSpPr/>
          <p:nvPr/>
        </p:nvGrpSpPr>
        <p:grpSpPr>
          <a:xfrm>
            <a:off x="2748365" y="3012173"/>
            <a:ext cx="6134817" cy="2190742"/>
            <a:chOff x="2349623" y="1633491"/>
            <a:chExt cx="7398059" cy="2641845"/>
          </a:xfrm>
        </p:grpSpPr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8B258806-6C7A-404D-A6A8-43BC7E04FEF8}"/>
                </a:ext>
              </a:extLst>
            </p:cNvPr>
            <p:cNvCxnSpPr/>
            <p:nvPr/>
          </p:nvCxnSpPr>
          <p:spPr>
            <a:xfrm>
              <a:off x="2349623" y="4275336"/>
              <a:ext cx="362504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C06BD48-C14E-4900-A9C5-EC501170A874}"/>
                </a:ext>
              </a:extLst>
            </p:cNvPr>
            <p:cNvCxnSpPr>
              <a:cxnSpLocks/>
            </p:cNvCxnSpPr>
            <p:nvPr/>
          </p:nvCxnSpPr>
          <p:spPr>
            <a:xfrm>
              <a:off x="2712127" y="4080027"/>
              <a:ext cx="1117107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37805C83-28B4-4A59-B8BC-579379A3855F}"/>
                </a:ext>
              </a:extLst>
            </p:cNvPr>
            <p:cNvCxnSpPr>
              <a:cxnSpLocks/>
            </p:cNvCxnSpPr>
            <p:nvPr/>
          </p:nvCxnSpPr>
          <p:spPr>
            <a:xfrm>
              <a:off x="3829234" y="3844770"/>
              <a:ext cx="162758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F2B038A-DA1F-4060-9245-9428C0E379C5}"/>
                </a:ext>
              </a:extLst>
            </p:cNvPr>
            <p:cNvCxnSpPr>
              <a:cxnSpLocks/>
            </p:cNvCxnSpPr>
            <p:nvPr/>
          </p:nvCxnSpPr>
          <p:spPr>
            <a:xfrm>
              <a:off x="3977196" y="3591014"/>
              <a:ext cx="24561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29DFE2F3-EB91-4A56-9684-7EC43C8F5A89}"/>
                </a:ext>
              </a:extLst>
            </p:cNvPr>
            <p:cNvCxnSpPr>
              <a:cxnSpLocks/>
            </p:cNvCxnSpPr>
            <p:nvPr/>
          </p:nvCxnSpPr>
          <p:spPr>
            <a:xfrm>
              <a:off x="4222811" y="3301750"/>
              <a:ext cx="402455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D4CE726E-4E3C-4119-ACA8-68B58F363785}"/>
                </a:ext>
              </a:extLst>
            </p:cNvPr>
            <p:cNvCxnSpPr>
              <a:cxnSpLocks/>
            </p:cNvCxnSpPr>
            <p:nvPr/>
          </p:nvCxnSpPr>
          <p:spPr>
            <a:xfrm>
              <a:off x="4628223" y="2681792"/>
              <a:ext cx="849299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301E14C6-1806-4ACB-B240-D77616BC01B9}"/>
                </a:ext>
              </a:extLst>
            </p:cNvPr>
            <p:cNvCxnSpPr>
              <a:cxnSpLocks/>
            </p:cNvCxnSpPr>
            <p:nvPr/>
          </p:nvCxnSpPr>
          <p:spPr>
            <a:xfrm>
              <a:off x="5477522" y="1633491"/>
              <a:ext cx="4270160" cy="0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5E9691A-B6A8-4465-BEB5-A052FB6B16AF}"/>
                </a:ext>
              </a:extLst>
            </p:cNvPr>
            <p:cNvCxnSpPr/>
            <p:nvPr/>
          </p:nvCxnSpPr>
          <p:spPr>
            <a:xfrm>
              <a:off x="5477522" y="1633491"/>
              <a:ext cx="0" cy="1048301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947D071A-8F99-4A80-A959-DA633D1A0E7D}"/>
                </a:ext>
              </a:extLst>
            </p:cNvPr>
            <p:cNvCxnSpPr/>
            <p:nvPr/>
          </p:nvCxnSpPr>
          <p:spPr>
            <a:xfrm>
              <a:off x="4625266" y="2681792"/>
              <a:ext cx="0" cy="619958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74034735-59D8-4D87-9358-A97F86DBEF27}"/>
                </a:ext>
              </a:extLst>
            </p:cNvPr>
            <p:cNvCxnSpPr/>
            <p:nvPr/>
          </p:nvCxnSpPr>
          <p:spPr>
            <a:xfrm>
              <a:off x="4222811" y="3301750"/>
              <a:ext cx="0" cy="289264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F4C3F38-61FE-4D01-B2E3-20FB775CF3B5}"/>
                </a:ext>
              </a:extLst>
            </p:cNvPr>
            <p:cNvCxnSpPr>
              <a:cxnSpLocks/>
            </p:cNvCxnSpPr>
            <p:nvPr/>
          </p:nvCxnSpPr>
          <p:spPr>
            <a:xfrm>
              <a:off x="3977196" y="3591015"/>
              <a:ext cx="0" cy="253755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0233E09-E8E6-43CD-91DD-1E9DBCF315E2}"/>
                </a:ext>
              </a:extLst>
            </p:cNvPr>
            <p:cNvCxnSpPr>
              <a:cxnSpLocks/>
            </p:cNvCxnSpPr>
            <p:nvPr/>
          </p:nvCxnSpPr>
          <p:spPr>
            <a:xfrm>
              <a:off x="3829234" y="3835151"/>
              <a:ext cx="0" cy="244876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F99E84A3-080D-4CB4-AF22-E181F90A69D6}"/>
                </a:ext>
              </a:extLst>
            </p:cNvPr>
            <p:cNvCxnSpPr/>
            <p:nvPr/>
          </p:nvCxnSpPr>
          <p:spPr>
            <a:xfrm>
              <a:off x="2712127" y="4080027"/>
              <a:ext cx="0" cy="195309"/>
            </a:xfrm>
            <a:prstGeom prst="line">
              <a:avLst/>
            </a:prstGeom>
            <a:ln w="38100">
              <a:solidFill>
                <a:schemeClr val="accent6">
                  <a:lumMod val="60000"/>
                  <a:lumOff val="4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0" name="TextBox 69">
            <a:extLst>
              <a:ext uri="{FF2B5EF4-FFF2-40B4-BE49-F238E27FC236}">
                <a16:creationId xmlns:a16="http://schemas.microsoft.com/office/drawing/2014/main" id="{F06D320A-4209-4567-B8F3-F2FF048585A5}"/>
              </a:ext>
            </a:extLst>
          </p:cNvPr>
          <p:cNvSpPr txBox="1"/>
          <p:nvPr/>
        </p:nvSpPr>
        <p:spPr>
          <a:xfrm>
            <a:off x="8524907" y="6111482"/>
            <a:ext cx="527593" cy="30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DF789600-616F-4DB7-90BE-9FA03D03FF57}"/>
              </a:ext>
            </a:extLst>
          </p:cNvPr>
          <p:cNvCxnSpPr/>
          <p:nvPr/>
        </p:nvCxnSpPr>
        <p:spPr>
          <a:xfrm flipV="1">
            <a:off x="2554503" y="2489485"/>
            <a:ext cx="0" cy="3239183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77A2B1AD-F06E-4A48-A695-AB933D7D296C}"/>
              </a:ext>
            </a:extLst>
          </p:cNvPr>
          <p:cNvCxnSpPr>
            <a:cxnSpLocks/>
          </p:cNvCxnSpPr>
          <p:nvPr/>
        </p:nvCxnSpPr>
        <p:spPr>
          <a:xfrm>
            <a:off x="2554506" y="5736646"/>
            <a:ext cx="7495749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69014EA1-AD8D-4F3F-9110-1FB2DD299B46}"/>
              </a:ext>
            </a:extLst>
          </p:cNvPr>
          <p:cNvSpPr txBox="1"/>
          <p:nvPr/>
        </p:nvSpPr>
        <p:spPr>
          <a:xfrm>
            <a:off x="1950875" y="2859038"/>
            <a:ext cx="603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1.0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DDBED337-1DFB-47E8-B8CF-45962262B3A6}"/>
              </a:ext>
            </a:extLst>
          </p:cNvPr>
          <p:cNvSpPr txBox="1"/>
          <p:nvPr/>
        </p:nvSpPr>
        <p:spPr>
          <a:xfrm>
            <a:off x="2041636" y="4109077"/>
            <a:ext cx="526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</a:t>
            </a:r>
            <a:r>
              <a:rPr lang="en-US" altLang="zh-CN" dirty="0"/>
              <a:t>5</a:t>
            </a:r>
            <a:endParaRPr lang="en-US" dirty="0"/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85771BC-0EDE-4701-A8DD-1FDD578ADFAF}"/>
              </a:ext>
            </a:extLst>
          </p:cNvPr>
          <p:cNvSpPr txBox="1"/>
          <p:nvPr/>
        </p:nvSpPr>
        <p:spPr>
          <a:xfrm>
            <a:off x="2084895" y="5524793"/>
            <a:ext cx="498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0.0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25D0218F-5205-48C5-A556-D691ADEF08A6}"/>
              </a:ext>
            </a:extLst>
          </p:cNvPr>
          <p:cNvSpPr txBox="1"/>
          <p:nvPr/>
        </p:nvSpPr>
        <p:spPr>
          <a:xfrm rot="10800000">
            <a:off x="1446373" y="2823819"/>
            <a:ext cx="461665" cy="2877607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Fraction of sorted data 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AA3F75-CBF6-4F0D-8085-40F5D54F394F}"/>
              </a:ext>
            </a:extLst>
          </p:cNvPr>
          <p:cNvSpPr txBox="1"/>
          <p:nvPr/>
        </p:nvSpPr>
        <p:spPr>
          <a:xfrm rot="16200000">
            <a:off x="9691232" y="5084824"/>
            <a:ext cx="382834" cy="154143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US" dirty="0"/>
              <a:t>epochs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91162DC-A74E-4613-9F8A-B5997BC32C10}"/>
              </a:ext>
            </a:extLst>
          </p:cNvPr>
          <p:cNvSpPr txBox="1"/>
          <p:nvPr/>
        </p:nvSpPr>
        <p:spPr>
          <a:xfrm>
            <a:off x="2694762" y="5770930"/>
            <a:ext cx="436798" cy="30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0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6EF8C6B-DA7D-4726-B750-0300FE7B6FE1}"/>
              </a:ext>
            </a:extLst>
          </p:cNvPr>
          <p:cNvSpPr txBox="1"/>
          <p:nvPr/>
        </p:nvSpPr>
        <p:spPr>
          <a:xfrm>
            <a:off x="5656728" y="5776169"/>
            <a:ext cx="436798" cy="30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15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5A415C51-9B67-4882-A404-76377FDCB7A9}"/>
              </a:ext>
            </a:extLst>
          </p:cNvPr>
          <p:cNvSpPr txBox="1"/>
          <p:nvPr/>
        </p:nvSpPr>
        <p:spPr>
          <a:xfrm>
            <a:off x="9003590" y="5741510"/>
            <a:ext cx="436798" cy="30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30</a:t>
            </a:r>
          </a:p>
        </p:txBody>
      </p:sp>
      <p:cxnSp>
        <p:nvCxnSpPr>
          <p:cNvPr id="82" name="Straight Connector 81">
            <a:extLst>
              <a:ext uri="{FF2B5EF4-FFF2-40B4-BE49-F238E27FC236}">
                <a16:creationId xmlns:a16="http://schemas.microsoft.com/office/drawing/2014/main" id="{65A3E6D1-E6D5-44F9-837A-AD689DF308C2}"/>
              </a:ext>
            </a:extLst>
          </p:cNvPr>
          <p:cNvCxnSpPr>
            <a:cxnSpLocks/>
          </p:cNvCxnSpPr>
          <p:nvPr/>
        </p:nvCxnSpPr>
        <p:spPr>
          <a:xfrm>
            <a:off x="6450728" y="4756579"/>
            <a:ext cx="565446" cy="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CAD00FEF-47D6-4470-959B-6C0D2DA9C74B}"/>
              </a:ext>
            </a:extLst>
          </p:cNvPr>
          <p:cNvSpPr txBox="1"/>
          <p:nvPr/>
        </p:nvSpPr>
        <p:spPr>
          <a:xfrm>
            <a:off x="7118181" y="4584129"/>
            <a:ext cx="990370" cy="30626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Single step</a:t>
            </a:r>
          </a:p>
        </p:txBody>
      </p:sp>
      <p:cxnSp>
        <p:nvCxnSpPr>
          <p:cNvPr id="84" name="Straight Connector 83">
            <a:extLst>
              <a:ext uri="{FF2B5EF4-FFF2-40B4-BE49-F238E27FC236}">
                <a16:creationId xmlns:a16="http://schemas.microsoft.com/office/drawing/2014/main" id="{6676C9E7-19F7-47D0-B726-19858C5A3E7D}"/>
              </a:ext>
            </a:extLst>
          </p:cNvPr>
          <p:cNvCxnSpPr>
            <a:cxnSpLocks/>
          </p:cNvCxnSpPr>
          <p:nvPr/>
        </p:nvCxnSpPr>
        <p:spPr>
          <a:xfrm>
            <a:off x="6450728" y="5008184"/>
            <a:ext cx="565446" cy="0"/>
          </a:xfrm>
          <a:prstGeom prst="line">
            <a:avLst/>
          </a:prstGeom>
          <a:ln w="38100">
            <a:solidFill>
              <a:srgbClr val="C0000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4789E970-1682-4CBD-807E-C7F0BE68A725}"/>
              </a:ext>
            </a:extLst>
          </p:cNvPr>
          <p:cNvSpPr txBox="1"/>
          <p:nvPr/>
        </p:nvSpPr>
        <p:spPr>
          <a:xfrm>
            <a:off x="7118181" y="4847620"/>
            <a:ext cx="3001458" cy="30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Fixed</a:t>
            </a:r>
            <a:r>
              <a:rPr lang="zh-CN" altLang="en-US" dirty="0"/>
              <a:t> </a:t>
            </a:r>
            <a:r>
              <a:rPr lang="en-US" altLang="zh-CN" dirty="0"/>
              <a:t>exponential pacing</a:t>
            </a:r>
            <a:endParaRPr lang="en-US" dirty="0"/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6797C473-AF9A-40B2-A92F-C170CDC082AD}"/>
              </a:ext>
            </a:extLst>
          </p:cNvPr>
          <p:cNvCxnSpPr>
            <a:cxnSpLocks/>
          </p:cNvCxnSpPr>
          <p:nvPr/>
        </p:nvCxnSpPr>
        <p:spPr>
          <a:xfrm>
            <a:off x="6450728" y="5263087"/>
            <a:ext cx="565446" cy="0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>
            <a:extLst>
              <a:ext uri="{FF2B5EF4-FFF2-40B4-BE49-F238E27FC236}">
                <a16:creationId xmlns:a16="http://schemas.microsoft.com/office/drawing/2014/main" id="{51538E8F-4BC3-4B67-90D3-D089C15DB285}"/>
              </a:ext>
            </a:extLst>
          </p:cNvPr>
          <p:cNvSpPr txBox="1"/>
          <p:nvPr/>
        </p:nvSpPr>
        <p:spPr>
          <a:xfrm>
            <a:off x="7118181" y="5149889"/>
            <a:ext cx="3001458" cy="306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Varied</a:t>
            </a:r>
            <a:r>
              <a:rPr lang="zh-CN" altLang="en-US" dirty="0"/>
              <a:t> </a:t>
            </a:r>
            <a:r>
              <a:rPr lang="en-US" altLang="zh-CN" dirty="0"/>
              <a:t>exponential pacing</a:t>
            </a:r>
            <a:endParaRPr lang="en-US" dirty="0"/>
          </a:p>
        </p:txBody>
      </p:sp>
      <p:cxnSp>
        <p:nvCxnSpPr>
          <p:cNvPr id="88" name="Straight Arrow Connector 87">
            <a:extLst>
              <a:ext uri="{FF2B5EF4-FFF2-40B4-BE49-F238E27FC236}">
                <a16:creationId xmlns:a16="http://schemas.microsoft.com/office/drawing/2014/main" id="{D5C33BFC-1E39-4396-B8AB-DB225F1F3504}"/>
              </a:ext>
            </a:extLst>
          </p:cNvPr>
          <p:cNvCxnSpPr/>
          <p:nvPr/>
        </p:nvCxnSpPr>
        <p:spPr>
          <a:xfrm>
            <a:off x="4095571" y="3704178"/>
            <a:ext cx="328823" cy="57790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0F5B776F-5AF6-49E0-AD9F-1F99DFC72C6C}"/>
              </a:ext>
            </a:extLst>
          </p:cNvPr>
          <p:cNvSpPr txBox="1"/>
          <p:nvPr/>
        </p:nvSpPr>
        <p:spPr>
          <a:xfrm>
            <a:off x="3131561" y="3321343"/>
            <a:ext cx="1501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Step_length</a:t>
            </a:r>
            <a:endParaRPr lang="en-US" dirty="0"/>
          </a:p>
        </p:txBody>
      </p:sp>
      <p:sp>
        <p:nvSpPr>
          <p:cNvPr id="94" name="TextBox 93">
            <a:extLst>
              <a:ext uri="{FF2B5EF4-FFF2-40B4-BE49-F238E27FC236}">
                <a16:creationId xmlns:a16="http://schemas.microsoft.com/office/drawing/2014/main" id="{FBD34334-A249-4913-BA1A-C0A613AE37EF}"/>
              </a:ext>
            </a:extLst>
          </p:cNvPr>
          <p:cNvSpPr txBox="1"/>
          <p:nvPr/>
        </p:nvSpPr>
        <p:spPr>
          <a:xfrm>
            <a:off x="347472" y="1268630"/>
            <a:ext cx="10879233" cy="16858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 dirty="0">
                <a:solidFill>
                  <a:srgbClr val="00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II: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how to feed the networks with the sorted training samples?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- Three pacing functions [1], comparable results.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F5D9CE4F-FFDE-44AF-AA14-825064357411}"/>
              </a:ext>
            </a:extLst>
          </p:cNvPr>
          <p:cNvSpPr txBox="1"/>
          <p:nvPr/>
        </p:nvSpPr>
        <p:spPr>
          <a:xfrm>
            <a:off x="551432" y="6106679"/>
            <a:ext cx="1153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G</a:t>
            </a:r>
            <a:r>
              <a:rPr lang="en-US" altLang="zh-CN" sz="1600" dirty="0"/>
              <a:t>. Hacohen, and D. </a:t>
            </a:r>
            <a:r>
              <a:rPr lang="en-US" altLang="zh-CN" sz="1600" dirty="0" err="1"/>
              <a:t>Weinshall</a:t>
            </a:r>
            <a:r>
              <a:rPr lang="en-US" altLang="zh-CN" sz="1600" dirty="0"/>
              <a:t>. On The Power of Curriculum Learning in Training Deep Networks. In ICML, 2019.</a:t>
            </a:r>
            <a:endParaRPr lang="en-US" sz="1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9AF6DB8-1444-4041-AB62-A67EEEDFDA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9823" y="3084697"/>
            <a:ext cx="3647527" cy="1130635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33C472F-C978-46D8-AF34-A30EC090DD2D}"/>
              </a:ext>
            </a:extLst>
          </p:cNvPr>
          <p:cNvCxnSpPr>
            <a:cxnSpLocks/>
          </p:cNvCxnSpPr>
          <p:nvPr/>
        </p:nvCxnSpPr>
        <p:spPr>
          <a:xfrm>
            <a:off x="6271998" y="3429000"/>
            <a:ext cx="1836553" cy="0"/>
          </a:xfrm>
          <a:prstGeom prst="straightConnector1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3686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83" grpId="0"/>
      <p:bldP spid="85" grpId="0"/>
      <p:bldP spid="87" grpId="0"/>
      <p:bldP spid="89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20BD60-6B03-4A85-8E36-D4C54777E7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Modern 3D CNN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732FB-C2FE-4CA6-A26E-F13BC8579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69" y="1369153"/>
            <a:ext cx="7996333" cy="1495257"/>
          </a:xfrm>
        </p:spPr>
        <p:txBody>
          <a:bodyPr>
            <a:normAutofit/>
          </a:bodyPr>
          <a:lstStyle/>
          <a:p>
            <a:r>
              <a:rPr lang="en-US" dirty="0"/>
              <a:t>-  C3D [1], 3D-ResNet [2], R(2+1)D [2]</a:t>
            </a:r>
          </a:p>
          <a:p>
            <a:r>
              <a:rPr lang="en-US" dirty="0"/>
              <a:t> 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9FF656-9365-4A34-B677-D433AB131A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43</a:t>
            </a:fld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24F28E81-7335-4A67-826B-CFDBFAC6E272}"/>
              </a:ext>
            </a:extLst>
          </p:cNvPr>
          <p:cNvGrpSpPr/>
          <p:nvPr/>
        </p:nvGrpSpPr>
        <p:grpSpPr>
          <a:xfrm>
            <a:off x="1231586" y="1849407"/>
            <a:ext cx="9728828" cy="3775800"/>
            <a:chOff x="795337" y="169681"/>
            <a:chExt cx="9728828" cy="3775800"/>
          </a:xfrm>
        </p:grpSpPr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6F193FE-4B43-4726-A9AD-48844ADF09B7}"/>
                </a:ext>
              </a:extLst>
            </p:cNvPr>
            <p:cNvSpPr txBox="1"/>
            <p:nvPr/>
          </p:nvSpPr>
          <p:spPr>
            <a:xfrm>
              <a:off x="795337" y="3576149"/>
              <a:ext cx="157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>
                  <a:latin typeface="Arial" panose="020B0604020202020204" pitchFamily="34" charset="0"/>
                  <a:cs typeface="Arial" panose="020B0604020202020204" pitchFamily="34" charset="0"/>
                </a:rPr>
                <a:t>(a) 2D conv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EAC283F-E415-48B9-B41C-3E8A27B7EABC}"/>
                </a:ext>
              </a:extLst>
            </p:cNvPr>
            <p:cNvSpPr txBox="1"/>
            <p:nvPr/>
          </p:nvSpPr>
          <p:spPr>
            <a:xfrm>
              <a:off x="3472494" y="3576149"/>
              <a:ext cx="15782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>
                  <a:latin typeface="Arial" panose="020B0604020202020204" pitchFamily="34" charset="0"/>
                  <a:cs typeface="Arial" panose="020B0604020202020204" pitchFamily="34" charset="0"/>
                </a:rPr>
                <a:t>(b) C3D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283205D6-D239-4823-8CC2-2F6010FDA35D}"/>
                </a:ext>
              </a:extLst>
            </p:cNvPr>
            <p:cNvSpPr txBox="1"/>
            <p:nvPr/>
          </p:nvSpPr>
          <p:spPr>
            <a:xfrm>
              <a:off x="6014657" y="3576149"/>
              <a:ext cx="1951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>
                  <a:latin typeface="Arial" panose="020B0604020202020204" pitchFamily="34" charset="0"/>
                  <a:cs typeface="Arial" panose="020B0604020202020204" pitchFamily="34" charset="0"/>
                </a:rPr>
                <a:t>(c) 3D-ResNet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0085B6-2DC1-4D51-ADA8-61A2DEB3F09D}"/>
                </a:ext>
              </a:extLst>
            </p:cNvPr>
            <p:cNvSpPr txBox="1"/>
            <p:nvPr/>
          </p:nvSpPr>
          <p:spPr>
            <a:xfrm>
              <a:off x="8572264" y="3576149"/>
              <a:ext cx="1951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dirty="0">
                  <a:latin typeface="Arial" panose="020B0604020202020204" pitchFamily="34" charset="0"/>
                  <a:cs typeface="Arial" panose="020B0604020202020204" pitchFamily="34" charset="0"/>
                </a:rPr>
                <a:t>(d) R(2+1)D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64B402E6-9E98-4CA4-A674-DDD350F3C79B}"/>
                </a:ext>
              </a:extLst>
            </p:cNvPr>
            <p:cNvGrpSpPr/>
            <p:nvPr/>
          </p:nvGrpSpPr>
          <p:grpSpPr>
            <a:xfrm>
              <a:off x="1040980" y="169681"/>
              <a:ext cx="9186610" cy="3138070"/>
              <a:chOff x="1040980" y="169681"/>
              <a:chExt cx="9186610" cy="3138070"/>
            </a:xfrm>
          </p:grpSpPr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E891EDC5-00C0-4507-9C6C-6460F8A8D4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6297" y="2293299"/>
                <a:ext cx="0" cy="47366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A825EC2-CFD2-4D4E-B559-2159D53E26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911081" y="766466"/>
                <a:ext cx="0" cy="64202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092C01DE-D726-4AA8-8CB6-B6C921BA58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98116" y="2219130"/>
                <a:ext cx="0" cy="64202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3" name="Graphic 42" descr="Badge Follow">
                <a:extLst>
                  <a:ext uri="{FF2B5EF4-FFF2-40B4-BE49-F238E27FC236}">
                    <a16:creationId xmlns:a16="http://schemas.microsoft.com/office/drawing/2014/main" id="{124B2C7A-21A5-4B39-A8C1-BE4CC9A0CD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6426584" y="2639861"/>
                <a:ext cx="442603" cy="442603"/>
              </a:xfrm>
              <a:prstGeom prst="rect">
                <a:avLst/>
              </a:prstGeom>
            </p:spPr>
          </p:pic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E2344DDE-203A-4825-8223-829E0FBB7A1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21929" y="551235"/>
                <a:ext cx="0" cy="64202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7E8DAB2F-A007-4744-9013-CB72F19179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47875" y="2003899"/>
                <a:ext cx="0" cy="64202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Arc 45">
                <a:extLst>
                  <a:ext uri="{FF2B5EF4-FFF2-40B4-BE49-F238E27FC236}">
                    <a16:creationId xmlns:a16="http://schemas.microsoft.com/office/drawing/2014/main" id="{E96C1C8D-DDE4-4386-B3A1-903F1CDDDF12}"/>
                  </a:ext>
                </a:extLst>
              </p:cNvPr>
              <p:cNvSpPr/>
              <p:nvPr/>
            </p:nvSpPr>
            <p:spPr>
              <a:xfrm>
                <a:off x="5739951" y="739320"/>
                <a:ext cx="1763956" cy="2197635"/>
              </a:xfrm>
              <a:prstGeom prst="arc">
                <a:avLst>
                  <a:gd name="adj1" fmla="val 16200000"/>
                  <a:gd name="adj2" fmla="val 4651029"/>
                </a:avLst>
              </a:pr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F93081DF-9D78-4621-8A9D-4DD2D28B7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52625" y="169681"/>
                <a:ext cx="0" cy="64202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19F0260D-18F0-4B07-B634-CD4D14F2624B}"/>
                  </a:ext>
                </a:extLst>
              </p:cNvPr>
              <p:cNvSpPr/>
              <p:nvPr/>
            </p:nvSpPr>
            <p:spPr>
              <a:xfrm>
                <a:off x="9167280" y="811707"/>
                <a:ext cx="570690" cy="570690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9426D05C-F5A0-446B-8737-E3A35B18A0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574" y="1382397"/>
                <a:ext cx="0" cy="64202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" name="Cube 49">
                <a:extLst>
                  <a:ext uri="{FF2B5EF4-FFF2-40B4-BE49-F238E27FC236}">
                    <a16:creationId xmlns:a16="http://schemas.microsoft.com/office/drawing/2014/main" id="{994A4564-DABE-4775-B1BE-D43FAA7383FD}"/>
                  </a:ext>
                </a:extLst>
              </p:cNvPr>
              <p:cNvSpPr/>
              <p:nvPr/>
            </p:nvSpPr>
            <p:spPr>
              <a:xfrm>
                <a:off x="9257271" y="1912565"/>
                <a:ext cx="442604" cy="442603"/>
              </a:xfrm>
              <a:prstGeom prst="cube">
                <a:avLst>
                  <a:gd name="adj" fmla="val 71565"/>
                </a:avLst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37358E9B-32F7-442B-8F6E-B691A2C861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478573" y="2264371"/>
                <a:ext cx="0" cy="642026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2" name="Group 51">
                <a:extLst>
                  <a:ext uri="{FF2B5EF4-FFF2-40B4-BE49-F238E27FC236}">
                    <a16:creationId xmlns:a16="http://schemas.microsoft.com/office/drawing/2014/main" id="{B8B097A4-8299-434B-A8B9-2029D2555C54}"/>
                  </a:ext>
                </a:extLst>
              </p:cNvPr>
              <p:cNvGrpSpPr/>
              <p:nvPr/>
            </p:nvGrpSpPr>
            <p:grpSpPr>
              <a:xfrm>
                <a:off x="1040980" y="1482661"/>
                <a:ext cx="810638" cy="810638"/>
                <a:chOff x="1452664" y="2483796"/>
                <a:chExt cx="810638" cy="810638"/>
              </a:xfrm>
            </p:grpSpPr>
            <p:sp>
              <p:nvSpPr>
                <p:cNvPr id="64" name="Rectangle 63">
                  <a:extLst>
                    <a:ext uri="{FF2B5EF4-FFF2-40B4-BE49-F238E27FC236}">
                      <a16:creationId xmlns:a16="http://schemas.microsoft.com/office/drawing/2014/main" id="{DFE12B2D-E0D4-4B9F-8B0B-416AB04CCC80}"/>
                    </a:ext>
                  </a:extLst>
                </p:cNvPr>
                <p:cNvSpPr/>
                <p:nvPr/>
              </p:nvSpPr>
              <p:spPr>
                <a:xfrm>
                  <a:off x="1452664" y="2483796"/>
                  <a:ext cx="810638" cy="810638"/>
                </a:xfrm>
                <a:prstGeom prst="rect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HK" dirty="0"/>
                    <a:t> D x D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7F16DB91-BEE7-4A21-A840-10F3CCF7411B}"/>
                    </a:ext>
                  </a:extLst>
                </p:cNvPr>
                <p:cNvSpPr txBox="1"/>
                <p:nvPr/>
              </p:nvSpPr>
              <p:spPr>
                <a:xfrm>
                  <a:off x="1452665" y="2704449"/>
                  <a:ext cx="810632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HK" dirty="0"/>
                    <a:t>D x D</a:t>
                  </a:r>
                </a:p>
              </p:txBody>
            </p:sp>
          </p:grp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C0F36096-F3EC-4D3B-8424-8471F78F91FB}"/>
                  </a:ext>
                </a:extLst>
              </p:cNvPr>
              <p:cNvGrpSpPr/>
              <p:nvPr/>
            </p:nvGrpSpPr>
            <p:grpSpPr>
              <a:xfrm>
                <a:off x="3379325" y="1317710"/>
                <a:ext cx="1178669" cy="901420"/>
                <a:chOff x="4108331" y="2393014"/>
                <a:chExt cx="1178669" cy="901420"/>
              </a:xfrm>
            </p:grpSpPr>
            <p:sp>
              <p:nvSpPr>
                <p:cNvPr id="62" name="Cube 61">
                  <a:extLst>
                    <a:ext uri="{FF2B5EF4-FFF2-40B4-BE49-F238E27FC236}">
                      <a16:creationId xmlns:a16="http://schemas.microsoft.com/office/drawing/2014/main" id="{F3F6DF63-1128-48A8-BA32-9ABD9A8B1A91}"/>
                    </a:ext>
                  </a:extLst>
                </p:cNvPr>
                <p:cNvSpPr/>
                <p:nvPr/>
              </p:nvSpPr>
              <p:spPr>
                <a:xfrm>
                  <a:off x="4118891" y="2393014"/>
                  <a:ext cx="1168109" cy="901420"/>
                </a:xfrm>
                <a:prstGeom prst="cub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K" dirty="0"/>
                </a:p>
              </p:txBody>
            </p:sp>
            <p:sp>
              <p:nvSpPr>
                <p:cNvPr id="63" name="TextBox 62">
                  <a:extLst>
                    <a:ext uri="{FF2B5EF4-FFF2-40B4-BE49-F238E27FC236}">
                      <a16:creationId xmlns:a16="http://schemas.microsoft.com/office/drawing/2014/main" id="{36CFAAC1-456B-4C76-BBEF-F7AC7898A733}"/>
                    </a:ext>
                  </a:extLst>
                </p:cNvPr>
                <p:cNvSpPr txBox="1"/>
                <p:nvPr/>
              </p:nvSpPr>
              <p:spPr>
                <a:xfrm>
                  <a:off x="4108331" y="2733473"/>
                  <a:ext cx="10213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HK" dirty="0"/>
                    <a:t>T x D x D</a:t>
                  </a:r>
                </a:p>
              </p:txBody>
            </p: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CCE76107-43DC-41FA-90AB-B1F518ACABFE}"/>
                  </a:ext>
                </a:extLst>
              </p:cNvPr>
              <p:cNvGrpSpPr/>
              <p:nvPr/>
            </p:nvGrpSpPr>
            <p:grpSpPr>
              <a:xfrm>
                <a:off x="6056937" y="1102479"/>
                <a:ext cx="1178669" cy="901420"/>
                <a:chOff x="4108331" y="2393014"/>
                <a:chExt cx="1178669" cy="901420"/>
              </a:xfrm>
            </p:grpSpPr>
            <p:sp>
              <p:nvSpPr>
                <p:cNvPr id="60" name="Cube 59">
                  <a:extLst>
                    <a:ext uri="{FF2B5EF4-FFF2-40B4-BE49-F238E27FC236}">
                      <a16:creationId xmlns:a16="http://schemas.microsoft.com/office/drawing/2014/main" id="{F82C15A7-681A-4515-87BE-7D55A6754CE3}"/>
                    </a:ext>
                  </a:extLst>
                </p:cNvPr>
                <p:cNvSpPr/>
                <p:nvPr/>
              </p:nvSpPr>
              <p:spPr>
                <a:xfrm>
                  <a:off x="4118891" y="2393014"/>
                  <a:ext cx="1168109" cy="901420"/>
                </a:xfrm>
                <a:prstGeom prst="cube">
                  <a:avLst/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HK" dirty="0"/>
                </a:p>
              </p:txBody>
            </p:sp>
            <p:sp>
              <p:nvSpPr>
                <p:cNvPr id="61" name="TextBox 60">
                  <a:extLst>
                    <a:ext uri="{FF2B5EF4-FFF2-40B4-BE49-F238E27FC236}">
                      <a16:creationId xmlns:a16="http://schemas.microsoft.com/office/drawing/2014/main" id="{C8CFAAB0-A48A-45AB-A988-235275328CAC}"/>
                    </a:ext>
                  </a:extLst>
                </p:cNvPr>
                <p:cNvSpPr txBox="1"/>
                <p:nvPr/>
              </p:nvSpPr>
              <p:spPr>
                <a:xfrm>
                  <a:off x="4108331" y="2733473"/>
                  <a:ext cx="102138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HK" dirty="0"/>
                    <a:t>T x D x D</a:t>
                  </a:r>
                </a:p>
              </p:txBody>
            </p: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5CC06FFA-C2BA-4E27-8A2E-E5B562877E26}"/>
                  </a:ext>
                </a:extLst>
              </p:cNvPr>
              <p:cNvSpPr txBox="1"/>
              <p:nvPr/>
            </p:nvSpPr>
            <p:spPr>
              <a:xfrm>
                <a:off x="8743328" y="1317710"/>
                <a:ext cx="1027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HK" dirty="0"/>
                  <a:t>1 </a:t>
                </a:r>
                <a:r>
                  <a:rPr lang="en-US" altLang="zh-CN" dirty="0"/>
                  <a:t>x </a:t>
                </a:r>
                <a:r>
                  <a:rPr lang="en-HK" dirty="0"/>
                  <a:t>D x D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B3B588B1-C85B-42F4-93AD-4C0B1096E368}"/>
                  </a:ext>
                </a:extLst>
              </p:cNvPr>
              <p:cNvSpPr txBox="1"/>
              <p:nvPr/>
            </p:nvSpPr>
            <p:spPr>
              <a:xfrm>
                <a:off x="8718187" y="2293719"/>
                <a:ext cx="10278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/>
                  <a:t>T x </a:t>
                </a:r>
                <a:r>
                  <a:rPr lang="en-HK" altLang="zh-CN" dirty="0"/>
                  <a:t>1</a:t>
                </a:r>
                <a:r>
                  <a:rPr lang="en-HK" dirty="0"/>
                  <a:t> x 1</a:t>
                </a:r>
              </a:p>
            </p:txBody>
          </p:sp>
          <p:sp>
            <p:nvSpPr>
              <p:cNvPr id="57" name="Arc 56">
                <a:extLst>
                  <a:ext uri="{FF2B5EF4-FFF2-40B4-BE49-F238E27FC236}">
                    <a16:creationId xmlns:a16="http://schemas.microsoft.com/office/drawing/2014/main" id="{89729CFA-E4B5-40A5-8AD5-0F9793B780F9}"/>
                  </a:ext>
                </a:extLst>
              </p:cNvPr>
              <p:cNvSpPr/>
              <p:nvPr/>
            </p:nvSpPr>
            <p:spPr>
              <a:xfrm>
                <a:off x="8572275" y="497180"/>
                <a:ext cx="1655315" cy="2697804"/>
              </a:xfrm>
              <a:prstGeom prst="arc">
                <a:avLst>
                  <a:gd name="adj1" fmla="val 16332155"/>
                  <a:gd name="adj2" fmla="val 4651029"/>
                </a:avLst>
              </a:prstGeom>
              <a:noFill/>
              <a:ln w="28575">
                <a:solidFill>
                  <a:schemeClr val="tx1"/>
                </a:solidFill>
                <a:headEnd type="non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pic>
            <p:nvPicPr>
              <p:cNvPr id="58" name="Graphic 57" descr="Badge Follow">
                <a:extLst>
                  <a:ext uri="{FF2B5EF4-FFF2-40B4-BE49-F238E27FC236}">
                    <a16:creationId xmlns:a16="http://schemas.microsoft.com/office/drawing/2014/main" id="{7D9B0EDD-8352-4DDD-9422-21F685466A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9265392" y="2865148"/>
                <a:ext cx="442603" cy="442603"/>
              </a:xfrm>
              <a:prstGeom prst="rect">
                <a:avLst/>
              </a:prstGeom>
            </p:spPr>
          </p:pic>
          <p:cxnSp>
            <p:nvCxnSpPr>
              <p:cNvPr id="59" name="Straight Arrow Connector 58">
                <a:extLst>
                  <a:ext uri="{FF2B5EF4-FFF2-40B4-BE49-F238E27FC236}">
                    <a16:creationId xmlns:a16="http://schemas.microsoft.com/office/drawing/2014/main" id="{DB151665-9049-4F6E-A24F-3948039894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42599" y="1008993"/>
                <a:ext cx="0" cy="473668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0" name="Group 79">
            <a:extLst>
              <a:ext uri="{FF2B5EF4-FFF2-40B4-BE49-F238E27FC236}">
                <a16:creationId xmlns:a16="http://schemas.microsoft.com/office/drawing/2014/main" id="{5ABB02C3-23EE-4FF9-9622-563353675065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grpSp>
          <p:nvGrpSpPr>
            <p:cNvPr id="81" name="Group 80">
              <a:extLst>
                <a:ext uri="{FF2B5EF4-FFF2-40B4-BE49-F238E27FC236}">
                  <a16:creationId xmlns:a16="http://schemas.microsoft.com/office/drawing/2014/main" id="{3E8CF730-42FE-41CF-88D7-6BF09D6F6154}"/>
                </a:ext>
              </a:extLst>
            </p:cNvPr>
            <p:cNvGrpSpPr/>
            <p:nvPr/>
          </p:nvGrpSpPr>
          <p:grpSpPr>
            <a:xfrm>
              <a:off x="0" y="-13071"/>
              <a:ext cx="12228332" cy="381539"/>
              <a:chOff x="0" y="-13071"/>
              <a:chExt cx="12228332" cy="381539"/>
            </a:xfrm>
          </p:grpSpPr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145C1EF1-1451-4EC5-9C2E-68C7CC584095}"/>
                  </a:ext>
                </a:extLst>
              </p:cNvPr>
              <p:cNvSpPr/>
              <p:nvPr/>
            </p:nvSpPr>
            <p:spPr>
              <a:xfrm>
                <a:off x="0" y="-1307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84" name="TextBox 83">
                <a:extLst>
                  <a:ext uri="{FF2B5EF4-FFF2-40B4-BE49-F238E27FC236}">
                    <a16:creationId xmlns:a16="http://schemas.microsoft.com/office/drawing/2014/main" id="{C8590014-A62F-43B4-92D7-D21DD5B544FE}"/>
                  </a:ext>
                </a:extLst>
              </p:cNvPr>
              <p:cNvSpPr txBox="1"/>
              <p:nvPr/>
            </p:nvSpPr>
            <p:spPr>
              <a:xfrm>
                <a:off x="80278" y="-7559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85" name="Rectangle: Rounded Corners 84">
                <a:extLst>
                  <a:ext uri="{FF2B5EF4-FFF2-40B4-BE49-F238E27FC236}">
                    <a16:creationId xmlns:a16="http://schemas.microsoft.com/office/drawing/2014/main" id="{B0F4DADB-FBA3-4FFD-AE7C-408BF88132D9}"/>
                  </a:ext>
                </a:extLst>
              </p:cNvPr>
              <p:cNvSpPr/>
              <p:nvPr/>
            </p:nvSpPr>
            <p:spPr>
              <a:xfrm>
                <a:off x="4025761" y="14940"/>
                <a:ext cx="1300559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2"/>
                  </a:solidFill>
                </a:endParaRPr>
              </a:p>
            </p:txBody>
          </p:sp>
          <p:sp>
            <p:nvSpPr>
              <p:cNvPr id="86" name="TextBox 85">
                <a:extLst>
                  <a:ext uri="{FF2B5EF4-FFF2-40B4-BE49-F238E27FC236}">
                    <a16:creationId xmlns:a16="http://schemas.microsoft.com/office/drawing/2014/main" id="{6E346B10-2846-41A4-B8A6-53D4BA018731}"/>
                  </a:ext>
                </a:extLst>
              </p:cNvPr>
              <p:cNvSpPr txBox="1"/>
              <p:nvPr/>
            </p:nvSpPr>
            <p:spPr>
              <a:xfrm>
                <a:off x="3046911" y="23219"/>
                <a:ext cx="629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218F6C9B-0D1F-4FFA-831E-6BC551AA2555}"/>
                  </a:ext>
                </a:extLst>
              </p:cNvPr>
              <p:cNvSpPr txBox="1"/>
              <p:nvPr/>
            </p:nvSpPr>
            <p:spPr>
              <a:xfrm>
                <a:off x="1442130" y="-7559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88" name="TextBox 87">
                <a:extLst>
                  <a:ext uri="{FF2B5EF4-FFF2-40B4-BE49-F238E27FC236}">
                    <a16:creationId xmlns:a16="http://schemas.microsoft.com/office/drawing/2014/main" id="{3F6C575D-6D67-438D-A332-6809675D58BE}"/>
                  </a:ext>
                </a:extLst>
              </p:cNvPr>
              <p:cNvSpPr txBox="1"/>
              <p:nvPr/>
            </p:nvSpPr>
            <p:spPr>
              <a:xfrm>
                <a:off x="10084340" y="-7559"/>
                <a:ext cx="2143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DFD276B6-202B-4AD8-93EA-28FA941E02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2616" y="-6459"/>
                <a:ext cx="0" cy="373745"/>
              </a:xfrm>
              <a:prstGeom prst="line">
                <a:avLst/>
              </a:prstGeom>
              <a:ln w="19050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9B36344F-BD4D-49D6-A7F5-9F88663E9B4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890" y="-7559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>
                <a:extLst>
                  <a:ext uri="{FF2B5EF4-FFF2-40B4-BE49-F238E27FC236}">
                    <a16:creationId xmlns:a16="http://schemas.microsoft.com/office/drawing/2014/main" id="{258B06CB-F6F3-4C79-B3A9-E0F1273C9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92" name="TextBox 91">
                <a:extLst>
                  <a:ext uri="{FF2B5EF4-FFF2-40B4-BE49-F238E27FC236}">
                    <a16:creationId xmlns:a16="http://schemas.microsoft.com/office/drawing/2014/main" id="{1357CDAD-5696-4911-831E-111EEEF29ED3}"/>
                  </a:ext>
                </a:extLst>
              </p:cNvPr>
              <p:cNvSpPr txBox="1"/>
              <p:nvPr/>
            </p:nvSpPr>
            <p:spPr>
              <a:xfrm>
                <a:off x="5590507" y="23219"/>
                <a:ext cx="193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Experiments</a:t>
                </a:r>
              </a:p>
            </p:txBody>
          </p:sp>
          <p:sp>
            <p:nvSpPr>
              <p:cNvPr id="93" name="TextBox 92">
                <a:extLst>
                  <a:ext uri="{FF2B5EF4-FFF2-40B4-BE49-F238E27FC236}">
                    <a16:creationId xmlns:a16="http://schemas.microsoft.com/office/drawing/2014/main" id="{8BC9BA54-46DD-4670-A0C6-56A020BAD332}"/>
                  </a:ext>
                </a:extLst>
              </p:cNvPr>
              <p:cNvSpPr txBox="1"/>
              <p:nvPr/>
            </p:nvSpPr>
            <p:spPr>
              <a:xfrm>
                <a:off x="4009854" y="23219"/>
                <a:ext cx="1345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Method</a:t>
                </a:r>
              </a:p>
            </p:txBody>
          </p:sp>
          <p:sp>
            <p:nvSpPr>
              <p:cNvPr id="94" name="TextBox 93">
                <a:extLst>
                  <a:ext uri="{FF2B5EF4-FFF2-40B4-BE49-F238E27FC236}">
                    <a16:creationId xmlns:a16="http://schemas.microsoft.com/office/drawing/2014/main" id="{AA1AD5A9-B2FD-4CFE-8CCD-8046A90C52F8}"/>
                  </a:ext>
                </a:extLst>
              </p:cNvPr>
              <p:cNvSpPr txBox="1"/>
              <p:nvPr/>
            </p:nvSpPr>
            <p:spPr>
              <a:xfrm>
                <a:off x="9413621" y="23219"/>
                <a:ext cx="806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III</a:t>
                </a:r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078A4666-8167-437A-B3E5-51D124119701}"/>
                  </a:ext>
                </a:extLst>
              </p:cNvPr>
              <p:cNvSpPr txBox="1"/>
              <p:nvPr/>
            </p:nvSpPr>
            <p:spPr>
              <a:xfrm>
                <a:off x="7418272" y="23219"/>
                <a:ext cx="1758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Discussions</a:t>
                </a:r>
              </a:p>
            </p:txBody>
          </p:sp>
        </p:grp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4EC2169E-7207-4B6D-85DD-B77B940E6B1E}"/>
                </a:ext>
              </a:extLst>
            </p:cNvPr>
            <p:cNvCxnSpPr>
              <a:cxnSpLocks/>
            </p:cNvCxnSpPr>
            <p:nvPr/>
          </p:nvCxnSpPr>
          <p:spPr>
            <a:xfrm>
              <a:off x="923371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4886A742-0EB4-4E53-BBE3-335C222F70D4}"/>
              </a:ext>
            </a:extLst>
          </p:cNvPr>
          <p:cNvSpPr txBox="1"/>
          <p:nvPr/>
        </p:nvSpPr>
        <p:spPr>
          <a:xfrm>
            <a:off x="623672" y="5943142"/>
            <a:ext cx="115385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Du Tran </a:t>
            </a:r>
            <a:r>
              <a:rPr lang="en-US" sz="1600" i="1" dirty="0"/>
              <a:t>et al. </a:t>
            </a:r>
            <a:r>
              <a:rPr lang="en-US" altLang="zh-CN" sz="1600" dirty="0"/>
              <a:t>Learning Spatiotemporal Features with 3D Convolutional Networks. In ICCV, 2015.</a:t>
            </a:r>
          </a:p>
          <a:p>
            <a:r>
              <a:rPr lang="en-US" sz="1600" dirty="0"/>
              <a:t>[2] Du Tran </a:t>
            </a:r>
            <a:r>
              <a:rPr lang="en-US" sz="1600" i="1" dirty="0"/>
              <a:t>et al. </a:t>
            </a:r>
            <a:r>
              <a:rPr lang="en-US" sz="1600" dirty="0"/>
              <a:t>A Closer Look at Spatiotemporal Convolutions for Action Recognition. In CVPR,2018.</a:t>
            </a:r>
          </a:p>
        </p:txBody>
      </p:sp>
    </p:spTree>
    <p:extLst>
      <p:ext uri="{BB962C8B-B14F-4D97-AF65-F5344CB8AC3E}">
        <p14:creationId xmlns:p14="http://schemas.microsoft.com/office/powerpoint/2010/main" val="29697379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AE167B-07B3-4962-AD16-105F53AB6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altLang="zh-CN" dirty="0"/>
              <a:t>mplementation details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3ACF0B-679C-49B6-AD8A-FA88A6F95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44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B9E800B-812F-4DE9-AD13-408957CFA379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9394A14-ED7E-4629-B076-BC9E00E2C900}"/>
                </a:ext>
              </a:extLst>
            </p:cNvPr>
            <p:cNvGrpSpPr/>
            <p:nvPr/>
          </p:nvGrpSpPr>
          <p:grpSpPr>
            <a:xfrm>
              <a:off x="0" y="-13071"/>
              <a:ext cx="12228332" cy="381539"/>
              <a:chOff x="0" y="-13071"/>
              <a:chExt cx="12228332" cy="381539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E3607BCF-3E12-4F0D-8CE2-4712CDD8A521}"/>
                  </a:ext>
                </a:extLst>
              </p:cNvPr>
              <p:cNvSpPr/>
              <p:nvPr/>
            </p:nvSpPr>
            <p:spPr>
              <a:xfrm>
                <a:off x="0" y="-1307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67C5AF0-ED33-48FE-AB7F-BF7531A1E5B2}"/>
                  </a:ext>
                </a:extLst>
              </p:cNvPr>
              <p:cNvSpPr txBox="1"/>
              <p:nvPr/>
            </p:nvSpPr>
            <p:spPr>
              <a:xfrm>
                <a:off x="80278" y="-7559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24" name="Rectangle: Rounded Corners 23">
                <a:extLst>
                  <a:ext uri="{FF2B5EF4-FFF2-40B4-BE49-F238E27FC236}">
                    <a16:creationId xmlns:a16="http://schemas.microsoft.com/office/drawing/2014/main" id="{0FB895FE-BB50-411E-B11F-87E43D65BB5E}"/>
                  </a:ext>
                </a:extLst>
              </p:cNvPr>
              <p:cNvSpPr/>
              <p:nvPr/>
            </p:nvSpPr>
            <p:spPr>
              <a:xfrm>
                <a:off x="4025761" y="14940"/>
                <a:ext cx="1300559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>
                  <a:solidFill>
                    <a:schemeClr val="bg2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524C0E52-7FFD-4D15-B780-D69B1C3382E7}"/>
                  </a:ext>
                </a:extLst>
              </p:cNvPr>
              <p:cNvSpPr txBox="1"/>
              <p:nvPr/>
            </p:nvSpPr>
            <p:spPr>
              <a:xfrm>
                <a:off x="3046911" y="23219"/>
                <a:ext cx="62998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5849F1A-9174-4E41-9362-6826F96A8DA0}"/>
                  </a:ext>
                </a:extLst>
              </p:cNvPr>
              <p:cNvSpPr txBox="1"/>
              <p:nvPr/>
            </p:nvSpPr>
            <p:spPr>
              <a:xfrm>
                <a:off x="1442130" y="-7559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519A1C36-42EE-4B4B-9ECD-21329A3EF603}"/>
                  </a:ext>
                </a:extLst>
              </p:cNvPr>
              <p:cNvSpPr txBox="1"/>
              <p:nvPr/>
            </p:nvSpPr>
            <p:spPr>
              <a:xfrm>
                <a:off x="10084340" y="-7559"/>
                <a:ext cx="214399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9527BBCB-ADB6-43D9-8874-AA3E19E4CD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762616" y="-6459"/>
                <a:ext cx="0" cy="373745"/>
              </a:xfrm>
              <a:prstGeom prst="line">
                <a:avLst/>
              </a:prstGeom>
              <a:ln w="19050">
                <a:prstDash val="solid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EF58340F-78BA-4FB4-9EDB-26456CB7B8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3890" y="-7559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6CE7DDE6-F73B-45FA-8A27-7416549A54B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C045750D-41A9-43B2-9C2A-E8340B4F4AFE}"/>
                  </a:ext>
                </a:extLst>
              </p:cNvPr>
              <p:cNvSpPr txBox="1"/>
              <p:nvPr/>
            </p:nvSpPr>
            <p:spPr>
              <a:xfrm>
                <a:off x="5590507" y="23219"/>
                <a:ext cx="19366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Experiments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38F29F94-F5FD-4574-8031-158DB16F6147}"/>
                  </a:ext>
                </a:extLst>
              </p:cNvPr>
              <p:cNvSpPr txBox="1"/>
              <p:nvPr/>
            </p:nvSpPr>
            <p:spPr>
              <a:xfrm>
                <a:off x="4009854" y="23219"/>
                <a:ext cx="1345042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Method</a:t>
                </a:r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80E3D69C-AACE-42E8-82F8-9C3F6399ED94}"/>
                  </a:ext>
                </a:extLst>
              </p:cNvPr>
              <p:cNvSpPr txBox="1"/>
              <p:nvPr/>
            </p:nvSpPr>
            <p:spPr>
              <a:xfrm>
                <a:off x="9413621" y="23219"/>
                <a:ext cx="80606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III</a:t>
                </a: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D23AB32F-7881-48A1-B60E-E9DD12BA5145}"/>
                  </a:ext>
                </a:extLst>
              </p:cNvPr>
              <p:cNvSpPr txBox="1"/>
              <p:nvPr/>
            </p:nvSpPr>
            <p:spPr>
              <a:xfrm>
                <a:off x="7418272" y="23219"/>
                <a:ext cx="175829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II: Discussions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976955EE-6700-4885-A97A-A9580FF4ECED}"/>
                </a:ext>
              </a:extLst>
            </p:cNvPr>
            <p:cNvCxnSpPr>
              <a:cxnSpLocks/>
            </p:cNvCxnSpPr>
            <p:nvPr/>
          </p:nvCxnSpPr>
          <p:spPr>
            <a:xfrm>
              <a:off x="923371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ED866B3-0E2C-4DED-B0CD-811EF898468C}"/>
              </a:ext>
            </a:extLst>
          </p:cNvPr>
          <p:cNvSpPr txBox="1">
            <a:spLocks/>
          </p:cNvSpPr>
          <p:nvPr/>
        </p:nvSpPr>
        <p:spPr>
          <a:xfrm>
            <a:off x="468170" y="1504384"/>
            <a:ext cx="11723830" cy="47078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alibri" panose="020F050202020403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Pre-training dataset: UCF101(~10</a:t>
            </a:r>
            <a:r>
              <a:rPr lang="en-US" altLang="zh-CN" dirty="0"/>
              <a:t>k</a:t>
            </a:r>
            <a:r>
              <a:rPr lang="en-US" dirty="0"/>
              <a:t>)          Kinetics-400(~240k)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en-US" dirty="0"/>
              <a:t>Downstream task</a:t>
            </a:r>
          </a:p>
          <a:p>
            <a:pPr marL="914400" lvl="1" indent="-457200">
              <a:buFontTx/>
              <a:buChar char="-"/>
            </a:pPr>
            <a:r>
              <a:rPr lang="en-US" dirty="0"/>
              <a:t>Transfer learning, action recognition, UCF101 and HMDB51 dataset</a:t>
            </a:r>
          </a:p>
          <a:p>
            <a:pPr marL="914400" lvl="1" indent="-457200">
              <a:buFontTx/>
              <a:buChar char="-"/>
            </a:pPr>
            <a:r>
              <a:rPr lang="en-US" dirty="0"/>
              <a:t>Feature learning</a:t>
            </a:r>
          </a:p>
          <a:p>
            <a:pPr marL="1371600" lvl="2" indent="-457200">
              <a:buFontTx/>
              <a:buChar char="-"/>
            </a:pPr>
            <a:r>
              <a:rPr lang="en-US" sz="2400" dirty="0"/>
              <a:t>Feature + SVM classifier, dynamic scene recognition, YUPENN dataset</a:t>
            </a:r>
          </a:p>
          <a:p>
            <a:pPr marL="1371600" lvl="2" indent="-457200">
              <a:buFontTx/>
              <a:buChar char="-"/>
            </a:pPr>
            <a:r>
              <a:rPr lang="en-US" sz="2400" dirty="0"/>
              <a:t>Direct feature evaluation</a:t>
            </a:r>
            <a:r>
              <a:rPr lang="en-US" sz="2400" b="1" dirty="0"/>
              <a:t>, video retrieval</a:t>
            </a:r>
            <a:r>
              <a:rPr lang="en-US" sz="2400" dirty="0"/>
              <a:t>, UCF101 and HMDB51 dataset</a:t>
            </a:r>
          </a:p>
        </p:txBody>
      </p: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C83DE6A5-EDFC-4848-B6E4-2B42CB9DC366}"/>
              </a:ext>
            </a:extLst>
          </p:cNvPr>
          <p:cNvCxnSpPr/>
          <p:nvPr/>
        </p:nvCxnSpPr>
        <p:spPr>
          <a:xfrm>
            <a:off x="6765483" y="1753141"/>
            <a:ext cx="761655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5" name="Group 54">
            <a:extLst>
              <a:ext uri="{FF2B5EF4-FFF2-40B4-BE49-F238E27FC236}">
                <a16:creationId xmlns:a16="http://schemas.microsoft.com/office/drawing/2014/main" id="{2423B153-F12D-45D4-BC7E-5588A1F0E730}"/>
              </a:ext>
            </a:extLst>
          </p:cNvPr>
          <p:cNvGrpSpPr/>
          <p:nvPr/>
        </p:nvGrpSpPr>
        <p:grpSpPr>
          <a:xfrm>
            <a:off x="2449623" y="4255602"/>
            <a:ext cx="7234892" cy="1840060"/>
            <a:chOff x="2125713" y="4170922"/>
            <a:chExt cx="7234892" cy="184006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3E27D4DA-1B9A-4759-8D17-B258BD6B7A59}"/>
                </a:ext>
              </a:extLst>
            </p:cNvPr>
            <p:cNvGrpSpPr/>
            <p:nvPr/>
          </p:nvGrpSpPr>
          <p:grpSpPr>
            <a:xfrm>
              <a:off x="2183575" y="4170922"/>
              <a:ext cx="7177030" cy="1215970"/>
              <a:chOff x="1333764" y="1859254"/>
              <a:chExt cx="7177030" cy="1215970"/>
            </a:xfrm>
          </p:grpSpPr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9CCD5693-C2BC-433D-B30D-49BF46E0FB15}"/>
                  </a:ext>
                </a:extLst>
              </p:cNvPr>
              <p:cNvGrpSpPr/>
              <p:nvPr/>
            </p:nvGrpSpPr>
            <p:grpSpPr>
              <a:xfrm>
                <a:off x="1333764" y="1859254"/>
                <a:ext cx="3401508" cy="1215970"/>
                <a:chOff x="1839222" y="1776471"/>
                <a:chExt cx="3401508" cy="1215970"/>
              </a:xfrm>
            </p:grpSpPr>
            <p:cxnSp>
              <p:nvCxnSpPr>
                <p:cNvPr id="44" name="Straight Arrow Connector 43">
                  <a:extLst>
                    <a:ext uri="{FF2B5EF4-FFF2-40B4-BE49-F238E27FC236}">
                      <a16:creationId xmlns:a16="http://schemas.microsoft.com/office/drawing/2014/main" id="{0D4FFAE9-58A5-4436-81CC-3077764BBC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18862" y="2384832"/>
                  <a:ext cx="923144" cy="1709"/>
                </a:xfrm>
                <a:prstGeom prst="straightConnector1">
                  <a:avLst/>
                </a:prstGeom>
                <a:ln w="28575">
                  <a:solidFill>
                    <a:srgbClr val="004B8E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1C2505F9-A9F9-483D-A3E2-FBA7E8B06C2A}"/>
                    </a:ext>
                  </a:extLst>
                </p:cNvPr>
                <p:cNvSpPr txBox="1"/>
                <p:nvPr/>
              </p:nvSpPr>
              <p:spPr>
                <a:xfrm>
                  <a:off x="1839222" y="2123222"/>
                  <a:ext cx="146209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rgbClr val="004B8E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Videos</a:t>
                  </a:r>
                </a:p>
              </p:txBody>
            </p:sp>
            <p:sp>
              <p:nvSpPr>
                <p:cNvPr id="46" name="Flowchart: Manual Operation 45">
                  <a:extLst>
                    <a:ext uri="{FF2B5EF4-FFF2-40B4-BE49-F238E27FC236}">
                      <a16:creationId xmlns:a16="http://schemas.microsoft.com/office/drawing/2014/main" id="{57187648-7E0D-4CAC-9657-D411E97F0926}"/>
                    </a:ext>
                  </a:extLst>
                </p:cNvPr>
                <p:cNvSpPr/>
                <p:nvPr/>
              </p:nvSpPr>
              <p:spPr>
                <a:xfrm rot="16200000">
                  <a:off x="4042262" y="1793972"/>
                  <a:ext cx="1215970" cy="1180967"/>
                </a:xfrm>
                <a:prstGeom prst="flowChartManualOperation">
                  <a:avLst/>
                </a:prstGeom>
                <a:noFill/>
                <a:ln w="28575">
                  <a:solidFill>
                    <a:srgbClr val="004B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rgbClr val="004B8E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7" name="TextBox 46">
                      <a:extLst>
                        <a:ext uri="{FF2B5EF4-FFF2-40B4-BE49-F238E27FC236}">
                          <a16:creationId xmlns:a16="http://schemas.microsoft.com/office/drawing/2014/main" id="{1A47E80B-E0F6-43CF-A44D-3C27001B165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4478841" y="2052279"/>
                      <a:ext cx="363339" cy="61555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sz="4000" b="0" i="1" smtClean="0">
                                <a:solidFill>
                                  <a:srgbClr val="004B8E"/>
                                </a:solidFill>
                                <a:latin typeface="Cambria Math" panose="02040503050406030204" pitchFamily="18" charset="0"/>
                              </a:rPr>
                              <m:t>𝑓</m:t>
                            </m:r>
                          </m:oMath>
                        </m:oMathPara>
                      </a14:m>
                      <a:endParaRPr lang="en-US" sz="4000" dirty="0">
                        <a:solidFill>
                          <a:srgbClr val="004B8E"/>
                        </a:solidFill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9" name="TextBox 18">
                      <a:extLst>
                        <a:ext uri="{FF2B5EF4-FFF2-40B4-BE49-F238E27FC236}">
                          <a16:creationId xmlns:a16="http://schemas.microsoft.com/office/drawing/2014/main" id="{4A56712F-AA4E-4D2B-A691-B2E0B614E4E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4478841" y="2052279"/>
                      <a:ext cx="363339" cy="61555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42" name="Straight Arrow Connector 41">
                <a:extLst>
                  <a:ext uri="{FF2B5EF4-FFF2-40B4-BE49-F238E27FC236}">
                    <a16:creationId xmlns:a16="http://schemas.microsoft.com/office/drawing/2014/main" id="{6BC19923-0EA6-4809-B5BE-1E87F611D6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8706" y="2465529"/>
                <a:ext cx="923144" cy="1709"/>
              </a:xfrm>
              <a:prstGeom prst="straightConnector1">
                <a:avLst/>
              </a:prstGeom>
              <a:ln w="28575">
                <a:solidFill>
                  <a:srgbClr val="004B8E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779C1362-2158-45DE-ABAC-6C5E902223F8}"/>
                  </a:ext>
                </a:extLst>
              </p:cNvPr>
              <p:cNvSpPr txBox="1"/>
              <p:nvPr/>
            </p:nvSpPr>
            <p:spPr>
              <a:xfrm>
                <a:off x="6303330" y="2203919"/>
                <a:ext cx="2207464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Pretext  task</a:t>
                </a:r>
              </a:p>
            </p:txBody>
          </p:sp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C0F3DA5-2571-4EDD-A139-479B4F19B5F3}"/>
                </a:ext>
              </a:extLst>
            </p:cNvPr>
            <p:cNvSpPr/>
            <p:nvPr/>
          </p:nvSpPr>
          <p:spPr>
            <a:xfrm>
              <a:off x="5798854" y="4404837"/>
              <a:ext cx="103880" cy="744720"/>
            </a:xfrm>
            <a:prstGeom prst="rect">
              <a:avLst/>
            </a:prstGeom>
            <a:noFill/>
            <a:ln w="28575">
              <a:solidFill>
                <a:srgbClr val="004B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E245D097-D875-413D-937E-377C72CCF0DC}"/>
                </a:ext>
              </a:extLst>
            </p:cNvPr>
            <p:cNvCxnSpPr/>
            <p:nvPr/>
          </p:nvCxnSpPr>
          <p:spPr>
            <a:xfrm>
              <a:off x="4377180" y="5532053"/>
              <a:ext cx="1207904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DC437654-262E-4DCD-9241-A722EB7D8855}"/>
                </a:ext>
              </a:extLst>
            </p:cNvPr>
            <p:cNvCxnSpPr>
              <a:cxnSpLocks/>
            </p:cNvCxnSpPr>
            <p:nvPr/>
          </p:nvCxnSpPr>
          <p:spPr>
            <a:xfrm>
              <a:off x="5767039" y="5532053"/>
              <a:ext cx="27138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F054FF70-DA31-403D-8935-4E37D333737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45854" y="5603585"/>
              <a:ext cx="704850" cy="223743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8B450C56-5ABA-42B7-8280-A07AF382E650}"/>
                </a:ext>
              </a:extLst>
            </p:cNvPr>
            <p:cNvCxnSpPr>
              <a:cxnSpLocks/>
            </p:cNvCxnSpPr>
            <p:nvPr/>
          </p:nvCxnSpPr>
          <p:spPr>
            <a:xfrm>
              <a:off x="5902733" y="5594060"/>
              <a:ext cx="681980" cy="205455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B52A641-B19A-48A0-85DE-7782B5D3BBC4}"/>
                </a:ext>
              </a:extLst>
            </p:cNvPr>
            <p:cNvSpPr txBox="1"/>
            <p:nvPr/>
          </p:nvSpPr>
          <p:spPr>
            <a:xfrm>
              <a:off x="2125713" y="5641650"/>
              <a:ext cx="19201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ransfer learning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0F7B333-52C5-404A-B4FD-4F26DF3B6E40}"/>
                </a:ext>
              </a:extLst>
            </p:cNvPr>
            <p:cNvSpPr txBox="1"/>
            <p:nvPr/>
          </p:nvSpPr>
          <p:spPr>
            <a:xfrm>
              <a:off x="6564986" y="5546672"/>
              <a:ext cx="186461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Feature</a:t>
              </a:r>
              <a:r>
                <a:rPr lang="en-US" altLang="zh-CN" dirty="0">
                  <a:latin typeface="Arial" panose="020B0604020202020204" pitchFamily="34" charset="0"/>
                  <a:cs typeface="Arial" panose="020B0604020202020204" pitchFamily="34" charset="0"/>
                </a:rPr>
                <a:t> learning</a:t>
              </a:r>
              <a:endParaRPr 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56" name="Left Brace 55">
            <a:extLst>
              <a:ext uri="{FF2B5EF4-FFF2-40B4-BE49-F238E27FC236}">
                <a16:creationId xmlns:a16="http://schemas.microsoft.com/office/drawing/2014/main" id="{B706546F-43E0-4973-956B-0DF57D9C2662}"/>
              </a:ext>
            </a:extLst>
          </p:cNvPr>
          <p:cNvSpPr/>
          <p:nvPr/>
        </p:nvSpPr>
        <p:spPr>
          <a:xfrm>
            <a:off x="8722905" y="5344553"/>
            <a:ext cx="185465" cy="909998"/>
          </a:xfrm>
          <a:prstGeom prst="leftBrac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01B4838-F262-45FE-B0B9-886DA6AB2A97}"/>
              </a:ext>
            </a:extLst>
          </p:cNvPr>
          <p:cNvSpPr txBox="1"/>
          <p:nvPr/>
        </p:nvSpPr>
        <p:spPr>
          <a:xfrm>
            <a:off x="8968474" y="5315540"/>
            <a:ext cx="2640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Feature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+SVM classifier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E02E650-E773-4239-8F9A-BF3221E05FA9}"/>
              </a:ext>
            </a:extLst>
          </p:cNvPr>
          <p:cNvSpPr txBox="1"/>
          <p:nvPr/>
        </p:nvSpPr>
        <p:spPr>
          <a:xfrm>
            <a:off x="9012473" y="5816018"/>
            <a:ext cx="1655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Video retrieval</a:t>
            </a:r>
          </a:p>
        </p:txBody>
      </p:sp>
    </p:spTree>
    <p:extLst>
      <p:ext uri="{BB962C8B-B14F-4D97-AF65-F5344CB8AC3E}">
        <p14:creationId xmlns:p14="http://schemas.microsoft.com/office/powerpoint/2010/main" val="37432657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705D0C-75A2-471D-84BE-E6D1C1FE9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413764"/>
            <a:ext cx="11006328" cy="969899"/>
          </a:xfrm>
        </p:spPr>
        <p:txBody>
          <a:bodyPr/>
          <a:lstStyle/>
          <a:p>
            <a:r>
              <a:rPr lang="en-US" dirty="0"/>
              <a:t>Ablation study: backbone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551E54-D6EA-4ADE-B413-A99009B01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45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AEF9DF-EA88-4E2B-AB3E-73D354070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290" y="2054793"/>
            <a:ext cx="5997081" cy="2623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224115E-DD12-4770-87BD-9AF1EE0154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3376" y="1772241"/>
            <a:ext cx="5741334" cy="3188826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8C1928F-EE11-4432-8E49-FFD7789F81B3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56D0CD0-AC99-4925-AE71-A67B9644D92D}"/>
                </a:ext>
              </a:extLst>
            </p:cNvPr>
            <p:cNvSpPr/>
            <p:nvPr/>
          </p:nvSpPr>
          <p:spPr>
            <a:xfrm>
              <a:off x="0" y="-1307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AD56A16-659D-4091-A79F-3596D829798A}"/>
                </a:ext>
              </a:extLst>
            </p:cNvPr>
            <p:cNvSpPr txBox="1"/>
            <p:nvPr/>
          </p:nvSpPr>
          <p:spPr>
            <a:xfrm>
              <a:off x="80278" y="-7559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19A38F01-E8A2-456F-8FCA-C2865C638471}"/>
                </a:ext>
              </a:extLst>
            </p:cNvPr>
            <p:cNvSpPr/>
            <p:nvPr/>
          </p:nvSpPr>
          <p:spPr>
            <a:xfrm>
              <a:off x="5597046" y="5745"/>
              <a:ext cx="1742223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1C11CEA-DA18-42F7-B7CC-3654DA146E23}"/>
                </a:ext>
              </a:extLst>
            </p:cNvPr>
            <p:cNvSpPr txBox="1"/>
            <p:nvPr/>
          </p:nvSpPr>
          <p:spPr>
            <a:xfrm>
              <a:off x="3046911" y="23219"/>
              <a:ext cx="629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897B40A-11CB-48AC-9052-48E077BF9D72}"/>
                </a:ext>
              </a:extLst>
            </p:cNvPr>
            <p:cNvSpPr txBox="1"/>
            <p:nvPr/>
          </p:nvSpPr>
          <p:spPr>
            <a:xfrm>
              <a:off x="1442130" y="-7559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8764A759-C850-4E72-9DF6-D2262936E21C}"/>
                </a:ext>
              </a:extLst>
            </p:cNvPr>
            <p:cNvSpPr txBox="1"/>
            <p:nvPr/>
          </p:nvSpPr>
          <p:spPr>
            <a:xfrm>
              <a:off x="10084340" y="-7559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A198924-22E7-4416-A264-A9C17D21B5F4}"/>
                </a:ext>
              </a:extLst>
            </p:cNvPr>
            <p:cNvCxnSpPr>
              <a:cxnSpLocks/>
            </p:cNvCxnSpPr>
            <p:nvPr/>
          </p:nvCxnSpPr>
          <p:spPr>
            <a:xfrm>
              <a:off x="3762616" y="-6459"/>
              <a:ext cx="0" cy="37374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44FB48-8E0C-4EA5-A9B1-B6EA1F343E79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890" y="-7559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5E182EE-7D08-4A3D-B169-43266F21ADB6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43CC67A-7A22-4D25-B921-894F6101DBAD}"/>
                </a:ext>
              </a:extLst>
            </p:cNvPr>
            <p:cNvSpPr txBox="1"/>
            <p:nvPr/>
          </p:nvSpPr>
          <p:spPr>
            <a:xfrm>
              <a:off x="5590507" y="23219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Experiments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C3DEC7D-36E8-4595-8F5F-F20C3DDC3B44}"/>
                </a:ext>
              </a:extLst>
            </p:cNvPr>
            <p:cNvSpPr txBox="1"/>
            <p:nvPr/>
          </p:nvSpPr>
          <p:spPr>
            <a:xfrm>
              <a:off x="4009854" y="23219"/>
              <a:ext cx="1399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Method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4F08AF7-6F6F-4109-8F43-D17238821683}"/>
                </a:ext>
              </a:extLst>
            </p:cNvPr>
            <p:cNvSpPr txBox="1"/>
            <p:nvPr/>
          </p:nvSpPr>
          <p:spPr>
            <a:xfrm>
              <a:off x="9413621" y="23219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6311F432-5CA4-43F1-94C8-D46F145859E4}"/>
                </a:ext>
              </a:extLst>
            </p:cNvPr>
            <p:cNvSpPr txBox="1"/>
            <p:nvPr/>
          </p:nvSpPr>
          <p:spPr>
            <a:xfrm>
              <a:off x="7418272" y="23219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Discussions</a:t>
              </a: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A156A8E-1155-44EA-94B6-9EDCA1376E9B}"/>
              </a:ext>
            </a:extLst>
          </p:cNvPr>
          <p:cNvCxnSpPr>
            <a:cxnSpLocks/>
          </p:cNvCxnSpPr>
          <p:nvPr/>
        </p:nvCxnSpPr>
        <p:spPr>
          <a:xfrm>
            <a:off x="9233717" y="0"/>
            <a:ext cx="0" cy="368468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59C19F32-00D1-4DD2-AE33-A9472FD73321}"/>
              </a:ext>
            </a:extLst>
          </p:cNvPr>
          <p:cNvSpPr txBox="1"/>
          <p:nvPr/>
        </p:nvSpPr>
        <p:spPr>
          <a:xfrm>
            <a:off x="207290" y="1345831"/>
            <a:ext cx="599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Comparison with random initialization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FC38C42-F624-4694-8AFB-E785568DD70B}"/>
              </a:ext>
            </a:extLst>
          </p:cNvPr>
          <p:cNvSpPr txBox="1"/>
          <p:nvPr/>
        </p:nvSpPr>
        <p:spPr>
          <a:xfrm>
            <a:off x="6541060" y="1345831"/>
            <a:ext cx="5139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Comparison with other methods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519ABBCD-1695-46C1-9CAE-310BEBD4BC05}"/>
              </a:ext>
            </a:extLst>
          </p:cNvPr>
          <p:cNvSpPr txBox="1"/>
          <p:nvPr/>
        </p:nvSpPr>
        <p:spPr>
          <a:xfrm>
            <a:off x="347472" y="4978407"/>
            <a:ext cx="58568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R3D-18 and R(2+1)D benefit more from self-supervised pre-training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(2+1)D convolutions achieve better results than 3D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D1AD4C6-E56A-4C09-8B78-F940B89E6745}"/>
              </a:ext>
            </a:extLst>
          </p:cNvPr>
          <p:cNvSpPr txBox="1"/>
          <p:nvPr/>
        </p:nvSpPr>
        <p:spPr>
          <a:xfrm>
            <a:off x="6485171" y="4978407"/>
            <a:ext cx="585689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We outperform both VCP and VCOP across all three backbone networks on both datasets</a:t>
            </a:r>
          </a:p>
          <a:p>
            <a:pPr marL="285750" indent="-285750">
              <a:buFontTx/>
              <a:buChar char="-"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No best network architecture is guaranteed for different pretext tasks</a:t>
            </a:r>
          </a:p>
          <a:p>
            <a:pPr marL="285750" indent="-285750">
              <a:buFontTx/>
              <a:buChar char="-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960952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DEC5AB-D4EC-4C80-AF5C-BE156617EA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Ablation study: </a:t>
            </a:r>
            <a:r>
              <a:rPr lang="en-US" altLang="zh-CN" dirty="0"/>
              <a:t>pre-training dataset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413BFD-0602-420D-B62F-A5B477D60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46</a:t>
            </a:fld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F8E20A3-89AC-4F4B-AE0A-25051B12F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08614"/>
            <a:ext cx="12192000" cy="2900641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A27E3F9-294C-405B-91F7-255D41C0B0F4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5425C619-84C9-4D59-B9C7-6EA213EF3CA8}"/>
                </a:ext>
              </a:extLst>
            </p:cNvPr>
            <p:cNvSpPr/>
            <p:nvPr/>
          </p:nvSpPr>
          <p:spPr>
            <a:xfrm>
              <a:off x="0" y="-1307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182494B-0FBE-44AA-9F02-4CCA7F5E812E}"/>
                </a:ext>
              </a:extLst>
            </p:cNvPr>
            <p:cNvSpPr txBox="1"/>
            <p:nvPr/>
          </p:nvSpPr>
          <p:spPr>
            <a:xfrm>
              <a:off x="80278" y="-7559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F8384B56-6D1A-4FBE-80FB-F572B1E845EC}"/>
                </a:ext>
              </a:extLst>
            </p:cNvPr>
            <p:cNvSpPr/>
            <p:nvPr/>
          </p:nvSpPr>
          <p:spPr>
            <a:xfrm>
              <a:off x="5597046" y="5745"/>
              <a:ext cx="1742223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6C2393F7-69CC-455E-9A98-07457C8EA2CE}"/>
                </a:ext>
              </a:extLst>
            </p:cNvPr>
            <p:cNvSpPr txBox="1"/>
            <p:nvPr/>
          </p:nvSpPr>
          <p:spPr>
            <a:xfrm>
              <a:off x="3046911" y="23219"/>
              <a:ext cx="629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54CD2644-75F8-454F-B2F4-9C6632CB81A0}"/>
                </a:ext>
              </a:extLst>
            </p:cNvPr>
            <p:cNvSpPr txBox="1"/>
            <p:nvPr/>
          </p:nvSpPr>
          <p:spPr>
            <a:xfrm>
              <a:off x="1442130" y="-7559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5C7790-C88E-4352-B839-8A02983CDEB7}"/>
                </a:ext>
              </a:extLst>
            </p:cNvPr>
            <p:cNvSpPr txBox="1"/>
            <p:nvPr/>
          </p:nvSpPr>
          <p:spPr>
            <a:xfrm>
              <a:off x="10084340" y="-7559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C6E20AC-2BF2-4ACE-9F96-8F3AC90E0095}"/>
                </a:ext>
              </a:extLst>
            </p:cNvPr>
            <p:cNvCxnSpPr>
              <a:cxnSpLocks/>
            </p:cNvCxnSpPr>
            <p:nvPr/>
          </p:nvCxnSpPr>
          <p:spPr>
            <a:xfrm>
              <a:off x="3762616" y="-6459"/>
              <a:ext cx="0" cy="37374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B2BC8A1B-7ED2-4389-9552-12658B943FAD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890" y="-7559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538022A-CE25-4C19-8378-5AD6E9FDA271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B927BAE-3102-4A05-B971-A1C6AA4DC294}"/>
                </a:ext>
              </a:extLst>
            </p:cNvPr>
            <p:cNvSpPr txBox="1"/>
            <p:nvPr/>
          </p:nvSpPr>
          <p:spPr>
            <a:xfrm>
              <a:off x="5590507" y="23219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Experiments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3201B13-CB6C-4074-9E5F-F965EE7606E9}"/>
                </a:ext>
              </a:extLst>
            </p:cNvPr>
            <p:cNvSpPr txBox="1"/>
            <p:nvPr/>
          </p:nvSpPr>
          <p:spPr>
            <a:xfrm>
              <a:off x="4009854" y="23219"/>
              <a:ext cx="1399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Method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B92CF87-8D73-481D-BDB8-9A1E7756909C}"/>
                </a:ext>
              </a:extLst>
            </p:cNvPr>
            <p:cNvSpPr txBox="1"/>
            <p:nvPr/>
          </p:nvSpPr>
          <p:spPr>
            <a:xfrm>
              <a:off x="9413621" y="23219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8707C4-41BD-4B92-9175-5C533346D9D4}"/>
                </a:ext>
              </a:extLst>
            </p:cNvPr>
            <p:cNvSpPr txBox="1"/>
            <p:nvPr/>
          </p:nvSpPr>
          <p:spPr>
            <a:xfrm>
              <a:off x="7418272" y="23219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Discussions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4BC0870F-8C1B-4682-B092-79F7E7417267}"/>
              </a:ext>
            </a:extLst>
          </p:cNvPr>
          <p:cNvSpPr txBox="1"/>
          <p:nvPr/>
        </p:nvSpPr>
        <p:spPr>
          <a:xfrm>
            <a:off x="327766" y="1703863"/>
            <a:ext cx="5580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Comparison of different </a:t>
            </a:r>
          </a:p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pre-training dataset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49B43F-16C2-4FE9-AFE2-B4455A1F06EA}"/>
              </a:ext>
            </a:extLst>
          </p:cNvPr>
          <p:cNvSpPr txBox="1"/>
          <p:nvPr/>
        </p:nvSpPr>
        <p:spPr>
          <a:xfrm>
            <a:off x="6386344" y="1703863"/>
            <a:ext cx="55804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Comparison of different dataset scale of K-400</a:t>
            </a:r>
          </a:p>
        </p:txBody>
      </p:sp>
    </p:spTree>
    <p:extLst>
      <p:ext uri="{BB962C8B-B14F-4D97-AF65-F5344CB8AC3E}">
        <p14:creationId xmlns:p14="http://schemas.microsoft.com/office/powerpoint/2010/main" val="79613791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3C3710-C273-439B-A352-E26B825756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6" y="386812"/>
            <a:ext cx="11006328" cy="969899"/>
          </a:xfrm>
        </p:spPr>
        <p:txBody>
          <a:bodyPr/>
          <a:lstStyle/>
          <a:p>
            <a:r>
              <a:rPr lang="en-US" dirty="0"/>
              <a:t>Ablation study: curriculum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DFA41B-B04B-466D-8710-039C61033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47</a:t>
            </a:fld>
            <a:endParaRPr lang="en-US"/>
          </a:p>
        </p:txBody>
      </p:sp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DEDB6A4A-ED17-44A5-869A-2BAC967CC2C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21336790"/>
              </p:ext>
            </p:extLst>
          </p:nvPr>
        </p:nvGraphicFramePr>
        <p:xfrm>
          <a:off x="1037877" y="1677336"/>
          <a:ext cx="4420681" cy="4270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324F496-52F6-438A-8943-617465E430CE}"/>
              </a:ext>
            </a:extLst>
          </p:cNvPr>
          <p:cNvSpPr txBox="1"/>
          <p:nvPr/>
        </p:nvSpPr>
        <p:spPr>
          <a:xfrm>
            <a:off x="2162627" y="591990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UCF101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8B3892-5969-43C7-BC7C-6FC2C118F73B}"/>
              </a:ext>
            </a:extLst>
          </p:cNvPr>
          <p:cNvSpPr txBox="1"/>
          <p:nvPr/>
        </p:nvSpPr>
        <p:spPr>
          <a:xfrm>
            <a:off x="8287810" y="5919906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HMDB51</a:t>
            </a:r>
          </a:p>
        </p:txBody>
      </p:sp>
      <p:graphicFrame>
        <p:nvGraphicFramePr>
          <p:cNvPr id="3" name="Chart 2">
            <a:extLst>
              <a:ext uri="{FF2B5EF4-FFF2-40B4-BE49-F238E27FC236}">
                <a16:creationId xmlns:a16="http://schemas.microsoft.com/office/drawing/2014/main" id="{E0AE0484-63B9-4245-BED4-1AA51B90212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83920824"/>
              </p:ext>
            </p:extLst>
          </p:nvPr>
        </p:nvGraphicFramePr>
        <p:xfrm>
          <a:off x="6264694" y="1548382"/>
          <a:ext cx="4420681" cy="4270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8" name="Group 7">
            <a:extLst>
              <a:ext uri="{FF2B5EF4-FFF2-40B4-BE49-F238E27FC236}">
                <a16:creationId xmlns:a16="http://schemas.microsoft.com/office/drawing/2014/main" id="{7C206A5E-A5E0-41D1-8706-0BAEFB280222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1FF4CC3-6EF9-4BA3-8177-644EE4B611C9}"/>
                </a:ext>
              </a:extLst>
            </p:cNvPr>
            <p:cNvSpPr/>
            <p:nvPr/>
          </p:nvSpPr>
          <p:spPr>
            <a:xfrm>
              <a:off x="0" y="-1307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967E67-B0F6-4AED-95E1-CE11658C9994}"/>
                </a:ext>
              </a:extLst>
            </p:cNvPr>
            <p:cNvSpPr txBox="1"/>
            <p:nvPr/>
          </p:nvSpPr>
          <p:spPr>
            <a:xfrm>
              <a:off x="80278" y="-7559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D3E8BA2-69E9-4D9B-8DE4-3B42F7CC894B}"/>
                </a:ext>
              </a:extLst>
            </p:cNvPr>
            <p:cNvSpPr/>
            <p:nvPr/>
          </p:nvSpPr>
          <p:spPr>
            <a:xfrm>
              <a:off x="5597046" y="5745"/>
              <a:ext cx="1742223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E7C627C-2217-4150-9E6A-41159F38B0D9}"/>
                </a:ext>
              </a:extLst>
            </p:cNvPr>
            <p:cNvSpPr txBox="1"/>
            <p:nvPr/>
          </p:nvSpPr>
          <p:spPr>
            <a:xfrm>
              <a:off x="3046911" y="23219"/>
              <a:ext cx="629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C1B9BAC-45D5-4D18-848A-43243B25EBD2}"/>
                </a:ext>
              </a:extLst>
            </p:cNvPr>
            <p:cNvSpPr txBox="1"/>
            <p:nvPr/>
          </p:nvSpPr>
          <p:spPr>
            <a:xfrm>
              <a:off x="1442130" y="-7559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D51E838-E1B8-492D-89E4-A41617B23D9C}"/>
                </a:ext>
              </a:extLst>
            </p:cNvPr>
            <p:cNvSpPr txBox="1"/>
            <p:nvPr/>
          </p:nvSpPr>
          <p:spPr>
            <a:xfrm>
              <a:off x="10084340" y="-7559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8E321438-2E84-484B-8C7B-B7B47F9FAD1A}"/>
                </a:ext>
              </a:extLst>
            </p:cNvPr>
            <p:cNvCxnSpPr>
              <a:cxnSpLocks/>
            </p:cNvCxnSpPr>
            <p:nvPr/>
          </p:nvCxnSpPr>
          <p:spPr>
            <a:xfrm>
              <a:off x="3762616" y="-6459"/>
              <a:ext cx="0" cy="37374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1EB67032-C0F5-486F-97D1-6BA3C464B0CC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890" y="-7559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BE8D4713-C600-412F-ADB9-52341A34D3F1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A37940-3E03-4C4E-A329-79804DAA60EF}"/>
                </a:ext>
              </a:extLst>
            </p:cNvPr>
            <p:cNvSpPr txBox="1"/>
            <p:nvPr/>
          </p:nvSpPr>
          <p:spPr>
            <a:xfrm>
              <a:off x="5590507" y="23219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Experiments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04ACBEC-7C2D-4BD3-B8A3-8799341DFD7A}"/>
                </a:ext>
              </a:extLst>
            </p:cNvPr>
            <p:cNvSpPr txBox="1"/>
            <p:nvPr/>
          </p:nvSpPr>
          <p:spPr>
            <a:xfrm>
              <a:off x="4009854" y="23219"/>
              <a:ext cx="1399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Method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ED805E4-6F1F-4F51-86FB-A679834092B6}"/>
                </a:ext>
              </a:extLst>
            </p:cNvPr>
            <p:cNvSpPr txBox="1"/>
            <p:nvPr/>
          </p:nvSpPr>
          <p:spPr>
            <a:xfrm>
              <a:off x="9413621" y="23219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AE037AC5-B02D-44EC-84BD-EC3706D0BD85}"/>
                </a:ext>
              </a:extLst>
            </p:cNvPr>
            <p:cNvSpPr txBox="1"/>
            <p:nvPr/>
          </p:nvSpPr>
          <p:spPr>
            <a:xfrm>
              <a:off x="7418272" y="23219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Discussions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226983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D3CE5-C961-4E18-AC87-D20066081A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Transfer learning: action </a:t>
            </a:r>
            <a:r>
              <a:rPr lang="en-US" altLang="zh-CN" dirty="0"/>
              <a:t>recognition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F4194F-7CB7-4D6B-89CD-47B2FFD69EB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1" y="1469136"/>
            <a:ext cx="11744009" cy="4707827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Achieve state-of-the-art results on both datasets </a:t>
            </a:r>
          </a:p>
          <a:p>
            <a:pPr marL="457200" indent="-457200">
              <a:buFontTx/>
              <a:buChar char="-"/>
            </a:pPr>
            <a:r>
              <a:rPr lang="en-US" altLang="zh-CN" dirty="0"/>
              <a:t>Visualization of attention map</a:t>
            </a:r>
            <a:endParaRPr lang="zh-CN" alt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D483C8-DADF-4D08-A571-BBC4D43F2B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1DEAE49-D62F-4579-A319-30A88BA4C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823" y="2568872"/>
            <a:ext cx="4855592" cy="318531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D4658A0-75B2-452F-8AFD-B5B249937B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16410" y="2504063"/>
            <a:ext cx="4855592" cy="3314936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A052443A-EFE1-4D2D-B632-595283EEF38B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840B8C4-C666-43F1-9161-AB466A869C54}"/>
                </a:ext>
              </a:extLst>
            </p:cNvPr>
            <p:cNvSpPr/>
            <p:nvPr/>
          </p:nvSpPr>
          <p:spPr>
            <a:xfrm>
              <a:off x="0" y="-1307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2249F584-F11E-40E9-A63F-132AA735AF26}"/>
                </a:ext>
              </a:extLst>
            </p:cNvPr>
            <p:cNvSpPr txBox="1"/>
            <p:nvPr/>
          </p:nvSpPr>
          <p:spPr>
            <a:xfrm>
              <a:off x="80278" y="-7559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4583A24F-9D93-47C2-AEB8-A89EEEDD9237}"/>
                </a:ext>
              </a:extLst>
            </p:cNvPr>
            <p:cNvSpPr/>
            <p:nvPr/>
          </p:nvSpPr>
          <p:spPr>
            <a:xfrm>
              <a:off x="5597046" y="5745"/>
              <a:ext cx="1742223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9BDAE98-ED2B-4738-9780-CEC06F2BEC5A}"/>
                </a:ext>
              </a:extLst>
            </p:cNvPr>
            <p:cNvSpPr txBox="1"/>
            <p:nvPr/>
          </p:nvSpPr>
          <p:spPr>
            <a:xfrm>
              <a:off x="3046911" y="23219"/>
              <a:ext cx="629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C7BB30-58C7-46C0-9512-0C3785D932A3}"/>
                </a:ext>
              </a:extLst>
            </p:cNvPr>
            <p:cNvSpPr txBox="1"/>
            <p:nvPr/>
          </p:nvSpPr>
          <p:spPr>
            <a:xfrm>
              <a:off x="1442130" y="-7559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5096742-862E-40D4-A009-46A6721E9DDB}"/>
                </a:ext>
              </a:extLst>
            </p:cNvPr>
            <p:cNvSpPr txBox="1"/>
            <p:nvPr/>
          </p:nvSpPr>
          <p:spPr>
            <a:xfrm>
              <a:off x="10084340" y="-7559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92E0332-A59A-4E33-A87C-97C3401F81EA}"/>
                </a:ext>
              </a:extLst>
            </p:cNvPr>
            <p:cNvCxnSpPr>
              <a:cxnSpLocks/>
            </p:cNvCxnSpPr>
            <p:nvPr/>
          </p:nvCxnSpPr>
          <p:spPr>
            <a:xfrm>
              <a:off x="3762616" y="-6459"/>
              <a:ext cx="0" cy="37374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809F4FE1-7C1C-4149-982E-549DFC4F738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890" y="-7559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331D64D-0275-420C-BBBD-19836830E2CE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D2E9C785-68B0-4EC4-BC7D-21FE4052FE67}"/>
                </a:ext>
              </a:extLst>
            </p:cNvPr>
            <p:cNvSpPr txBox="1"/>
            <p:nvPr/>
          </p:nvSpPr>
          <p:spPr>
            <a:xfrm>
              <a:off x="5590507" y="23219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Experiments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39B26EA-0F56-4021-9228-A4E9409DFA2B}"/>
                </a:ext>
              </a:extLst>
            </p:cNvPr>
            <p:cNvSpPr txBox="1"/>
            <p:nvPr/>
          </p:nvSpPr>
          <p:spPr>
            <a:xfrm>
              <a:off x="4009854" y="23219"/>
              <a:ext cx="1399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Method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C037095-8F14-43B2-8FFB-AC69C07D61D7}"/>
                </a:ext>
              </a:extLst>
            </p:cNvPr>
            <p:cNvSpPr txBox="1"/>
            <p:nvPr/>
          </p:nvSpPr>
          <p:spPr>
            <a:xfrm>
              <a:off x="9413621" y="23219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01E9E5F-9676-4D30-9FF3-835C77D6F3FB}"/>
                </a:ext>
              </a:extLst>
            </p:cNvPr>
            <p:cNvSpPr txBox="1"/>
            <p:nvPr/>
          </p:nvSpPr>
          <p:spPr>
            <a:xfrm>
              <a:off x="7418272" y="23219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Discussions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439378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B0A5-3BE0-401D-B113-1C0CAF676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Feature learning: dynamic scene recognition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59C6BD-4989-4CE2-9F2B-14876CD766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59" y="1335025"/>
            <a:ext cx="7990968" cy="2093976"/>
          </a:xfrm>
        </p:spPr>
        <p:txBody>
          <a:bodyPr/>
          <a:lstStyle/>
          <a:p>
            <a:pPr marL="457200" indent="-457200">
              <a:buFontTx/>
              <a:buChar char="-"/>
            </a:pPr>
            <a:r>
              <a:rPr lang="en-US" dirty="0"/>
              <a:t>YUPENN dataset: 420 videos, 14 classes</a:t>
            </a:r>
          </a:p>
          <a:p>
            <a:pPr marL="457200" indent="-457200">
              <a:buFontTx/>
              <a:buChar char="-"/>
            </a:pPr>
            <a:r>
              <a:rPr lang="en-US" dirty="0"/>
              <a:t>Pre-trained model, feature extractor</a:t>
            </a:r>
          </a:p>
          <a:p>
            <a:pPr marL="457200" indent="-457200">
              <a:buFontTx/>
              <a:buChar char="-"/>
            </a:pPr>
            <a:r>
              <a:rPr lang="en-US" dirty="0"/>
              <a:t>Linear SVM for classification</a:t>
            </a:r>
          </a:p>
          <a:p>
            <a:pPr marL="457200" indent="-457200">
              <a:buFontTx/>
              <a:buChar char="-"/>
            </a:pPr>
            <a:r>
              <a:rPr lang="en-US" dirty="0"/>
              <a:t>Achieve state-of-the-art results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605542-9770-4430-89E1-96F021B23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49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5A3461-349B-4633-A65F-B016AC28C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6478" y="3585717"/>
            <a:ext cx="4453383" cy="2381862"/>
          </a:xfrm>
          <a:prstGeom prst="rect">
            <a:avLst/>
          </a:prstGeom>
        </p:spPr>
      </p:pic>
      <p:graphicFrame>
        <p:nvGraphicFramePr>
          <p:cNvPr id="10" name="Chart 9">
            <a:extLst>
              <a:ext uri="{FF2B5EF4-FFF2-40B4-BE49-F238E27FC236}">
                <a16:creationId xmlns:a16="http://schemas.microsoft.com/office/drawing/2014/main" id="{D4878828-F4A5-4443-8480-DB69DB6BEC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19172991"/>
              </p:ext>
            </p:extLst>
          </p:nvPr>
        </p:nvGraphicFramePr>
        <p:xfrm>
          <a:off x="6606274" y="3585717"/>
          <a:ext cx="5169877" cy="288848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7" name="Group 6">
            <a:extLst>
              <a:ext uri="{FF2B5EF4-FFF2-40B4-BE49-F238E27FC236}">
                <a16:creationId xmlns:a16="http://schemas.microsoft.com/office/drawing/2014/main" id="{278A6CAD-76DF-4B58-8B4C-750BB7101ABA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D3806E86-3A80-4C88-9A63-0E1ADD64289F}"/>
                </a:ext>
              </a:extLst>
            </p:cNvPr>
            <p:cNvSpPr/>
            <p:nvPr/>
          </p:nvSpPr>
          <p:spPr>
            <a:xfrm>
              <a:off x="0" y="-1307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A19B94A-EA1A-4E9E-A682-B2976C88698D}"/>
                </a:ext>
              </a:extLst>
            </p:cNvPr>
            <p:cNvSpPr txBox="1"/>
            <p:nvPr/>
          </p:nvSpPr>
          <p:spPr>
            <a:xfrm>
              <a:off x="80278" y="-7559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1BFD689D-4104-43B1-96AD-B93CC14C4D3A}"/>
                </a:ext>
              </a:extLst>
            </p:cNvPr>
            <p:cNvSpPr/>
            <p:nvPr/>
          </p:nvSpPr>
          <p:spPr>
            <a:xfrm>
              <a:off x="5597046" y="5745"/>
              <a:ext cx="1742223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641ED0F-9813-4D1E-A249-E512C6797326}"/>
                </a:ext>
              </a:extLst>
            </p:cNvPr>
            <p:cNvSpPr txBox="1"/>
            <p:nvPr/>
          </p:nvSpPr>
          <p:spPr>
            <a:xfrm>
              <a:off x="3046911" y="23219"/>
              <a:ext cx="629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27825E-3993-4134-9812-21327B2F2599}"/>
                </a:ext>
              </a:extLst>
            </p:cNvPr>
            <p:cNvSpPr txBox="1"/>
            <p:nvPr/>
          </p:nvSpPr>
          <p:spPr>
            <a:xfrm>
              <a:off x="1442130" y="-7559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3366C84-DA90-4C17-9E2B-8BE5CC6EF45D}"/>
                </a:ext>
              </a:extLst>
            </p:cNvPr>
            <p:cNvSpPr txBox="1"/>
            <p:nvPr/>
          </p:nvSpPr>
          <p:spPr>
            <a:xfrm>
              <a:off x="10084340" y="-7559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CB25FB5-93CF-45AF-88B1-128A616E29D4}"/>
                </a:ext>
              </a:extLst>
            </p:cNvPr>
            <p:cNvCxnSpPr>
              <a:cxnSpLocks/>
            </p:cNvCxnSpPr>
            <p:nvPr/>
          </p:nvCxnSpPr>
          <p:spPr>
            <a:xfrm>
              <a:off x="3762616" y="-6459"/>
              <a:ext cx="0" cy="37374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039C911-B991-46BA-87F2-258F9FD593A7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890" y="-7559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1664615-6E77-48B7-B09E-0291251CC89D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6B93774-1C6F-45AA-9ACE-DD55FA29E570}"/>
                </a:ext>
              </a:extLst>
            </p:cNvPr>
            <p:cNvSpPr txBox="1"/>
            <p:nvPr/>
          </p:nvSpPr>
          <p:spPr>
            <a:xfrm>
              <a:off x="5590507" y="23219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Experiments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1BFE80F5-8E79-4708-8AF8-026C4D8C16C8}"/>
                </a:ext>
              </a:extLst>
            </p:cNvPr>
            <p:cNvSpPr txBox="1"/>
            <p:nvPr/>
          </p:nvSpPr>
          <p:spPr>
            <a:xfrm>
              <a:off x="4009854" y="23219"/>
              <a:ext cx="1399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Method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A543F12C-E54C-43BF-ACA8-B5C5B1F27635}"/>
                </a:ext>
              </a:extLst>
            </p:cNvPr>
            <p:cNvSpPr txBox="1"/>
            <p:nvPr/>
          </p:nvSpPr>
          <p:spPr>
            <a:xfrm>
              <a:off x="9413621" y="23219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8CF27B8-30A3-4B4A-8C3D-9029011771A2}"/>
                </a:ext>
              </a:extLst>
            </p:cNvPr>
            <p:cNvSpPr txBox="1"/>
            <p:nvPr/>
          </p:nvSpPr>
          <p:spPr>
            <a:xfrm>
              <a:off x="7418272" y="23219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Discussions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553418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EC416-52E1-4AFA-B63F-57550E767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</a:t>
            </a:fld>
            <a:endParaRPr lang="en-US"/>
          </a:p>
        </p:txBody>
      </p:sp>
      <p:pic>
        <p:nvPicPr>
          <p:cNvPr id="19" name="Picture 4" descr="Matrix Bullet GIF | Gfycat">
            <a:extLst>
              <a:ext uri="{FF2B5EF4-FFF2-40B4-BE49-F238E27FC236}">
                <a16:creationId xmlns:a16="http://schemas.microsoft.com/office/drawing/2014/main" id="{7AE4E03A-51E2-431F-BD3E-F8062D27D9B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72" y="2078811"/>
            <a:ext cx="3160325" cy="181627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722F4D5F-0FBF-40D3-AE7B-DDA6AB185C17}"/>
              </a:ext>
            </a:extLst>
          </p:cNvPr>
          <p:cNvSpPr/>
          <p:nvPr/>
        </p:nvSpPr>
        <p:spPr>
          <a:xfrm>
            <a:off x="6959247" y="2642473"/>
            <a:ext cx="1056698" cy="771787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D8CCD4-8CDE-4CD7-BDF7-602BC9AE9B29}"/>
              </a:ext>
            </a:extLst>
          </p:cNvPr>
          <p:cNvSpPr txBox="1"/>
          <p:nvPr/>
        </p:nvSpPr>
        <p:spPr>
          <a:xfrm>
            <a:off x="434612" y="1196714"/>
            <a:ext cx="33493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Original video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05CC4-656E-4A24-A66B-00335D42DA0D}"/>
              </a:ext>
            </a:extLst>
          </p:cNvPr>
          <p:cNvSpPr txBox="1"/>
          <p:nvPr/>
        </p:nvSpPr>
        <p:spPr>
          <a:xfrm>
            <a:off x="8087053" y="1184220"/>
            <a:ext cx="31812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</a:p>
        </p:txBody>
      </p:sp>
      <p:pic>
        <p:nvPicPr>
          <p:cNvPr id="13" name="Content Placeholder 5" descr="Computer">
            <a:extLst>
              <a:ext uri="{FF2B5EF4-FFF2-40B4-BE49-F238E27FC236}">
                <a16:creationId xmlns:a16="http://schemas.microsoft.com/office/drawing/2014/main" id="{0C5D07CB-9514-4F19-9451-941395B3F0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84329" y="1580507"/>
            <a:ext cx="3083999" cy="3083999"/>
          </a:xfrm>
        </p:spPr>
      </p:pic>
      <p:sp>
        <p:nvSpPr>
          <p:cNvPr id="3" name="Arrow: Right 2">
            <a:extLst>
              <a:ext uri="{FF2B5EF4-FFF2-40B4-BE49-F238E27FC236}">
                <a16:creationId xmlns:a16="http://schemas.microsoft.com/office/drawing/2014/main" id="{17C2E341-18CB-4927-88AB-AC79A9AD50BF}"/>
              </a:ext>
            </a:extLst>
          </p:cNvPr>
          <p:cNvSpPr/>
          <p:nvPr/>
        </p:nvSpPr>
        <p:spPr>
          <a:xfrm>
            <a:off x="4160072" y="2692876"/>
            <a:ext cx="1056698" cy="771787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E9B17F1-6B5D-4F62-B770-F91B365C5971}"/>
              </a:ext>
            </a:extLst>
          </p:cNvPr>
          <p:cNvSpPr txBox="1"/>
          <p:nvPr/>
        </p:nvSpPr>
        <p:spPr>
          <a:xfrm>
            <a:off x="0" y="4929522"/>
            <a:ext cx="12192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Compact and abstract representations without 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affecting the video content understanding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1A1095B1-6EEC-4D74-A37C-9785DA94DB2B}"/>
              </a:ext>
            </a:extLst>
          </p:cNvPr>
          <p:cNvGrpSpPr/>
          <p:nvPr/>
        </p:nvGrpSpPr>
        <p:grpSpPr>
          <a:xfrm>
            <a:off x="4091085" y="1008356"/>
            <a:ext cx="4009052" cy="3408000"/>
            <a:chOff x="4091085" y="1261277"/>
            <a:chExt cx="4009052" cy="3408000"/>
          </a:xfrm>
        </p:grpSpPr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F4FDBC8F-55FC-4548-A6D4-B8841B00913B}"/>
                </a:ext>
              </a:extLst>
            </p:cNvPr>
            <p:cNvGrpSpPr/>
            <p:nvPr/>
          </p:nvGrpSpPr>
          <p:grpSpPr>
            <a:xfrm>
              <a:off x="4091085" y="1261277"/>
              <a:ext cx="4009052" cy="3173535"/>
              <a:chOff x="4091085" y="1261277"/>
              <a:chExt cx="4009052" cy="3173535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213CAF19-66DB-4B0C-853E-DFE0C3892EC6}"/>
                  </a:ext>
                </a:extLst>
              </p:cNvPr>
              <p:cNvGrpSpPr/>
              <p:nvPr/>
            </p:nvGrpSpPr>
            <p:grpSpPr>
              <a:xfrm>
                <a:off x="5735146" y="2138439"/>
                <a:ext cx="401662" cy="767203"/>
                <a:chOff x="5738092" y="2085662"/>
                <a:chExt cx="401662" cy="767203"/>
              </a:xfrm>
            </p:grpSpPr>
            <p:sp>
              <p:nvSpPr>
                <p:cNvPr id="5" name="Rectangle 4">
                  <a:extLst>
                    <a:ext uri="{FF2B5EF4-FFF2-40B4-BE49-F238E27FC236}">
                      <a16:creationId xmlns:a16="http://schemas.microsoft.com/office/drawing/2014/main" id="{F7E3CF28-16CB-42B1-B556-B4918086E3BF}"/>
                    </a:ext>
                  </a:extLst>
                </p:cNvPr>
                <p:cNvSpPr/>
                <p:nvPr/>
              </p:nvSpPr>
              <p:spPr>
                <a:xfrm>
                  <a:off x="5738093" y="2085662"/>
                  <a:ext cx="401661" cy="362817"/>
                </a:xfrm>
                <a:prstGeom prst="rect">
                  <a:avLst/>
                </a:prstGeom>
                <a:solidFill>
                  <a:srgbClr val="C00000"/>
                </a:solidFill>
                <a:ln w="38100">
                  <a:solidFill>
                    <a:srgbClr val="BA000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41FEF02-B0A9-4D48-A733-A9F7AEFD09F2}"/>
                    </a:ext>
                  </a:extLst>
                </p:cNvPr>
                <p:cNvSpPr/>
                <p:nvPr/>
              </p:nvSpPr>
              <p:spPr>
                <a:xfrm>
                  <a:off x="5738092" y="2490048"/>
                  <a:ext cx="401662" cy="362817"/>
                </a:xfrm>
                <a:prstGeom prst="rect">
                  <a:avLst/>
                </a:prstGeom>
                <a:solidFill>
                  <a:srgbClr val="004B8E"/>
                </a:solidFill>
                <a:ln w="38100">
                  <a:solidFill>
                    <a:srgbClr val="004B8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A2CB1CD7-5199-4E2C-BA2C-F11181AA0A87}"/>
                  </a:ext>
                </a:extLst>
              </p:cNvPr>
              <p:cNvGrpSpPr/>
              <p:nvPr/>
            </p:nvGrpSpPr>
            <p:grpSpPr>
              <a:xfrm>
                <a:off x="5742911" y="3609537"/>
                <a:ext cx="407238" cy="825275"/>
                <a:chOff x="5744875" y="3741640"/>
                <a:chExt cx="407238" cy="825275"/>
              </a:xfrm>
            </p:grpSpPr>
            <p:sp>
              <p:nvSpPr>
                <p:cNvPr id="7" name="Rectangle 6">
                  <a:extLst>
                    <a:ext uri="{FF2B5EF4-FFF2-40B4-BE49-F238E27FC236}">
                      <a16:creationId xmlns:a16="http://schemas.microsoft.com/office/drawing/2014/main" id="{A6688E4B-1C32-4678-A2B1-8434DE9002DD}"/>
                    </a:ext>
                  </a:extLst>
                </p:cNvPr>
                <p:cNvSpPr/>
                <p:nvPr/>
              </p:nvSpPr>
              <p:spPr>
                <a:xfrm>
                  <a:off x="5750451" y="4165253"/>
                  <a:ext cx="401662" cy="401662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 w="38100">
                  <a:solidFill>
                    <a:schemeClr val="bg2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4C26B1F9-8F67-4005-8716-B0620972910C}"/>
                    </a:ext>
                  </a:extLst>
                </p:cNvPr>
                <p:cNvSpPr/>
                <p:nvPr/>
              </p:nvSpPr>
              <p:spPr>
                <a:xfrm>
                  <a:off x="5744875" y="3741640"/>
                  <a:ext cx="394881" cy="401663"/>
                </a:xfrm>
                <a:prstGeom prst="rect">
                  <a:avLst/>
                </a:prstGeom>
                <a:solidFill>
                  <a:srgbClr val="5158AE"/>
                </a:solidFill>
                <a:ln w="38100">
                  <a:solidFill>
                    <a:srgbClr val="5158AE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017FEF8-E8F5-454F-AE79-2E0198FE6C88}"/>
                  </a:ext>
                </a:extLst>
              </p:cNvPr>
              <p:cNvSpPr txBox="1"/>
              <p:nvPr/>
            </p:nvSpPr>
            <p:spPr>
              <a:xfrm>
                <a:off x="5822616" y="3213844"/>
                <a:ext cx="461665" cy="323165"/>
              </a:xfrm>
              <a:prstGeom prst="rect">
                <a:avLst/>
              </a:prstGeom>
              <a:noFill/>
            </p:spPr>
            <p:txBody>
              <a:bodyPr vert="eaVert" wrap="none" rtlCol="0">
                <a:spAutoFit/>
              </a:bodyPr>
              <a:lstStyle/>
              <a:p>
                <a:r>
                  <a:rPr lang="en-HK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…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AF73087-DB89-4682-ACC1-D0C8E94EA987}"/>
                  </a:ext>
                </a:extLst>
              </p:cNvPr>
              <p:cNvSpPr txBox="1"/>
              <p:nvPr/>
            </p:nvSpPr>
            <p:spPr>
              <a:xfrm>
                <a:off x="4091085" y="1261277"/>
                <a:ext cx="4009052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rgbClr val="004B8E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Video representation</a:t>
                </a:r>
              </a:p>
            </p:txBody>
          </p:sp>
        </p:grp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6423F0A-3A95-422A-82A3-27D0A46E489B}"/>
                </a:ext>
              </a:extLst>
            </p:cNvPr>
            <p:cNvSpPr/>
            <p:nvPr/>
          </p:nvSpPr>
          <p:spPr>
            <a:xfrm>
              <a:off x="5573949" y="2013626"/>
              <a:ext cx="710332" cy="2655651"/>
            </a:xfrm>
            <a:prstGeom prst="rect">
              <a:avLst/>
            </a:prstGeom>
            <a:noFill/>
            <a:ln w="28575">
              <a:solidFill>
                <a:schemeClr val="bg2">
                  <a:lumMod val="2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47FB42B5-D503-485E-A1F3-9709C57209C3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9F8053C1-88DC-483D-A8CF-CA6A09DFB1FE}"/>
                </a:ext>
              </a:extLst>
            </p:cNvPr>
            <p:cNvSpPr/>
            <p:nvPr/>
          </p:nvSpPr>
          <p:spPr>
            <a:xfrm>
              <a:off x="0" y="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30EC1F52-272D-4AC1-8FD3-CF7738608EB6}"/>
                </a:ext>
              </a:extLst>
            </p:cNvPr>
            <p:cNvSpPr txBox="1"/>
            <p:nvPr/>
          </p:nvSpPr>
          <p:spPr>
            <a:xfrm>
              <a:off x="80278" y="-2502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5A74F76-2AA9-4320-ABD3-5A7BD1855BD4}"/>
                </a:ext>
              </a:extLst>
            </p:cNvPr>
            <p:cNvGrpSpPr/>
            <p:nvPr/>
          </p:nvGrpSpPr>
          <p:grpSpPr>
            <a:xfrm>
              <a:off x="1923206" y="15784"/>
              <a:ext cx="1189641" cy="325251"/>
              <a:chOff x="1812897" y="25131"/>
              <a:chExt cx="1189641" cy="325251"/>
            </a:xfrm>
          </p:grpSpPr>
          <p:sp>
            <p:nvSpPr>
              <p:cNvPr id="51" name="Rectangle: Rounded Corners 50">
                <a:extLst>
                  <a:ext uri="{FF2B5EF4-FFF2-40B4-BE49-F238E27FC236}">
                    <a16:creationId xmlns:a16="http://schemas.microsoft.com/office/drawing/2014/main" id="{6AE8E9D9-B557-4D1B-A2C0-96662FB67BE9}"/>
                  </a:ext>
                </a:extLst>
              </p:cNvPr>
              <p:cNvSpPr/>
              <p:nvPr/>
            </p:nvSpPr>
            <p:spPr>
              <a:xfrm>
                <a:off x="1812897" y="25131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4535A8A7-C09D-4158-B290-A827FB3E3454}"/>
                  </a:ext>
                </a:extLst>
              </p:cNvPr>
              <p:cNvSpPr txBox="1"/>
              <p:nvPr/>
            </p:nvSpPr>
            <p:spPr>
              <a:xfrm>
                <a:off x="1812898" y="37623"/>
                <a:ext cx="11896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Background</a:t>
                </a:r>
              </a:p>
            </p:txBody>
          </p:sp>
        </p:grp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8648AFE-0174-49DD-9F50-FC6BCE67834E}"/>
                </a:ext>
              </a:extLst>
            </p:cNvPr>
            <p:cNvSpPr txBox="1"/>
            <p:nvPr/>
          </p:nvSpPr>
          <p:spPr>
            <a:xfrm>
              <a:off x="3520332" y="28276"/>
              <a:ext cx="2668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Related work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ED3C65-5FAB-41B7-A9FF-A09E3BF72475}"/>
                </a:ext>
              </a:extLst>
            </p:cNvPr>
            <p:cNvSpPr txBox="1"/>
            <p:nvPr/>
          </p:nvSpPr>
          <p:spPr>
            <a:xfrm>
              <a:off x="5289796" y="28276"/>
              <a:ext cx="2668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contributions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5E131D96-40E7-4DDB-8095-9A790C9A33C0}"/>
                </a:ext>
              </a:extLst>
            </p:cNvPr>
            <p:cNvSpPr txBox="1"/>
            <p:nvPr/>
          </p:nvSpPr>
          <p:spPr>
            <a:xfrm>
              <a:off x="7383295" y="-2502"/>
              <a:ext cx="2321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456146B-E5B8-4B6F-94C6-A697D6AB4C94}"/>
                </a:ext>
              </a:extLst>
            </p:cNvPr>
            <p:cNvSpPr txBox="1"/>
            <p:nvPr/>
          </p:nvSpPr>
          <p:spPr>
            <a:xfrm>
              <a:off x="9727347" y="-2502"/>
              <a:ext cx="2500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F066C18B-288F-41FC-86EE-C9FFDEAC9FEF}"/>
                </a:ext>
              </a:extLst>
            </p:cNvPr>
            <p:cNvCxnSpPr>
              <a:cxnSpLocks/>
            </p:cNvCxnSpPr>
            <p:nvPr/>
          </p:nvCxnSpPr>
          <p:spPr>
            <a:xfrm>
              <a:off x="7383294" y="1189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7A734288-D07C-4FBF-93B6-746A7B47ED2A}"/>
                </a:ext>
              </a:extLst>
            </p:cNvPr>
            <p:cNvCxnSpPr>
              <a:cxnSpLocks/>
            </p:cNvCxnSpPr>
            <p:nvPr/>
          </p:nvCxnSpPr>
          <p:spPr>
            <a:xfrm>
              <a:off x="9704962" y="1189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369136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/>
      <p:bldP spid="30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BA29-4389-49A6-A6D9-F097372520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One step further: video retrieval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B9C5F-C18B-402D-8E7E-31EC3D5F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50</a:t>
            </a:fld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8D21DF-CCF8-492F-896E-2ACDB14F5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570" y="2671265"/>
            <a:ext cx="10415671" cy="35504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6860C6BB-D219-4F52-BF3A-701CE2E5408D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5A79253B-40E5-48BE-B5B1-DC27A2206A97}"/>
                </a:ext>
              </a:extLst>
            </p:cNvPr>
            <p:cNvSpPr/>
            <p:nvPr/>
          </p:nvSpPr>
          <p:spPr>
            <a:xfrm>
              <a:off x="0" y="-1307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391F84BB-E21F-4B4D-91B7-EDFFEA925D1A}"/>
                </a:ext>
              </a:extLst>
            </p:cNvPr>
            <p:cNvSpPr txBox="1"/>
            <p:nvPr/>
          </p:nvSpPr>
          <p:spPr>
            <a:xfrm>
              <a:off x="80278" y="-7559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286CD448-1555-4955-A120-7E28E62743D8}"/>
                </a:ext>
              </a:extLst>
            </p:cNvPr>
            <p:cNvSpPr/>
            <p:nvPr/>
          </p:nvSpPr>
          <p:spPr>
            <a:xfrm>
              <a:off x="5597046" y="5745"/>
              <a:ext cx="1742223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8A011D1-C248-42FD-9144-BA87868D7346}"/>
                </a:ext>
              </a:extLst>
            </p:cNvPr>
            <p:cNvSpPr txBox="1"/>
            <p:nvPr/>
          </p:nvSpPr>
          <p:spPr>
            <a:xfrm>
              <a:off x="3046911" y="23219"/>
              <a:ext cx="629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35A8A3-BC55-41E0-8082-C2DE454725B5}"/>
                </a:ext>
              </a:extLst>
            </p:cNvPr>
            <p:cNvSpPr txBox="1"/>
            <p:nvPr/>
          </p:nvSpPr>
          <p:spPr>
            <a:xfrm>
              <a:off x="1442130" y="-7559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6264AC3-B079-4A43-A23B-B5455AFBCD42}"/>
                </a:ext>
              </a:extLst>
            </p:cNvPr>
            <p:cNvSpPr txBox="1"/>
            <p:nvPr/>
          </p:nvSpPr>
          <p:spPr>
            <a:xfrm>
              <a:off x="10084340" y="-7559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76DD059D-4E29-4189-9F7D-0F8B5B9981D0}"/>
                </a:ext>
              </a:extLst>
            </p:cNvPr>
            <p:cNvCxnSpPr>
              <a:cxnSpLocks/>
            </p:cNvCxnSpPr>
            <p:nvPr/>
          </p:nvCxnSpPr>
          <p:spPr>
            <a:xfrm>
              <a:off x="3762616" y="-6459"/>
              <a:ext cx="0" cy="37374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C2AC80C5-30C5-44CD-A739-87B9CB2D0EDE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890" y="-7559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A6A7518A-B15A-4359-8AC5-CAA8EB8DCAA7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1BA895B1-8BF9-4C78-8E1A-F0185FD3716A}"/>
                </a:ext>
              </a:extLst>
            </p:cNvPr>
            <p:cNvSpPr txBox="1"/>
            <p:nvPr/>
          </p:nvSpPr>
          <p:spPr>
            <a:xfrm>
              <a:off x="5590507" y="23219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Experiments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85A3BBB-3D00-4A7F-8777-CEEA12851680}"/>
                </a:ext>
              </a:extLst>
            </p:cNvPr>
            <p:cNvSpPr txBox="1"/>
            <p:nvPr/>
          </p:nvSpPr>
          <p:spPr>
            <a:xfrm>
              <a:off x="4009854" y="23219"/>
              <a:ext cx="1399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Method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56579D-33BF-47F7-B331-AB70A2ED0F3A}"/>
                </a:ext>
              </a:extLst>
            </p:cNvPr>
            <p:cNvSpPr txBox="1"/>
            <p:nvPr/>
          </p:nvSpPr>
          <p:spPr>
            <a:xfrm>
              <a:off x="9413621" y="23219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3550C9C8-4D48-493B-9C2F-00521D392832}"/>
                </a:ext>
              </a:extLst>
            </p:cNvPr>
            <p:cNvSpPr txBox="1"/>
            <p:nvPr/>
          </p:nvSpPr>
          <p:spPr>
            <a:xfrm>
              <a:off x="7418272" y="23219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Discussions</a:t>
              </a:r>
            </a:p>
          </p:txBody>
        </p:sp>
      </p:grp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81EAF7BD-19AA-4CBC-9393-22A9B95F9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759" y="1280452"/>
            <a:ext cx="10940235" cy="2093976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sz="2400" dirty="0"/>
              <a:t>Directly evaluate learned features</a:t>
            </a:r>
          </a:p>
          <a:p>
            <a:pPr marL="457200" indent="-457200">
              <a:buFontTx/>
              <a:buChar char="-"/>
            </a:pPr>
            <a:r>
              <a:rPr lang="en-US" sz="2400" dirty="0"/>
              <a:t>Evaluated on testing split by querying Top-</a:t>
            </a:r>
            <a:r>
              <a:rPr lang="en-US" sz="2400" i="1" dirty="0"/>
              <a:t>k</a:t>
            </a:r>
            <a:r>
              <a:rPr lang="en-US" sz="2400" dirty="0"/>
              <a:t>  nearest neighbors from the training split based on cosine distance</a:t>
            </a:r>
          </a:p>
        </p:txBody>
      </p:sp>
    </p:spTree>
    <p:extLst>
      <p:ext uri="{BB962C8B-B14F-4D97-AF65-F5344CB8AC3E}">
        <p14:creationId xmlns:p14="http://schemas.microsoft.com/office/powerpoint/2010/main" val="15261180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EBA29-4389-49A6-A6D9-F09737252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43" y="403576"/>
            <a:ext cx="11006328" cy="969899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retrieval : Features from different stages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0B9C5F-C18B-402D-8E7E-31EC3D5F28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51</a:t>
            </a:fld>
            <a:endParaRPr lang="en-US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330A1765-309D-42D5-B46E-C9DC21077B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152" y="4533319"/>
            <a:ext cx="11545695" cy="1539173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Performances peak at </a:t>
            </a:r>
            <a:r>
              <a:rPr lang="en-US" b="1" dirty="0"/>
              <a:t>pool3/pool4 </a:t>
            </a:r>
            <a:r>
              <a:rPr lang="en-US" dirty="0"/>
              <a:t>layer</a:t>
            </a:r>
          </a:p>
          <a:p>
            <a:pPr marL="457200" indent="-457200">
              <a:buFontTx/>
              <a:buChar char="-"/>
            </a:pPr>
            <a:r>
              <a:rPr lang="en-US" dirty="0"/>
              <a:t>Features learned in a </a:t>
            </a:r>
            <a:r>
              <a:rPr lang="en-US" dirty="0">
                <a:solidFill>
                  <a:schemeClr val="accent2"/>
                </a:solidFill>
              </a:rPr>
              <a:t>self-supervised manner </a:t>
            </a:r>
            <a:r>
              <a:rPr lang="en-US" dirty="0"/>
              <a:t>are more robust and generic than features in </a:t>
            </a:r>
            <a:r>
              <a:rPr lang="en-US" dirty="0">
                <a:solidFill>
                  <a:srgbClr val="2F528F"/>
                </a:solidFill>
              </a:rPr>
              <a:t>a supervised manner</a:t>
            </a:r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032923-5E8C-42D1-9E94-7B54A530DF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654" y="1555094"/>
            <a:ext cx="11383964" cy="2591162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799EEAC0-306E-42AA-AFE2-82ADA3FBEC20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C7EC26F1-20D1-418C-9CFD-01C2ECF4F7D0}"/>
                </a:ext>
              </a:extLst>
            </p:cNvPr>
            <p:cNvSpPr/>
            <p:nvPr/>
          </p:nvSpPr>
          <p:spPr>
            <a:xfrm>
              <a:off x="0" y="-1307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CEB77CB-4D2F-4B13-A7BB-4BD585491D6B}"/>
                </a:ext>
              </a:extLst>
            </p:cNvPr>
            <p:cNvSpPr txBox="1"/>
            <p:nvPr/>
          </p:nvSpPr>
          <p:spPr>
            <a:xfrm>
              <a:off x="80278" y="-7559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071D645-2C0C-4A58-8E76-48E32B094B73}"/>
                </a:ext>
              </a:extLst>
            </p:cNvPr>
            <p:cNvSpPr/>
            <p:nvPr/>
          </p:nvSpPr>
          <p:spPr>
            <a:xfrm>
              <a:off x="5597046" y="5745"/>
              <a:ext cx="1742223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352AF6C-5DE6-4F18-9573-FBAC9E28BE97}"/>
                </a:ext>
              </a:extLst>
            </p:cNvPr>
            <p:cNvSpPr txBox="1"/>
            <p:nvPr/>
          </p:nvSpPr>
          <p:spPr>
            <a:xfrm>
              <a:off x="3046911" y="23219"/>
              <a:ext cx="629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DA71520-F8AD-4F35-AE1F-4480EF91F470}"/>
                </a:ext>
              </a:extLst>
            </p:cNvPr>
            <p:cNvSpPr txBox="1"/>
            <p:nvPr/>
          </p:nvSpPr>
          <p:spPr>
            <a:xfrm>
              <a:off x="1442130" y="-7559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F733B69A-A8BB-4C21-97A5-0BF50AF4CBED}"/>
                </a:ext>
              </a:extLst>
            </p:cNvPr>
            <p:cNvSpPr txBox="1"/>
            <p:nvPr/>
          </p:nvSpPr>
          <p:spPr>
            <a:xfrm>
              <a:off x="10084340" y="-7559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E032C797-4739-4C59-9264-3D7BA100460F}"/>
                </a:ext>
              </a:extLst>
            </p:cNvPr>
            <p:cNvCxnSpPr>
              <a:cxnSpLocks/>
            </p:cNvCxnSpPr>
            <p:nvPr/>
          </p:nvCxnSpPr>
          <p:spPr>
            <a:xfrm>
              <a:off x="3762616" y="-6459"/>
              <a:ext cx="0" cy="37374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EE47C924-03F0-4EA8-BA4D-E25EC3EA0DE7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890" y="-7559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A4B1327-10B9-4942-91E9-54E9E4936521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721749-322F-45A8-B635-69E94EB6C31B}"/>
                </a:ext>
              </a:extLst>
            </p:cNvPr>
            <p:cNvSpPr txBox="1"/>
            <p:nvPr/>
          </p:nvSpPr>
          <p:spPr>
            <a:xfrm>
              <a:off x="5590507" y="23219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Experiments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55756D43-E5EB-4645-965F-EA2450349CCD}"/>
                </a:ext>
              </a:extLst>
            </p:cNvPr>
            <p:cNvSpPr txBox="1"/>
            <p:nvPr/>
          </p:nvSpPr>
          <p:spPr>
            <a:xfrm>
              <a:off x="4009854" y="23219"/>
              <a:ext cx="1399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Method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3BB9600-6EDC-4F8A-8E6C-01DF8046698E}"/>
                </a:ext>
              </a:extLst>
            </p:cNvPr>
            <p:cNvSpPr txBox="1"/>
            <p:nvPr/>
          </p:nvSpPr>
          <p:spPr>
            <a:xfrm>
              <a:off x="9413621" y="23219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789863-D5A2-42D2-9C71-25DA7BCAC79A}"/>
                </a:ext>
              </a:extLst>
            </p:cNvPr>
            <p:cNvSpPr txBox="1"/>
            <p:nvPr/>
          </p:nvSpPr>
          <p:spPr>
            <a:xfrm>
              <a:off x="7418272" y="23219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Discussions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043297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B091AD-677A-41DF-9069-A4CACC06F6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26" y="463664"/>
            <a:ext cx="11006328" cy="969899"/>
          </a:xfrm>
        </p:spPr>
        <p:txBody>
          <a:bodyPr/>
          <a:lstStyle/>
          <a:p>
            <a:r>
              <a:rPr lang="en-US" dirty="0"/>
              <a:t>Video retrieval: comparison with others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19C9C0-575F-4728-800A-90A4EEA1F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52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77296-72DB-4941-BF0D-592A17D5C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371" y="1639202"/>
            <a:ext cx="4875526" cy="433109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C1A11E6-07A0-4654-91B8-1B25C820D4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5780" y="1810023"/>
            <a:ext cx="5228020" cy="3847198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BE48C4B-0F66-481A-8305-22B69FE83F6C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049A1F2-3561-494A-A54D-AA109E93B21C}"/>
                </a:ext>
              </a:extLst>
            </p:cNvPr>
            <p:cNvSpPr/>
            <p:nvPr/>
          </p:nvSpPr>
          <p:spPr>
            <a:xfrm>
              <a:off x="0" y="-1307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34A09FB1-0417-47EC-B658-A59C85C33E51}"/>
                </a:ext>
              </a:extLst>
            </p:cNvPr>
            <p:cNvSpPr txBox="1"/>
            <p:nvPr/>
          </p:nvSpPr>
          <p:spPr>
            <a:xfrm>
              <a:off x="80278" y="-7559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35B5030B-26EA-45AD-9C59-61FABBB36BEE}"/>
                </a:ext>
              </a:extLst>
            </p:cNvPr>
            <p:cNvSpPr/>
            <p:nvPr/>
          </p:nvSpPr>
          <p:spPr>
            <a:xfrm>
              <a:off x="5597046" y="5745"/>
              <a:ext cx="1742223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51D5633C-2DDE-41DE-B70E-14DAADDBAE34}"/>
                </a:ext>
              </a:extLst>
            </p:cNvPr>
            <p:cNvSpPr txBox="1"/>
            <p:nvPr/>
          </p:nvSpPr>
          <p:spPr>
            <a:xfrm>
              <a:off x="3046911" y="23219"/>
              <a:ext cx="629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4E61DC4-CDDE-4F33-BD80-3E31ACBE5229}"/>
                </a:ext>
              </a:extLst>
            </p:cNvPr>
            <p:cNvSpPr txBox="1"/>
            <p:nvPr/>
          </p:nvSpPr>
          <p:spPr>
            <a:xfrm>
              <a:off x="1442130" y="-7559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400DF6-5382-427B-B67D-2866B2149044}"/>
                </a:ext>
              </a:extLst>
            </p:cNvPr>
            <p:cNvSpPr txBox="1"/>
            <p:nvPr/>
          </p:nvSpPr>
          <p:spPr>
            <a:xfrm>
              <a:off x="10084340" y="-7559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0AC6CDA-B7DD-459B-A1E9-DF4A99CFA1C2}"/>
                </a:ext>
              </a:extLst>
            </p:cNvPr>
            <p:cNvCxnSpPr>
              <a:cxnSpLocks/>
            </p:cNvCxnSpPr>
            <p:nvPr/>
          </p:nvCxnSpPr>
          <p:spPr>
            <a:xfrm>
              <a:off x="3762616" y="-6459"/>
              <a:ext cx="0" cy="37374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ABB74D09-745C-47A1-9365-C3949BE15A5F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890" y="-7559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72D140D-355E-4057-A091-1B1CB3428245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5C38E33-EC7C-4178-9F37-301DD391096D}"/>
                </a:ext>
              </a:extLst>
            </p:cNvPr>
            <p:cNvSpPr txBox="1"/>
            <p:nvPr/>
          </p:nvSpPr>
          <p:spPr>
            <a:xfrm>
              <a:off x="5590507" y="23219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Experiments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F765BEC-2F25-40C8-938A-AB077F342172}"/>
                </a:ext>
              </a:extLst>
            </p:cNvPr>
            <p:cNvSpPr txBox="1"/>
            <p:nvPr/>
          </p:nvSpPr>
          <p:spPr>
            <a:xfrm>
              <a:off x="4009854" y="23219"/>
              <a:ext cx="1399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Method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79892E3-C3DD-49A2-AC17-C230856FD5D4}"/>
                </a:ext>
              </a:extLst>
            </p:cNvPr>
            <p:cNvSpPr txBox="1"/>
            <p:nvPr/>
          </p:nvSpPr>
          <p:spPr>
            <a:xfrm>
              <a:off x="9413621" y="23219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7C8381C-5643-45B3-B52D-BF907D7A3EFE}"/>
                </a:ext>
              </a:extLst>
            </p:cNvPr>
            <p:cNvSpPr txBox="1"/>
            <p:nvPr/>
          </p:nvSpPr>
          <p:spPr>
            <a:xfrm>
              <a:off x="7418272" y="23219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Discussions</a:t>
              </a:r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A8C139B6-7F28-4A34-92BB-09416CE81EB3}"/>
              </a:ext>
            </a:extLst>
          </p:cNvPr>
          <p:cNvSpPr txBox="1"/>
          <p:nvPr/>
        </p:nvSpPr>
        <p:spPr>
          <a:xfrm>
            <a:off x="2162627" y="591990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UCF101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82D58D-C126-4F5A-8718-53179565E616}"/>
              </a:ext>
            </a:extLst>
          </p:cNvPr>
          <p:cNvSpPr txBox="1"/>
          <p:nvPr/>
        </p:nvSpPr>
        <p:spPr>
          <a:xfrm>
            <a:off x="8287810" y="5919906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HMDB51</a:t>
            </a:r>
          </a:p>
        </p:txBody>
      </p:sp>
    </p:spTree>
    <p:extLst>
      <p:ext uri="{BB962C8B-B14F-4D97-AF65-F5344CB8AC3E}">
        <p14:creationId xmlns:p14="http://schemas.microsoft.com/office/powerpoint/2010/main" val="2830688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85CE2-8662-425D-AFFF-5D9057500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8B8A58-CBD8-4F77-A437-9A5959E0C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26B82B3-ACCA-4BC0-AD46-30DC514B0031}"/>
              </a:ext>
            </a:extLst>
          </p:cNvPr>
          <p:cNvGrpSpPr/>
          <p:nvPr/>
        </p:nvGrpSpPr>
        <p:grpSpPr>
          <a:xfrm>
            <a:off x="0" y="-13071"/>
            <a:ext cx="12228332" cy="381539"/>
            <a:chOff x="0" y="-13071"/>
            <a:chExt cx="12228332" cy="38153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F03E1A83-D121-4D54-881B-057CB77F1D8B}"/>
                </a:ext>
              </a:extLst>
            </p:cNvPr>
            <p:cNvSpPr/>
            <p:nvPr/>
          </p:nvSpPr>
          <p:spPr>
            <a:xfrm>
              <a:off x="0" y="-1307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1DC0779-8848-4990-8FDF-85EA7FA88117}"/>
                </a:ext>
              </a:extLst>
            </p:cNvPr>
            <p:cNvSpPr txBox="1"/>
            <p:nvPr/>
          </p:nvSpPr>
          <p:spPr>
            <a:xfrm>
              <a:off x="80278" y="-7559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A6EB76E-358C-4419-A032-BD81A1EB5DE7}"/>
                </a:ext>
              </a:extLst>
            </p:cNvPr>
            <p:cNvSpPr/>
            <p:nvPr/>
          </p:nvSpPr>
          <p:spPr>
            <a:xfrm>
              <a:off x="7402866" y="16941"/>
              <a:ext cx="1742223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>
                <a:solidFill>
                  <a:schemeClr val="bg2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FC245AB-C7D6-4480-9B89-466430DA035C}"/>
                </a:ext>
              </a:extLst>
            </p:cNvPr>
            <p:cNvSpPr txBox="1"/>
            <p:nvPr/>
          </p:nvSpPr>
          <p:spPr>
            <a:xfrm>
              <a:off x="3046911" y="23219"/>
              <a:ext cx="62998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102986D-2613-44DA-87F6-9A8A29B572BB}"/>
                </a:ext>
              </a:extLst>
            </p:cNvPr>
            <p:cNvSpPr txBox="1"/>
            <p:nvPr/>
          </p:nvSpPr>
          <p:spPr>
            <a:xfrm>
              <a:off x="1442130" y="-7559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53141B9-9C92-42EB-B0D4-1DF7A44C9C9E}"/>
                </a:ext>
              </a:extLst>
            </p:cNvPr>
            <p:cNvSpPr txBox="1"/>
            <p:nvPr/>
          </p:nvSpPr>
          <p:spPr>
            <a:xfrm>
              <a:off x="10084340" y="-7559"/>
              <a:ext cx="21439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000E444F-1568-4B2B-931D-425F64B0A366}"/>
                </a:ext>
              </a:extLst>
            </p:cNvPr>
            <p:cNvCxnSpPr>
              <a:cxnSpLocks/>
            </p:cNvCxnSpPr>
            <p:nvPr/>
          </p:nvCxnSpPr>
          <p:spPr>
            <a:xfrm>
              <a:off x="3762616" y="-6459"/>
              <a:ext cx="0" cy="373745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18071BF-5694-4A0E-8DBF-90616BCC78E6}"/>
                </a:ext>
              </a:extLst>
            </p:cNvPr>
            <p:cNvCxnSpPr>
              <a:cxnSpLocks/>
            </p:cNvCxnSpPr>
            <p:nvPr/>
          </p:nvCxnSpPr>
          <p:spPr>
            <a:xfrm>
              <a:off x="10293890" y="-7559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18CB695-028E-4CF4-8CD1-0340862B44EF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47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0ACCCE7-02A5-4231-A6D7-E9C16AC684DC}"/>
                </a:ext>
              </a:extLst>
            </p:cNvPr>
            <p:cNvSpPr txBox="1"/>
            <p:nvPr/>
          </p:nvSpPr>
          <p:spPr>
            <a:xfrm>
              <a:off x="5590507" y="23219"/>
              <a:ext cx="182776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Experiments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FFD458C-E1E2-4FAA-94A3-EBE09BF58A83}"/>
                </a:ext>
              </a:extLst>
            </p:cNvPr>
            <p:cNvSpPr txBox="1"/>
            <p:nvPr/>
          </p:nvSpPr>
          <p:spPr>
            <a:xfrm>
              <a:off x="4009854" y="23219"/>
              <a:ext cx="13993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Method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1E8661-E80B-4557-9F9E-0797509C7D2C}"/>
                </a:ext>
              </a:extLst>
            </p:cNvPr>
            <p:cNvSpPr txBox="1"/>
            <p:nvPr/>
          </p:nvSpPr>
          <p:spPr>
            <a:xfrm>
              <a:off x="9413621" y="23219"/>
              <a:ext cx="80606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6A174808-7A0E-4002-9429-3C4E878B5C27}"/>
                </a:ext>
              </a:extLst>
            </p:cNvPr>
            <p:cNvSpPr txBox="1"/>
            <p:nvPr/>
          </p:nvSpPr>
          <p:spPr>
            <a:xfrm>
              <a:off x="7418272" y="34606"/>
              <a:ext cx="175829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II: Discussions</a:t>
              </a:r>
            </a:p>
          </p:txBody>
        </p:sp>
      </p:grpSp>
      <p:pic>
        <p:nvPicPr>
          <p:cNvPr id="21" name="Graphic 20" descr="Checkbox Checked">
            <a:extLst>
              <a:ext uri="{FF2B5EF4-FFF2-40B4-BE49-F238E27FC236}">
                <a16:creationId xmlns:a16="http://schemas.microsoft.com/office/drawing/2014/main" id="{E3490C11-7858-4DDD-A39C-06746D215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307" y="1601016"/>
            <a:ext cx="674353" cy="674353"/>
          </a:xfrm>
          <a:prstGeom prst="rect">
            <a:avLst/>
          </a:prstGeom>
        </p:spPr>
      </p:pic>
      <p:pic>
        <p:nvPicPr>
          <p:cNvPr id="22" name="Graphic 21" descr="Checkbox Crossed">
            <a:extLst>
              <a:ext uri="{FF2B5EF4-FFF2-40B4-BE49-F238E27FC236}">
                <a16:creationId xmlns:a16="http://schemas.microsoft.com/office/drawing/2014/main" id="{A9CBBAEF-55F6-40F2-B410-DE8C7E0F52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9831" y="4700429"/>
            <a:ext cx="635829" cy="635829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7F8B6EA-BC29-4689-8644-168C2F7C565C}"/>
              </a:ext>
            </a:extLst>
          </p:cNvPr>
          <p:cNvCxnSpPr/>
          <p:nvPr/>
        </p:nvCxnSpPr>
        <p:spPr>
          <a:xfrm>
            <a:off x="428229" y="4473213"/>
            <a:ext cx="11335542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itle 1">
            <a:extLst>
              <a:ext uri="{FF2B5EF4-FFF2-40B4-BE49-F238E27FC236}">
                <a16:creationId xmlns:a16="http://schemas.microsoft.com/office/drawing/2014/main" id="{ADDEAF79-73E2-4F1B-9472-FC098A720544}"/>
              </a:ext>
            </a:extLst>
          </p:cNvPr>
          <p:cNvSpPr txBox="1">
            <a:spLocks/>
          </p:cNvSpPr>
          <p:nvPr/>
        </p:nvSpPr>
        <p:spPr>
          <a:xfrm>
            <a:off x="1481846" y="1479535"/>
            <a:ext cx="10372409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b="1" dirty="0"/>
              <a:t>Curriculum learning, </a:t>
            </a:r>
            <a:r>
              <a:rPr lang="en-US" sz="2400" dirty="0"/>
              <a:t>further improved the representation learning performance</a:t>
            </a:r>
          </a:p>
        </p:txBody>
      </p:sp>
      <p:pic>
        <p:nvPicPr>
          <p:cNvPr id="26" name="Graphic 25" descr="Checkbox Checked">
            <a:extLst>
              <a:ext uri="{FF2B5EF4-FFF2-40B4-BE49-F238E27FC236}">
                <a16:creationId xmlns:a16="http://schemas.microsoft.com/office/drawing/2014/main" id="{F272E683-AECB-45C3-B988-66EB6BD8F9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307" y="3276099"/>
            <a:ext cx="674353" cy="674353"/>
          </a:xfrm>
          <a:prstGeom prst="rect">
            <a:avLst/>
          </a:prstGeom>
        </p:spPr>
      </p:pic>
      <p:sp>
        <p:nvSpPr>
          <p:cNvPr id="27" name="Title 1">
            <a:extLst>
              <a:ext uri="{FF2B5EF4-FFF2-40B4-BE49-F238E27FC236}">
                <a16:creationId xmlns:a16="http://schemas.microsoft.com/office/drawing/2014/main" id="{D4A68FBE-447E-4142-96A9-F2A6BAEEA503}"/>
              </a:ext>
            </a:extLst>
          </p:cNvPr>
          <p:cNvSpPr txBox="1">
            <a:spLocks/>
          </p:cNvSpPr>
          <p:nvPr/>
        </p:nvSpPr>
        <p:spPr>
          <a:xfrm>
            <a:off x="1481848" y="3276099"/>
            <a:ext cx="10297830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b="1" dirty="0"/>
              <a:t>Powerful video representation, </a:t>
            </a:r>
            <a:r>
              <a:rPr lang="en-US" sz="2400" dirty="0"/>
              <a:t>achieved the state-of-the performances on both transfer learning and feature learning</a:t>
            </a:r>
          </a:p>
        </p:txBody>
      </p:sp>
      <p:pic>
        <p:nvPicPr>
          <p:cNvPr id="28" name="Graphic 27" descr="Checkbox Checked">
            <a:extLst>
              <a:ext uri="{FF2B5EF4-FFF2-40B4-BE49-F238E27FC236}">
                <a16:creationId xmlns:a16="http://schemas.microsoft.com/office/drawing/2014/main" id="{955B456C-3568-4330-A102-A8B3E538F7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01307" y="2275369"/>
            <a:ext cx="674353" cy="674353"/>
          </a:xfrm>
          <a:prstGeom prst="rect">
            <a:avLst/>
          </a:prstGeom>
        </p:spPr>
      </p:pic>
      <p:sp>
        <p:nvSpPr>
          <p:cNvPr id="29" name="Title 1">
            <a:extLst>
              <a:ext uri="{FF2B5EF4-FFF2-40B4-BE49-F238E27FC236}">
                <a16:creationId xmlns:a16="http://schemas.microsoft.com/office/drawing/2014/main" id="{3283B1AB-853F-47D1-8645-0FF4C0BF2D4F}"/>
              </a:ext>
            </a:extLst>
          </p:cNvPr>
          <p:cNvSpPr txBox="1">
            <a:spLocks/>
          </p:cNvSpPr>
          <p:nvPr/>
        </p:nvSpPr>
        <p:spPr>
          <a:xfrm>
            <a:off x="1519135" y="2309629"/>
            <a:ext cx="10297830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b="1" dirty="0"/>
              <a:t>I</a:t>
            </a:r>
            <a:r>
              <a:rPr lang="en-US" altLang="zh-CN" sz="2400" b="1" dirty="0"/>
              <a:t>n-depth investigation</a:t>
            </a:r>
            <a:r>
              <a:rPr lang="en-US" sz="2400" b="1" dirty="0"/>
              <a:t>, </a:t>
            </a:r>
            <a:r>
              <a:rPr lang="en-US" sz="2400" dirty="0"/>
              <a:t>the architectures of backbone networks and the scale of pre-training dataset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403C7EB2-4A3C-419D-91F0-37F60FE9EE88}"/>
              </a:ext>
            </a:extLst>
          </p:cNvPr>
          <p:cNvSpPr txBox="1">
            <a:spLocks/>
          </p:cNvSpPr>
          <p:nvPr/>
        </p:nvSpPr>
        <p:spPr>
          <a:xfrm>
            <a:off x="1399781" y="4543101"/>
            <a:ext cx="10814011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Used optical flow to compute motion statistical labels</a:t>
            </a:r>
          </a:p>
        </p:txBody>
      </p:sp>
      <p:pic>
        <p:nvPicPr>
          <p:cNvPr id="34" name="Graphic 33" descr="Checkbox Crossed">
            <a:extLst>
              <a:ext uri="{FF2B5EF4-FFF2-40B4-BE49-F238E27FC236}">
                <a16:creationId xmlns:a16="http://schemas.microsoft.com/office/drawing/2014/main" id="{C5878C0B-C619-4280-B1AD-4FA814AF2C9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21037" y="5408320"/>
            <a:ext cx="635829" cy="635829"/>
          </a:xfrm>
          <a:prstGeom prst="rect">
            <a:avLst/>
          </a:prstGeom>
        </p:spPr>
      </p:pic>
      <p:sp>
        <p:nvSpPr>
          <p:cNvPr id="35" name="Title 1">
            <a:extLst>
              <a:ext uri="{FF2B5EF4-FFF2-40B4-BE49-F238E27FC236}">
                <a16:creationId xmlns:a16="http://schemas.microsoft.com/office/drawing/2014/main" id="{35299F4F-F3A2-487F-925E-5B761A4F8513}"/>
              </a:ext>
            </a:extLst>
          </p:cNvPr>
          <p:cNvSpPr txBox="1">
            <a:spLocks/>
          </p:cNvSpPr>
          <p:nvPr/>
        </p:nvSpPr>
        <p:spPr>
          <a:xfrm>
            <a:off x="1414321" y="5241284"/>
            <a:ext cx="10814011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sz="2400" dirty="0"/>
              <a:t>Optical flow computation: time and space consuming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12D5FB-09E8-4337-8777-A4149777D3C2}"/>
              </a:ext>
            </a:extLst>
          </p:cNvPr>
          <p:cNvSpPr txBox="1"/>
          <p:nvPr/>
        </p:nvSpPr>
        <p:spPr>
          <a:xfrm>
            <a:off x="8880272" y="4700034"/>
            <a:ext cx="31236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get free from optical flow in the next work!</a:t>
            </a:r>
          </a:p>
        </p:txBody>
      </p:sp>
    </p:spTree>
    <p:extLst>
      <p:ext uri="{BB962C8B-B14F-4D97-AF65-F5344CB8AC3E}">
        <p14:creationId xmlns:p14="http://schemas.microsoft.com/office/powerpoint/2010/main" val="78011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B855BE-4055-47CE-9684-71A9764AE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54</a:t>
            </a:fld>
            <a:endParaRPr lang="en-US"/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5B83F90-CEC3-49DC-B228-0FC8418860A0}"/>
              </a:ext>
            </a:extLst>
          </p:cNvPr>
          <p:cNvGrpSpPr/>
          <p:nvPr/>
        </p:nvGrpSpPr>
        <p:grpSpPr>
          <a:xfrm>
            <a:off x="0" y="-10237"/>
            <a:ext cx="12192000" cy="393066"/>
            <a:chOff x="0" y="-10237"/>
            <a:chExt cx="12192000" cy="393066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F5B201F0-3286-4967-BA78-97B92EC99F73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4E143DB-C218-429C-81F8-DB9D75F1D8F9}"/>
                </a:ext>
              </a:extLst>
            </p:cNvPr>
            <p:cNvSpPr txBox="1"/>
            <p:nvPr/>
          </p:nvSpPr>
          <p:spPr>
            <a:xfrm>
              <a:off x="80278" y="-10237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E41EBB47-8861-4739-9AE4-3797685E9BCB}"/>
                </a:ext>
              </a:extLst>
            </p:cNvPr>
            <p:cNvSpPr/>
            <p:nvPr/>
          </p:nvSpPr>
          <p:spPr>
            <a:xfrm>
              <a:off x="7596823" y="6590"/>
              <a:ext cx="1226297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A6A2CB5-3D09-466A-8FFC-D541ECFFE6D1}"/>
                </a:ext>
              </a:extLst>
            </p:cNvPr>
            <p:cNvSpPr txBox="1"/>
            <p:nvPr/>
          </p:nvSpPr>
          <p:spPr>
            <a:xfrm>
              <a:off x="4191346" y="35005"/>
              <a:ext cx="1203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006244B-8C12-452B-8CB9-025097C29413}"/>
                </a:ext>
              </a:extLst>
            </p:cNvPr>
            <p:cNvSpPr txBox="1"/>
            <p:nvPr/>
          </p:nvSpPr>
          <p:spPr>
            <a:xfrm>
              <a:off x="2045487" y="-10237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27FD7A25-C056-48FC-BBE4-EC885DB29BB4}"/>
                </a:ext>
              </a:extLst>
            </p:cNvPr>
            <p:cNvSpPr txBox="1"/>
            <p:nvPr/>
          </p:nvSpPr>
          <p:spPr>
            <a:xfrm>
              <a:off x="9340762" y="-10237"/>
              <a:ext cx="285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EDA29FA-94E8-480E-B449-BE0CDE241D44}"/>
                </a:ext>
              </a:extLst>
            </p:cNvPr>
            <p:cNvCxnSpPr>
              <a:cxnSpLocks/>
            </p:cNvCxnSpPr>
            <p:nvPr/>
          </p:nvCxnSpPr>
          <p:spPr>
            <a:xfrm>
              <a:off x="9340762" y="14361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E30B6F5F-1BE7-405E-9480-9A80627BE6DC}"/>
                </a:ext>
              </a:extLst>
            </p:cNvPr>
            <p:cNvCxnSpPr>
              <a:cxnSpLocks/>
            </p:cNvCxnSpPr>
            <p:nvPr/>
          </p:nvCxnSpPr>
          <p:spPr>
            <a:xfrm>
              <a:off x="1803715" y="14361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8309464-1966-43CF-A6A9-4798794DB34A}"/>
                </a:ext>
              </a:extLst>
            </p:cNvPr>
            <p:cNvSpPr txBox="1"/>
            <p:nvPr/>
          </p:nvSpPr>
          <p:spPr>
            <a:xfrm>
              <a:off x="5764730" y="44187"/>
              <a:ext cx="122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4D3C2E8-A3EC-48B8-A782-A2B0F5F79936}"/>
                </a:ext>
              </a:extLst>
            </p:cNvPr>
            <p:cNvSpPr txBox="1"/>
            <p:nvPr/>
          </p:nvSpPr>
          <p:spPr>
            <a:xfrm>
              <a:off x="7596822" y="20541"/>
              <a:ext cx="122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rgbClr val="00458A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</p:grpSp>
      <p:sp>
        <p:nvSpPr>
          <p:cNvPr id="46" name="Title 1">
            <a:extLst>
              <a:ext uri="{FF2B5EF4-FFF2-40B4-BE49-F238E27FC236}">
                <a16:creationId xmlns:a16="http://schemas.microsoft.com/office/drawing/2014/main" id="{F7651532-7195-4B28-90D2-DEC2DE4780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78" y="1084634"/>
            <a:ext cx="10369686" cy="4688732"/>
          </a:xfrm>
        </p:spPr>
        <p:txBody>
          <a:bodyPr>
            <a:noAutofit/>
          </a:bodyPr>
          <a:lstStyle/>
          <a:p>
            <a:pPr lvl="0" algn="ctr"/>
            <a:r>
              <a:rPr lang="en-US" sz="4800" b="1" dirty="0">
                <a:solidFill>
                  <a:schemeClr val="tx1"/>
                </a:solidFill>
              </a:rPr>
              <a:t>Part III: </a:t>
            </a:r>
            <a:r>
              <a:rPr lang="en-US" sz="4800" i="1" dirty="0">
                <a:solidFill>
                  <a:schemeClr val="tx1"/>
                </a:solidFill>
              </a:rPr>
              <a:t>Play pace variation and prediction </a:t>
            </a:r>
            <a:r>
              <a:rPr lang="en-US" sz="4800" dirty="0">
                <a:solidFill>
                  <a:schemeClr val="tx1"/>
                </a:solidFill>
              </a:rPr>
              <a:t>self-supervised video representation learning</a:t>
            </a:r>
          </a:p>
        </p:txBody>
      </p:sp>
    </p:spTree>
    <p:extLst>
      <p:ext uri="{BB962C8B-B14F-4D97-AF65-F5344CB8AC3E}">
        <p14:creationId xmlns:p14="http://schemas.microsoft.com/office/powerpoint/2010/main" val="218060834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72099-AAB0-4E04-9AFE-E483EF8C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55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DC713A-5B76-4DFB-9A61-ADCABE75CC01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E020CF-BEC3-443B-9580-16FF35D31621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7D8503C-6B5E-4670-9FAC-0AE57883B172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C85D49-DDAA-4847-9843-F492C6B70EBD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B81017-272F-4D11-BE95-B93D3ACCC52B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22923D-D34E-4C8F-9938-86DF51FF652A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FC8A030-1CC2-4BB3-AA21-1451751B0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5E43FB4-86D0-4DAD-9A74-E5C7D7EB5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9C896-DF25-4798-B92B-B384E0759560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13FBD-5816-4D9D-88CE-07063C60EEE7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632D37-EDBB-424B-BFA8-E9643A62A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8A5D59-C905-477C-9A21-C4A5788004B0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D9746E-F106-49CF-9A67-CC10CBB0A67E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65DE141-D11D-49EE-97C1-3AD7B365B0B4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B573D0-7260-474A-AE26-67B2DB5678E0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  <p:sp>
        <p:nvSpPr>
          <p:cNvPr id="31" name="Title 1">
            <a:extLst>
              <a:ext uri="{FF2B5EF4-FFF2-40B4-BE49-F238E27FC236}">
                <a16:creationId xmlns:a16="http://schemas.microsoft.com/office/drawing/2014/main" id="{806D2A81-9631-49EA-BAE9-E23E6C53B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65125"/>
            <a:ext cx="11006328" cy="969899"/>
          </a:xfrm>
        </p:spPr>
        <p:txBody>
          <a:bodyPr/>
          <a:lstStyle/>
          <a:p>
            <a:r>
              <a:rPr lang="en-US" dirty="0"/>
              <a:t>Motivation</a:t>
            </a:r>
          </a:p>
        </p:txBody>
      </p:sp>
      <p:pic>
        <p:nvPicPr>
          <p:cNvPr id="32" name="Graphic 31" descr="Brain in head">
            <a:extLst>
              <a:ext uri="{FF2B5EF4-FFF2-40B4-BE49-F238E27FC236}">
                <a16:creationId xmlns:a16="http://schemas.microsoft.com/office/drawing/2014/main" id="{3B426D30-F546-4F53-97A0-31887BE8C9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7893102" y="1811501"/>
            <a:ext cx="3337249" cy="3337249"/>
          </a:xfrm>
          <a:prstGeom prst="rect">
            <a:avLst/>
          </a:prstGeom>
        </p:spPr>
      </p:pic>
      <p:pic>
        <p:nvPicPr>
          <p:cNvPr id="33" name="Picture 4" descr="Matrix Bullet GIF | Gfycat">
            <a:extLst>
              <a:ext uri="{FF2B5EF4-FFF2-40B4-BE49-F238E27FC236}">
                <a16:creationId xmlns:a16="http://schemas.microsoft.com/office/drawing/2014/main" id="{071B888A-50D2-4ECF-AE35-3FAE720DD9D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072" y="2223398"/>
            <a:ext cx="4509591" cy="259171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Arrow: Right 33">
            <a:extLst>
              <a:ext uri="{FF2B5EF4-FFF2-40B4-BE49-F238E27FC236}">
                <a16:creationId xmlns:a16="http://schemas.microsoft.com/office/drawing/2014/main" id="{2A632A92-405B-4CC6-81DC-63B3B2E7E6C2}"/>
              </a:ext>
            </a:extLst>
          </p:cNvPr>
          <p:cNvSpPr/>
          <p:nvPr/>
        </p:nvSpPr>
        <p:spPr>
          <a:xfrm>
            <a:off x="6044493" y="2907756"/>
            <a:ext cx="1599564" cy="1118681"/>
          </a:xfrm>
          <a:prstGeom prst="rightArrow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18CEE0F-3D7F-4AF6-B691-EB34043E66BB}"/>
              </a:ext>
            </a:extLst>
          </p:cNvPr>
          <p:cNvSpPr txBox="1"/>
          <p:nvPr/>
        </p:nvSpPr>
        <p:spPr>
          <a:xfrm>
            <a:off x="-51507" y="138442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00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“A man is dodging a bullet” [action class]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5275396-5E1B-47C4-BFD3-EED04030BC9E}"/>
              </a:ext>
            </a:extLst>
          </p:cNvPr>
          <p:cNvSpPr txBox="1"/>
          <p:nvPr/>
        </p:nvSpPr>
        <p:spPr>
          <a:xfrm>
            <a:off x="0" y="5336733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“The video is play in a slow pace”</a:t>
            </a:r>
          </a:p>
        </p:txBody>
      </p:sp>
    </p:spTree>
    <p:extLst>
      <p:ext uri="{BB962C8B-B14F-4D97-AF65-F5344CB8AC3E}">
        <p14:creationId xmlns:p14="http://schemas.microsoft.com/office/powerpoint/2010/main" val="4066396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F6733A-A2D9-4DE7-8E8E-2774470334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0714" y="1514217"/>
            <a:ext cx="2666825" cy="42575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800" dirty="0"/>
              <a:t>[</a:t>
            </a:r>
            <a:r>
              <a:rPr lang="en-US" sz="1800" i="1" dirty="0"/>
              <a:t>Slow motion </a:t>
            </a:r>
            <a:r>
              <a:rPr lang="en-US" sz="1800" dirty="0"/>
              <a:t>in movies]</a:t>
            </a:r>
            <a:endParaRPr lang="en-US" sz="1800" i="1" dirty="0"/>
          </a:p>
        </p:txBody>
      </p:sp>
      <p:pic>
        <p:nvPicPr>
          <p:cNvPr id="1026" name="Picture 2" descr="Lord of the Rings + falling (the ring) | Lord of the rings, The ...">
            <a:extLst>
              <a:ext uri="{FF2B5EF4-FFF2-40B4-BE49-F238E27FC236}">
                <a16:creationId xmlns:a16="http://schemas.microsoft.com/office/drawing/2014/main" id="{8790341E-C9AA-4B69-AE48-8BA180F9C73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4462" y="2464986"/>
            <a:ext cx="2396991" cy="13697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trix Bullet GIF | Gfycat">
            <a:extLst>
              <a:ext uri="{FF2B5EF4-FFF2-40B4-BE49-F238E27FC236}">
                <a16:creationId xmlns:a16="http://schemas.microsoft.com/office/drawing/2014/main" id="{AD80A42E-0338-4720-BBAE-3DFAFC29221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7494" y="2464984"/>
            <a:ext cx="2383294" cy="13697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97582D70-2758-4B32-A8C8-92D76D010D1F}"/>
              </a:ext>
            </a:extLst>
          </p:cNvPr>
          <p:cNvGrpSpPr/>
          <p:nvPr/>
        </p:nvGrpSpPr>
        <p:grpSpPr>
          <a:xfrm>
            <a:off x="997827" y="4500969"/>
            <a:ext cx="10119360" cy="711782"/>
            <a:chOff x="2116384" y="4819353"/>
            <a:chExt cx="10880087" cy="711782"/>
          </a:xfrm>
        </p:grpSpPr>
        <p:sp>
          <p:nvSpPr>
            <p:cNvPr id="9" name="Content Placeholder 2">
              <a:extLst>
                <a:ext uri="{FF2B5EF4-FFF2-40B4-BE49-F238E27FC236}">
                  <a16:creationId xmlns:a16="http://schemas.microsoft.com/office/drawing/2014/main" id="{EAA81100-40A6-40EC-9567-CB4ABDD8F2F1}"/>
                </a:ext>
              </a:extLst>
            </p:cNvPr>
            <p:cNvSpPr txBox="1">
              <a:spLocks/>
            </p:cNvSpPr>
            <p:nvPr/>
          </p:nvSpPr>
          <p:spPr>
            <a:xfrm>
              <a:off x="2828166" y="4960615"/>
              <a:ext cx="10168305" cy="5187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HK" b="1" dirty="0"/>
                <a:t>Can a neural network distinguish</a:t>
              </a:r>
              <a:r>
                <a:rPr lang="zh-CN" altLang="en-US" b="1" dirty="0"/>
                <a:t> </a:t>
              </a:r>
              <a:r>
                <a:rPr lang="en-HK" altLang="zh-CN" b="1" dirty="0"/>
                <a:t>different</a:t>
              </a:r>
              <a:r>
                <a:rPr lang="zh-CN" altLang="en-US" b="1" dirty="0"/>
                <a:t> </a:t>
              </a:r>
              <a:r>
                <a:rPr lang="en-US" altLang="zh-CN" b="1" dirty="0"/>
                <a:t>play </a:t>
              </a:r>
              <a:r>
                <a:rPr lang="en-HK" altLang="zh-CN" b="1" dirty="0"/>
                <a:t>paces</a:t>
              </a:r>
              <a:r>
                <a:rPr lang="en-HK" b="1" dirty="0"/>
                <a:t>? </a:t>
              </a:r>
            </a:p>
          </p:txBody>
        </p:sp>
        <p:pic>
          <p:nvPicPr>
            <p:cNvPr id="10" name="Graphic 9" descr="Lightbulb and gear">
              <a:extLst>
                <a:ext uri="{FF2B5EF4-FFF2-40B4-BE49-F238E27FC236}">
                  <a16:creationId xmlns:a16="http://schemas.microsoft.com/office/drawing/2014/main" id="{AF337E2C-0855-4F00-B4B9-16A173010F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116384" y="4819353"/>
              <a:ext cx="711782" cy="711782"/>
            </a:xfrm>
            <a:prstGeom prst="rect">
              <a:avLst/>
            </a:prstGeom>
          </p:spPr>
        </p:pic>
      </p:grpSp>
      <p:sp>
        <p:nvSpPr>
          <p:cNvPr id="7" name="Title 6">
            <a:extLst>
              <a:ext uri="{FF2B5EF4-FFF2-40B4-BE49-F238E27FC236}">
                <a16:creationId xmlns:a16="http://schemas.microsoft.com/office/drawing/2014/main" id="{175607CB-66D6-49B2-BE75-583F73FBE9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792902"/>
            <a:ext cx="12192000" cy="627336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solidFill>
                  <a:schemeClr val="tx1"/>
                </a:solidFill>
              </a:rPr>
              <a:t>Observation: </a:t>
            </a:r>
            <a:r>
              <a:rPr lang="en-US" sz="2800" dirty="0">
                <a:solidFill>
                  <a:schemeClr val="tx1"/>
                </a:solidFill>
              </a:rPr>
              <a:t>Human visual system is sensitive to </a:t>
            </a:r>
            <a:r>
              <a:rPr lang="en-US" sz="4000" dirty="0"/>
              <a:t>video pace</a:t>
            </a:r>
            <a:br>
              <a:rPr lang="en-US" sz="2800" dirty="0"/>
            </a:br>
            <a:endParaRPr lang="en-US" sz="2800" dirty="0"/>
          </a:p>
        </p:txBody>
      </p:sp>
      <p:pic>
        <p:nvPicPr>
          <p:cNvPr id="18" name="Picture 17" descr="A picture containing person, indoor, person, brushing&#10;&#10;Description automatically generated">
            <a:extLst>
              <a:ext uri="{FF2B5EF4-FFF2-40B4-BE49-F238E27FC236}">
                <a16:creationId xmlns:a16="http://schemas.microsoft.com/office/drawing/2014/main" id="{2E540956-D48B-45B3-AECC-3EB34275CC3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5106" y="2464984"/>
            <a:ext cx="2138082" cy="136970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3EC4EB6-D272-4A5A-927F-0B5F27FA7C97}"/>
              </a:ext>
            </a:extLst>
          </p:cNvPr>
          <p:cNvSpPr txBox="1"/>
          <p:nvPr/>
        </p:nvSpPr>
        <p:spPr>
          <a:xfrm>
            <a:off x="2164652" y="3930685"/>
            <a:ext cx="18349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[The Lord of the Rings]</a:t>
            </a:r>
            <a:endParaRPr lang="en-US" sz="12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A81211-B522-4CD8-8C26-0ABBA8C21FE4}"/>
              </a:ext>
            </a:extLst>
          </p:cNvPr>
          <p:cNvSpPr txBox="1"/>
          <p:nvPr/>
        </p:nvSpPr>
        <p:spPr>
          <a:xfrm>
            <a:off x="6310408" y="3968608"/>
            <a:ext cx="1088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[The Matrix]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2B6CA9-612A-4591-A273-F8E2F5AD270A}"/>
              </a:ext>
            </a:extLst>
          </p:cNvPr>
          <p:cNvSpPr txBox="1"/>
          <p:nvPr/>
        </p:nvSpPr>
        <p:spPr>
          <a:xfrm>
            <a:off x="8063470" y="3943514"/>
            <a:ext cx="26013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[Crouching Tiger, Hidden Dragon]</a:t>
            </a:r>
            <a:endParaRPr lang="en-US" sz="12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C72099-AAB0-4E04-9AFE-E483EF8C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56</a:t>
            </a:fld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DEDC713A-5B76-4DFB-9A61-ADCABE75CC01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B4E020CF-BEC3-443B-9580-16FF35D31621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7D8503C-6B5E-4670-9FAC-0AE57883B172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BEC85D49-DDAA-4847-9843-F492C6B70EBD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6B81017-272F-4D11-BE95-B93D3ACCC52B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622923D-D34E-4C8F-9938-86DF51FF652A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9FC8A030-1CC2-4BB3-AA21-1451751B074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>
                <a:extLst>
                  <a:ext uri="{FF2B5EF4-FFF2-40B4-BE49-F238E27FC236}">
                    <a16:creationId xmlns:a16="http://schemas.microsoft.com/office/drawing/2014/main" id="{65E43FB4-86D0-4DAD-9A74-E5C7D7EB5F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9169C896-DF25-4798-B92B-B384E0759560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AA013FBD-5816-4D9D-88CE-07063C60EEE7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8B632D37-EDBB-424B-BFA8-E9643A62A2BF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448A5D59-C905-477C-9A21-C4A5788004B0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ED9746E-F106-49CF-9A67-CC10CBB0A67E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A65DE141-D11D-49EE-97C1-3AD7B365B0B4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BB573D0-7260-474A-AE26-67B2DB5678E0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02331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/>
      <p:bldP spid="12" grpId="0"/>
      <p:bldP spid="1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9BCC62F2-9F29-417D-82C8-BBDB9BF385C6}"/>
              </a:ext>
            </a:extLst>
          </p:cNvPr>
          <p:cNvGrpSpPr/>
          <p:nvPr/>
        </p:nvGrpSpPr>
        <p:grpSpPr>
          <a:xfrm>
            <a:off x="700615" y="4794059"/>
            <a:ext cx="10323546" cy="711782"/>
            <a:chOff x="700615" y="449038"/>
            <a:chExt cx="10323546" cy="711782"/>
          </a:xfrm>
        </p:grpSpPr>
        <p:sp>
          <p:nvSpPr>
            <p:cNvPr id="19" name="Content Placeholder 2">
              <a:extLst>
                <a:ext uri="{FF2B5EF4-FFF2-40B4-BE49-F238E27FC236}">
                  <a16:creationId xmlns:a16="http://schemas.microsoft.com/office/drawing/2014/main" id="{1C969A20-499F-4E24-A7FD-9E38AFB3174A}"/>
                </a:ext>
              </a:extLst>
            </p:cNvPr>
            <p:cNvSpPr txBox="1">
              <a:spLocks/>
            </p:cNvSpPr>
            <p:nvPr/>
          </p:nvSpPr>
          <p:spPr>
            <a:xfrm>
              <a:off x="1566816" y="642035"/>
              <a:ext cx="9457345" cy="51878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Font typeface="Arial" panose="020B0604020202020204" pitchFamily="34" charset="0"/>
                <a:buNone/>
              </a:pPr>
              <a:r>
                <a:rPr lang="en-HK" b="1" dirty="0"/>
                <a:t>Can a neural network distinguish</a:t>
              </a:r>
              <a:r>
                <a:rPr lang="zh-CN" altLang="en-US" b="1" dirty="0"/>
                <a:t> </a:t>
              </a:r>
              <a:r>
                <a:rPr lang="en-HK" altLang="zh-CN" b="1" dirty="0"/>
                <a:t>different</a:t>
              </a:r>
              <a:r>
                <a:rPr lang="zh-CN" altLang="en-US" b="1" dirty="0"/>
                <a:t> </a:t>
              </a:r>
              <a:r>
                <a:rPr lang="en-US" altLang="zh-CN" b="1" dirty="0"/>
                <a:t>play </a:t>
              </a:r>
              <a:r>
                <a:rPr lang="en-HK" altLang="zh-CN" b="1" dirty="0"/>
                <a:t>paces</a:t>
              </a:r>
              <a:r>
                <a:rPr lang="en-HK" b="1" dirty="0"/>
                <a:t>? </a:t>
              </a:r>
            </a:p>
          </p:txBody>
        </p:sp>
        <p:pic>
          <p:nvPicPr>
            <p:cNvPr id="20" name="Graphic 19" descr="Lightbulb and gear">
              <a:extLst>
                <a:ext uri="{FF2B5EF4-FFF2-40B4-BE49-F238E27FC236}">
                  <a16:creationId xmlns:a16="http://schemas.microsoft.com/office/drawing/2014/main" id="{A5E0F2EE-DE36-4340-AF5D-2470759AAE9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0615" y="449038"/>
              <a:ext cx="662015" cy="711782"/>
            </a:xfrm>
            <a:prstGeom prst="rect">
              <a:avLst/>
            </a:prstGeom>
          </p:spPr>
        </p:pic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B180BFFB-F3F2-4329-B215-37DAF7E7A62A}"/>
              </a:ext>
            </a:extLst>
          </p:cNvPr>
          <p:cNvCxnSpPr>
            <a:cxnSpLocks/>
          </p:cNvCxnSpPr>
          <p:nvPr/>
        </p:nvCxnSpPr>
        <p:spPr>
          <a:xfrm>
            <a:off x="4336682" y="2035551"/>
            <a:ext cx="923144" cy="1709"/>
          </a:xfrm>
          <a:prstGeom prst="straightConnector1">
            <a:avLst/>
          </a:prstGeom>
          <a:ln w="28575">
            <a:solidFill>
              <a:srgbClr val="004B8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6A22E00-13C6-4036-BA1E-1B45F8098E53}"/>
              </a:ext>
            </a:extLst>
          </p:cNvPr>
          <p:cNvGrpSpPr/>
          <p:nvPr/>
        </p:nvGrpSpPr>
        <p:grpSpPr>
          <a:xfrm>
            <a:off x="5277586" y="1427567"/>
            <a:ext cx="1180967" cy="1215970"/>
            <a:chOff x="5277586" y="1777763"/>
            <a:chExt cx="1180967" cy="1215970"/>
          </a:xfrm>
        </p:grpSpPr>
        <p:sp>
          <p:nvSpPr>
            <p:cNvPr id="23" name="Flowchart: Manual Operation 22">
              <a:extLst>
                <a:ext uri="{FF2B5EF4-FFF2-40B4-BE49-F238E27FC236}">
                  <a16:creationId xmlns:a16="http://schemas.microsoft.com/office/drawing/2014/main" id="{433CF1D2-E972-44FE-ABC5-48721A389DF4}"/>
                </a:ext>
              </a:extLst>
            </p:cNvPr>
            <p:cNvSpPr/>
            <p:nvPr/>
          </p:nvSpPr>
          <p:spPr>
            <a:xfrm rot="16200000">
              <a:off x="5260085" y="1795264"/>
              <a:ext cx="1215970" cy="1180967"/>
            </a:xfrm>
            <a:prstGeom prst="flowChartManualOperation">
              <a:avLst/>
            </a:prstGeom>
            <a:noFill/>
            <a:ln w="28575">
              <a:solidFill>
                <a:srgbClr val="004B8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F7D2F5B-2BD7-4A1E-90D5-B25CDA91D1B2}"/>
                    </a:ext>
                  </a:extLst>
                </p:cNvPr>
                <p:cNvSpPr txBox="1"/>
                <p:nvPr/>
              </p:nvSpPr>
              <p:spPr>
                <a:xfrm>
                  <a:off x="5687780" y="2014402"/>
                  <a:ext cx="363339" cy="61555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4000" b="0" i="1" smtClean="0">
                            <a:solidFill>
                              <a:srgbClr val="004B8E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oMath>
                    </m:oMathPara>
                  </a14:m>
                  <a:endParaRPr lang="en-US" sz="4000" dirty="0">
                    <a:solidFill>
                      <a:srgbClr val="004B8E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mc:Choice>
          <mc:Fallback xmlns="">
            <p:sp>
              <p:nvSpPr>
                <p:cNvPr id="24" name="TextBox 23">
                  <a:extLst>
                    <a:ext uri="{FF2B5EF4-FFF2-40B4-BE49-F238E27FC236}">
                      <a16:creationId xmlns:a16="http://schemas.microsoft.com/office/drawing/2014/main" id="{5F7D2F5B-2BD7-4A1E-90D5-B25CDA91D1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7780" y="2014402"/>
                  <a:ext cx="363339" cy="615553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683A9509-C93E-4C19-BE34-1ABE1C4A43DB}"/>
              </a:ext>
            </a:extLst>
          </p:cNvPr>
          <p:cNvSpPr txBox="1"/>
          <p:nvPr/>
        </p:nvSpPr>
        <p:spPr>
          <a:xfrm>
            <a:off x="2934475" y="1567655"/>
            <a:ext cx="14620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Input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videos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DFAAED0-D798-4C64-ACF3-DA827A273D71}"/>
              </a:ext>
            </a:extLst>
          </p:cNvPr>
          <p:cNvSpPr txBox="1"/>
          <p:nvPr/>
        </p:nvSpPr>
        <p:spPr>
          <a:xfrm>
            <a:off x="7957226" y="1567655"/>
            <a:ext cx="118096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Slow</a:t>
            </a:r>
          </a:p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pace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D71C172F-C969-44B2-A7B9-CE41084F017F}"/>
              </a:ext>
            </a:extLst>
          </p:cNvPr>
          <p:cNvCxnSpPr>
            <a:cxnSpLocks/>
          </p:cNvCxnSpPr>
          <p:nvPr/>
        </p:nvCxnSpPr>
        <p:spPr>
          <a:xfrm>
            <a:off x="6476314" y="2011033"/>
            <a:ext cx="1180968" cy="0"/>
          </a:xfrm>
          <a:prstGeom prst="straightConnector1">
            <a:avLst/>
          </a:prstGeom>
          <a:ln w="28575">
            <a:solidFill>
              <a:srgbClr val="004B8E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Graphic 27" descr="Question mark">
            <a:extLst>
              <a:ext uri="{FF2B5EF4-FFF2-40B4-BE49-F238E27FC236}">
                <a16:creationId xmlns:a16="http://schemas.microsoft.com/office/drawing/2014/main" id="{E386F1DC-0CB4-4A19-AEE0-BB235E415A4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25051" y="1525164"/>
            <a:ext cx="924740" cy="914400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2B592EE3-5447-4881-9398-0D91B50D0DED}"/>
              </a:ext>
            </a:extLst>
          </p:cNvPr>
          <p:cNvGrpSpPr/>
          <p:nvPr/>
        </p:nvGrpSpPr>
        <p:grpSpPr>
          <a:xfrm>
            <a:off x="4959609" y="3333809"/>
            <a:ext cx="6921106" cy="1007480"/>
            <a:chOff x="2077116" y="3620943"/>
            <a:chExt cx="7682549" cy="1007480"/>
          </a:xfrm>
        </p:grpSpPr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49F61CF-770E-4C7E-9DA4-74C3B643F24B}"/>
                </a:ext>
              </a:extLst>
            </p:cNvPr>
            <p:cNvSpPr/>
            <p:nvPr/>
          </p:nvSpPr>
          <p:spPr>
            <a:xfrm>
              <a:off x="2402248" y="3620943"/>
              <a:ext cx="7357417" cy="658311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89C61A2-5726-4EE6-8BC5-360258F905BB}"/>
                </a:ext>
              </a:extLst>
            </p:cNvPr>
            <p:cNvSpPr txBox="1"/>
            <p:nvPr/>
          </p:nvSpPr>
          <p:spPr>
            <a:xfrm>
              <a:off x="2077116" y="3674316"/>
              <a:ext cx="7008650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HK" sz="2800" dirty="0">
                  <a:latin typeface="Arial" panose="020B0604020202020204" pitchFamily="34" charset="0"/>
                  <a:cs typeface="Arial" panose="020B0604020202020204" pitchFamily="34" charset="0"/>
                </a:rPr>
                <a:t>Learn powerful </a:t>
              </a:r>
              <a:r>
                <a:rPr lang="en-US" sz="2800" dirty="0" err="1">
                  <a:latin typeface="Arial" panose="020B0604020202020204" pitchFamily="34" charset="0"/>
                  <a:cs typeface="Arial" panose="020B0604020202020204" pitchFamily="34" charset="0"/>
                </a:rPr>
                <a:t>spatio</a:t>
              </a:r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-temporal features</a:t>
              </a:r>
            </a:p>
            <a:p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327F822F-99C6-4EBC-A69D-7F16987CB2EC}"/>
              </a:ext>
            </a:extLst>
          </p:cNvPr>
          <p:cNvCxnSpPr>
            <a:cxnSpLocks/>
            <a:stCxn id="23" idx="1"/>
          </p:cNvCxnSpPr>
          <p:nvPr/>
        </p:nvCxnSpPr>
        <p:spPr>
          <a:xfrm>
            <a:off x="5868071" y="2521940"/>
            <a:ext cx="0" cy="556864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6AA18BA9-88B9-488E-9FFC-C337F366CF07}"/>
              </a:ext>
            </a:extLst>
          </p:cNvPr>
          <p:cNvSpPr txBox="1"/>
          <p:nvPr/>
        </p:nvSpPr>
        <p:spPr>
          <a:xfrm>
            <a:off x="0" y="5358010"/>
            <a:ext cx="12192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004B8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Self-supervised video representation learning </a:t>
            </a: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6DB6AE-EBE8-4E1A-8A9A-353432EB1DF2}"/>
              </a:ext>
            </a:extLst>
          </p:cNvPr>
          <p:cNvGrpSpPr/>
          <p:nvPr/>
        </p:nvGrpSpPr>
        <p:grpSpPr>
          <a:xfrm>
            <a:off x="5470240" y="4314833"/>
            <a:ext cx="1650495" cy="1077902"/>
            <a:chOff x="5524262" y="4285516"/>
            <a:chExt cx="1650495" cy="1077902"/>
          </a:xfrm>
        </p:grpSpPr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00DF55C-DD26-45D4-8092-0D0F9A06A0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8070" y="4285516"/>
              <a:ext cx="0" cy="22434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36" name="Graphic 35" descr="Bullseye">
              <a:extLst>
                <a:ext uri="{FF2B5EF4-FFF2-40B4-BE49-F238E27FC236}">
                  <a16:creationId xmlns:a16="http://schemas.microsoft.com/office/drawing/2014/main" id="{F6CB0805-E138-4E93-B0B5-A7774D74514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524262" y="4512477"/>
              <a:ext cx="687616" cy="687616"/>
            </a:xfrm>
            <a:prstGeom prst="rect">
              <a:avLst/>
            </a:prstGeom>
          </p:spPr>
        </p:pic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9A1214C9-1630-4FFF-A104-17D674C7303E}"/>
                </a:ext>
              </a:extLst>
            </p:cNvPr>
            <p:cNvSpPr txBox="1"/>
            <p:nvPr/>
          </p:nvSpPr>
          <p:spPr>
            <a:xfrm>
              <a:off x="6096000" y="4441392"/>
              <a:ext cx="10787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Goal</a:t>
              </a:r>
            </a:p>
          </p:txBody>
        </p: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FEF3BFE0-6DCF-49B4-81C3-4689E08205F3}"/>
                </a:ext>
              </a:extLst>
            </p:cNvPr>
            <p:cNvCxnSpPr>
              <a:endCxn id="36" idx="2"/>
            </p:cNvCxnSpPr>
            <p:nvPr/>
          </p:nvCxnSpPr>
          <p:spPr>
            <a:xfrm flipV="1">
              <a:off x="5868070" y="5200093"/>
              <a:ext cx="0" cy="16332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C80EB10-040B-46E1-9DA5-032D54B57C4F}"/>
              </a:ext>
            </a:extLst>
          </p:cNvPr>
          <p:cNvGrpSpPr/>
          <p:nvPr/>
        </p:nvGrpSpPr>
        <p:grpSpPr>
          <a:xfrm>
            <a:off x="202884" y="3330650"/>
            <a:ext cx="4926349" cy="993870"/>
            <a:chOff x="1807334" y="3631378"/>
            <a:chExt cx="5468334" cy="997288"/>
          </a:xfrm>
        </p:grpSpPr>
        <p:sp>
          <p:nvSpPr>
            <p:cNvPr id="40" name="Rectangle: Rounded Corners 39">
              <a:extLst>
                <a:ext uri="{FF2B5EF4-FFF2-40B4-BE49-F238E27FC236}">
                  <a16:creationId xmlns:a16="http://schemas.microsoft.com/office/drawing/2014/main" id="{C7C6532F-3523-4730-AE12-023E735D6C18}"/>
                </a:ext>
              </a:extLst>
            </p:cNvPr>
            <p:cNvSpPr/>
            <p:nvPr/>
          </p:nvSpPr>
          <p:spPr>
            <a:xfrm>
              <a:off x="2189362" y="3631378"/>
              <a:ext cx="5084098" cy="658311"/>
            </a:xfrm>
            <a:prstGeom prst="roundRect">
              <a:avLst/>
            </a:prstGeom>
            <a:solidFill>
              <a:schemeClr val="bg2"/>
            </a:solidFill>
            <a:ln w="28575"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E74FB96-AECC-43A2-AD27-9208305C5692}"/>
                </a:ext>
              </a:extLst>
            </p:cNvPr>
            <p:cNvSpPr txBox="1"/>
            <p:nvPr/>
          </p:nvSpPr>
          <p:spPr>
            <a:xfrm>
              <a:off x="1807334" y="3674559"/>
              <a:ext cx="546833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1"/>
              <a:r>
                <a:rPr lang="en-US" sz="2800" dirty="0">
                  <a:latin typeface="Arial" panose="020B0604020202020204" pitchFamily="34" charset="0"/>
                  <a:cs typeface="Arial" panose="020B0604020202020204" pitchFamily="34" charset="0"/>
                </a:rPr>
                <a:t>Understand video contents</a:t>
              </a:r>
            </a:p>
            <a:p>
              <a:endParaRPr lang="en-US" sz="28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42" name="Picture 2" descr="Lord of the Rings + falling (the ring) | Lord of the rings, The ...">
            <a:extLst>
              <a:ext uri="{FF2B5EF4-FFF2-40B4-BE49-F238E27FC236}">
                <a16:creationId xmlns:a16="http://schemas.microsoft.com/office/drawing/2014/main" id="{F6690299-7146-40A3-AE88-6D7CD8FE3C0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37" y="1513048"/>
            <a:ext cx="1828760" cy="104500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53646941-914A-4057-A661-F1481FDE8749}"/>
              </a:ext>
            </a:extLst>
          </p:cNvPr>
          <p:cNvSpPr/>
          <p:nvPr/>
        </p:nvSpPr>
        <p:spPr>
          <a:xfrm>
            <a:off x="311285" y="3078804"/>
            <a:ext cx="11809374" cy="1136258"/>
          </a:xfrm>
          <a:prstGeom prst="rect">
            <a:avLst/>
          </a:prstGeom>
          <a:noFill/>
          <a:ln w="28575">
            <a:solidFill>
              <a:schemeClr val="bg2">
                <a:lumMod val="50000"/>
              </a:schemeClr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14A79BA-AC5D-4329-92F4-7DF379191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57</a:t>
            </a:fld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19B7031-E33E-4C94-8259-604593DB112D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E9A769BD-1BAB-4DAE-B90E-6B4CC28AC1D4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7DD6E8FD-7AE8-4FAE-948D-553E8C6F8F6E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004FBD31-CEC9-4114-8A72-DCA2A7FD7ACD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F923E7F-038D-41D2-81AA-409D514E90C9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7D861D7-1134-49FA-89F4-535B33A3B5A0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4D41BE9F-4A87-4874-8824-BC54314C67F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>
                <a:extLst>
                  <a:ext uri="{FF2B5EF4-FFF2-40B4-BE49-F238E27FC236}">
                    <a16:creationId xmlns:a16="http://schemas.microsoft.com/office/drawing/2014/main" id="{BA567C74-3432-43C6-9616-CEF35187BAC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2FA8EA07-B491-43A5-B2FF-8D56BE834D88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80BCEBF-4BD4-4064-8466-5C55A69935CA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4C52266E-37EE-4D44-8F3D-3E219D5C59E4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53EBA0-EF1C-46CD-A433-CBCC9D87A9FA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E4B43C2-A818-4C65-AFD2-CCEB97767797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49" name="Rectangle: Rounded Corners 48">
              <a:extLst>
                <a:ext uri="{FF2B5EF4-FFF2-40B4-BE49-F238E27FC236}">
                  <a16:creationId xmlns:a16="http://schemas.microsoft.com/office/drawing/2014/main" id="{3442ECEE-1572-43DD-930F-5138A316EB93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D15CBDEB-AEE4-4498-B722-017CB25C10E8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00004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07407E-6 L -0.00039 -0.6331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" y="-31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3" grpId="0"/>
      <p:bldP spid="4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64AB6-D0F9-44B0-A089-559F647C4F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91458"/>
            <a:ext cx="11006328" cy="969899"/>
          </a:xfrm>
        </p:spPr>
        <p:txBody>
          <a:bodyPr/>
          <a:lstStyle/>
          <a:p>
            <a:r>
              <a:rPr lang="en-US" dirty="0"/>
              <a:t>Generating</a:t>
            </a:r>
            <a:r>
              <a:rPr lang="zh-CN" altLang="en-US" dirty="0"/>
              <a:t> </a:t>
            </a:r>
            <a:r>
              <a:rPr lang="en-HK" altLang="zh-CN" dirty="0"/>
              <a:t>training </a:t>
            </a:r>
            <a:r>
              <a:rPr lang="en-US" altLang="zh-CN" dirty="0"/>
              <a:t>clips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F2D7FFD-F61C-4EE7-A4AA-C22040A144FC}"/>
              </a:ext>
            </a:extLst>
          </p:cNvPr>
          <p:cNvSpPr txBox="1"/>
          <p:nvPr/>
        </p:nvSpPr>
        <p:spPr>
          <a:xfrm>
            <a:off x="62641" y="1745219"/>
            <a:ext cx="159530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HK" sz="2000" dirty="0">
                <a:latin typeface="Arial" panose="020B0604020202020204" pitchFamily="34" charset="0"/>
                <a:cs typeface="Arial" panose="020B0604020202020204" pitchFamily="34" charset="0"/>
              </a:rPr>
              <a:t>Video in </a:t>
            </a:r>
          </a:p>
          <a:p>
            <a:pPr algn="ctr"/>
            <a:r>
              <a:rPr lang="en-HK" sz="2000" dirty="0">
                <a:latin typeface="Arial" panose="020B0604020202020204" pitchFamily="34" charset="0"/>
                <a:cs typeface="Arial" panose="020B0604020202020204" pitchFamily="34" charset="0"/>
              </a:rPr>
              <a:t>natural pace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32183E74-DE72-46AA-8A35-0AC37FA4DA62}"/>
              </a:ext>
            </a:extLst>
          </p:cNvPr>
          <p:cNvGrpSpPr/>
          <p:nvPr/>
        </p:nvGrpSpPr>
        <p:grpSpPr>
          <a:xfrm>
            <a:off x="1639430" y="1947383"/>
            <a:ext cx="9704152" cy="379134"/>
            <a:chOff x="2431914" y="1133526"/>
            <a:chExt cx="11013502" cy="484111"/>
          </a:xfrm>
        </p:grpSpPr>
        <p:sp>
          <p:nvSpPr>
            <p:cNvPr id="72" name="Rectangle: Rounded Corners 71">
              <a:extLst>
                <a:ext uri="{FF2B5EF4-FFF2-40B4-BE49-F238E27FC236}">
                  <a16:creationId xmlns:a16="http://schemas.microsoft.com/office/drawing/2014/main" id="{8AF5D938-630C-4065-8ED8-2DD60DE90C25}"/>
                </a:ext>
              </a:extLst>
            </p:cNvPr>
            <p:cNvSpPr/>
            <p:nvPr/>
          </p:nvSpPr>
          <p:spPr>
            <a:xfrm>
              <a:off x="2431914" y="1150709"/>
              <a:ext cx="322873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73" name="Rectangle: Rounded Corners 72">
              <a:extLst>
                <a:ext uri="{FF2B5EF4-FFF2-40B4-BE49-F238E27FC236}">
                  <a16:creationId xmlns:a16="http://schemas.microsoft.com/office/drawing/2014/main" id="{FEA249DB-348A-4EE6-B191-2949379C5E2F}"/>
                </a:ext>
              </a:extLst>
            </p:cNvPr>
            <p:cNvSpPr/>
            <p:nvPr/>
          </p:nvSpPr>
          <p:spPr>
            <a:xfrm>
              <a:off x="2870786" y="1150709"/>
              <a:ext cx="356562" cy="46692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74" name="Rectangle: Rounded Corners 73">
              <a:extLst>
                <a:ext uri="{FF2B5EF4-FFF2-40B4-BE49-F238E27FC236}">
                  <a16:creationId xmlns:a16="http://schemas.microsoft.com/office/drawing/2014/main" id="{C1E657AC-789B-49D8-A638-6199A2D964B7}"/>
                </a:ext>
              </a:extLst>
            </p:cNvPr>
            <p:cNvSpPr/>
            <p:nvPr/>
          </p:nvSpPr>
          <p:spPr>
            <a:xfrm>
              <a:off x="3307518" y="115070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</a:t>
              </a:r>
            </a:p>
          </p:txBody>
        </p:sp>
        <p:sp>
          <p:nvSpPr>
            <p:cNvPr id="75" name="Rectangle: Rounded Corners 74">
              <a:extLst>
                <a:ext uri="{FF2B5EF4-FFF2-40B4-BE49-F238E27FC236}">
                  <a16:creationId xmlns:a16="http://schemas.microsoft.com/office/drawing/2014/main" id="{2035B2E1-0A0E-4421-87EB-E73982C0107A}"/>
                </a:ext>
              </a:extLst>
            </p:cNvPr>
            <p:cNvSpPr/>
            <p:nvPr/>
          </p:nvSpPr>
          <p:spPr>
            <a:xfrm>
              <a:off x="4154475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5</a:t>
              </a:r>
            </a:p>
          </p:txBody>
        </p:sp>
        <p:sp>
          <p:nvSpPr>
            <p:cNvPr id="76" name="Rectangle: Rounded Corners 75">
              <a:extLst>
                <a:ext uri="{FF2B5EF4-FFF2-40B4-BE49-F238E27FC236}">
                  <a16:creationId xmlns:a16="http://schemas.microsoft.com/office/drawing/2014/main" id="{4ACD27BB-A75D-4681-89F4-4A32F21EA749}"/>
                </a:ext>
              </a:extLst>
            </p:cNvPr>
            <p:cNvSpPr/>
            <p:nvPr/>
          </p:nvSpPr>
          <p:spPr>
            <a:xfrm>
              <a:off x="4568811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77" name="Rectangle: Rounded Corners 76">
              <a:extLst>
                <a:ext uri="{FF2B5EF4-FFF2-40B4-BE49-F238E27FC236}">
                  <a16:creationId xmlns:a16="http://schemas.microsoft.com/office/drawing/2014/main" id="{4C59C1C7-7031-4461-AC77-CDEA8C2C3606}"/>
                </a:ext>
              </a:extLst>
            </p:cNvPr>
            <p:cNvSpPr/>
            <p:nvPr/>
          </p:nvSpPr>
          <p:spPr>
            <a:xfrm>
              <a:off x="4996324" y="1146479"/>
              <a:ext cx="356562" cy="46692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78" name="Rectangle: Rounded Corners 77">
              <a:extLst>
                <a:ext uri="{FF2B5EF4-FFF2-40B4-BE49-F238E27FC236}">
                  <a16:creationId xmlns:a16="http://schemas.microsoft.com/office/drawing/2014/main" id="{D219AD0C-F59F-4228-A3BF-44AC26648D06}"/>
                </a:ext>
              </a:extLst>
            </p:cNvPr>
            <p:cNvSpPr/>
            <p:nvPr/>
          </p:nvSpPr>
          <p:spPr>
            <a:xfrm>
              <a:off x="5410316" y="115070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79" name="Rectangle: Rounded Corners 78">
              <a:extLst>
                <a:ext uri="{FF2B5EF4-FFF2-40B4-BE49-F238E27FC236}">
                  <a16:creationId xmlns:a16="http://schemas.microsoft.com/office/drawing/2014/main" id="{10984908-CBE3-4904-BFCD-F27B9D3E49B4}"/>
                </a:ext>
              </a:extLst>
            </p:cNvPr>
            <p:cNvSpPr/>
            <p:nvPr/>
          </p:nvSpPr>
          <p:spPr>
            <a:xfrm>
              <a:off x="5824652" y="115070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80" name="Rectangle: Rounded Corners 79">
              <a:extLst>
                <a:ext uri="{FF2B5EF4-FFF2-40B4-BE49-F238E27FC236}">
                  <a16:creationId xmlns:a16="http://schemas.microsoft.com/office/drawing/2014/main" id="{BA2689E2-B59F-4B20-A14C-DDD3420F8F77}"/>
                </a:ext>
              </a:extLst>
            </p:cNvPr>
            <p:cNvSpPr/>
            <p:nvPr/>
          </p:nvSpPr>
          <p:spPr>
            <a:xfrm>
              <a:off x="6260309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4E080300-57E3-49A4-986C-8DAE675414E4}"/>
                </a:ext>
              </a:extLst>
            </p:cNvPr>
            <p:cNvSpPr txBox="1"/>
            <p:nvPr/>
          </p:nvSpPr>
          <p:spPr>
            <a:xfrm>
              <a:off x="6231483" y="1145670"/>
              <a:ext cx="471560" cy="471595"/>
            </a:xfrm>
            <a:prstGeom prst="rect">
              <a:avLst/>
            </a:prstGeom>
            <a:noFill/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82" name="Rectangle: Rounded Corners 81">
              <a:extLst>
                <a:ext uri="{FF2B5EF4-FFF2-40B4-BE49-F238E27FC236}">
                  <a16:creationId xmlns:a16="http://schemas.microsoft.com/office/drawing/2014/main" id="{B86D8104-ADDC-47A5-A80E-40FF168E5F42}"/>
                </a:ext>
              </a:extLst>
            </p:cNvPr>
            <p:cNvSpPr/>
            <p:nvPr/>
          </p:nvSpPr>
          <p:spPr>
            <a:xfrm>
              <a:off x="6717287" y="1146479"/>
              <a:ext cx="356562" cy="46692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3" name="TextBox 82">
              <a:extLst>
                <a:ext uri="{FF2B5EF4-FFF2-40B4-BE49-F238E27FC236}">
                  <a16:creationId xmlns:a16="http://schemas.microsoft.com/office/drawing/2014/main" id="{69E602A3-F182-44B0-BCA9-685CAB51F4A5}"/>
                </a:ext>
              </a:extLst>
            </p:cNvPr>
            <p:cNvSpPr txBox="1"/>
            <p:nvPr/>
          </p:nvSpPr>
          <p:spPr>
            <a:xfrm>
              <a:off x="6688464" y="1145670"/>
              <a:ext cx="461809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84" name="Rectangle: Rounded Corners 83">
              <a:extLst>
                <a:ext uri="{FF2B5EF4-FFF2-40B4-BE49-F238E27FC236}">
                  <a16:creationId xmlns:a16="http://schemas.microsoft.com/office/drawing/2014/main" id="{6FE90162-9A6A-4DCC-B72C-9218ED1BA7E0}"/>
                </a:ext>
              </a:extLst>
            </p:cNvPr>
            <p:cNvSpPr/>
            <p:nvPr/>
          </p:nvSpPr>
          <p:spPr>
            <a:xfrm>
              <a:off x="3739005" y="115070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85" name="Rectangle: Rounded Corners 84">
              <a:extLst>
                <a:ext uri="{FF2B5EF4-FFF2-40B4-BE49-F238E27FC236}">
                  <a16:creationId xmlns:a16="http://schemas.microsoft.com/office/drawing/2014/main" id="{1C4004E3-631B-4DEB-B745-D8C86EAB24E3}"/>
                </a:ext>
              </a:extLst>
            </p:cNvPr>
            <p:cNvSpPr/>
            <p:nvPr/>
          </p:nvSpPr>
          <p:spPr>
            <a:xfrm>
              <a:off x="7156936" y="1146479"/>
              <a:ext cx="356562" cy="46692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20EC8848-7B0E-4817-BFE7-8601F48E20F0}"/>
                </a:ext>
              </a:extLst>
            </p:cNvPr>
            <p:cNvSpPr txBox="1"/>
            <p:nvPr/>
          </p:nvSpPr>
          <p:spPr>
            <a:xfrm>
              <a:off x="7128110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87" name="Rectangle: Rounded Corners 86">
              <a:extLst>
                <a:ext uri="{FF2B5EF4-FFF2-40B4-BE49-F238E27FC236}">
                  <a16:creationId xmlns:a16="http://schemas.microsoft.com/office/drawing/2014/main" id="{702B088A-F8EB-4F1A-8D2A-C88ECDAB164B}"/>
                </a:ext>
              </a:extLst>
            </p:cNvPr>
            <p:cNvSpPr/>
            <p:nvPr/>
          </p:nvSpPr>
          <p:spPr>
            <a:xfrm>
              <a:off x="7581146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02ECEAEA-74F4-4AD2-825F-64F78F645741}"/>
                </a:ext>
              </a:extLst>
            </p:cNvPr>
            <p:cNvSpPr txBox="1"/>
            <p:nvPr/>
          </p:nvSpPr>
          <p:spPr>
            <a:xfrm>
              <a:off x="7552320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89" name="Rectangle: Rounded Corners 88">
              <a:extLst>
                <a:ext uri="{FF2B5EF4-FFF2-40B4-BE49-F238E27FC236}">
                  <a16:creationId xmlns:a16="http://schemas.microsoft.com/office/drawing/2014/main" id="{305AE937-DF56-4983-A814-0C97EEB9244E}"/>
                </a:ext>
              </a:extLst>
            </p:cNvPr>
            <p:cNvSpPr/>
            <p:nvPr/>
          </p:nvSpPr>
          <p:spPr>
            <a:xfrm>
              <a:off x="8038124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09FDD0ED-94A9-4BED-9CC1-0A0FFD35B085}"/>
                </a:ext>
              </a:extLst>
            </p:cNvPr>
            <p:cNvSpPr txBox="1"/>
            <p:nvPr/>
          </p:nvSpPr>
          <p:spPr>
            <a:xfrm>
              <a:off x="8009299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91" name="Rectangle: Rounded Corners 90">
              <a:extLst>
                <a:ext uri="{FF2B5EF4-FFF2-40B4-BE49-F238E27FC236}">
                  <a16:creationId xmlns:a16="http://schemas.microsoft.com/office/drawing/2014/main" id="{B93C2510-CEE0-453C-B067-D24171755311}"/>
                </a:ext>
              </a:extLst>
            </p:cNvPr>
            <p:cNvSpPr/>
            <p:nvPr/>
          </p:nvSpPr>
          <p:spPr>
            <a:xfrm>
              <a:off x="8477773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8E7248A4-CA97-4547-996E-1A24A85D5D6C}"/>
                </a:ext>
              </a:extLst>
            </p:cNvPr>
            <p:cNvSpPr txBox="1"/>
            <p:nvPr/>
          </p:nvSpPr>
          <p:spPr>
            <a:xfrm>
              <a:off x="8448947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15</a:t>
              </a:r>
            </a:p>
          </p:txBody>
        </p:sp>
        <p:sp>
          <p:nvSpPr>
            <p:cNvPr id="93" name="Rectangle: Rounded Corners 92">
              <a:extLst>
                <a:ext uri="{FF2B5EF4-FFF2-40B4-BE49-F238E27FC236}">
                  <a16:creationId xmlns:a16="http://schemas.microsoft.com/office/drawing/2014/main" id="{D3EFC510-5A67-4367-A8EE-2941909DD732}"/>
                </a:ext>
              </a:extLst>
            </p:cNvPr>
            <p:cNvSpPr/>
            <p:nvPr/>
          </p:nvSpPr>
          <p:spPr>
            <a:xfrm>
              <a:off x="8921144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49B427CC-79D0-49D1-A828-34ECB36A5378}"/>
                </a:ext>
              </a:extLst>
            </p:cNvPr>
            <p:cNvSpPr txBox="1"/>
            <p:nvPr/>
          </p:nvSpPr>
          <p:spPr>
            <a:xfrm>
              <a:off x="8892318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95" name="Rectangle: Rounded Corners 94">
              <a:extLst>
                <a:ext uri="{FF2B5EF4-FFF2-40B4-BE49-F238E27FC236}">
                  <a16:creationId xmlns:a16="http://schemas.microsoft.com/office/drawing/2014/main" id="{23D46E11-6810-4155-9A0B-FB404BD777D8}"/>
                </a:ext>
              </a:extLst>
            </p:cNvPr>
            <p:cNvSpPr/>
            <p:nvPr/>
          </p:nvSpPr>
          <p:spPr>
            <a:xfrm>
              <a:off x="9378122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3B4C58C1-8053-4914-AA66-41CD299D6853}"/>
                </a:ext>
              </a:extLst>
            </p:cNvPr>
            <p:cNvSpPr txBox="1"/>
            <p:nvPr/>
          </p:nvSpPr>
          <p:spPr>
            <a:xfrm>
              <a:off x="9327390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97" name="Rectangle: Rounded Corners 96">
              <a:extLst>
                <a:ext uri="{FF2B5EF4-FFF2-40B4-BE49-F238E27FC236}">
                  <a16:creationId xmlns:a16="http://schemas.microsoft.com/office/drawing/2014/main" id="{2760A4E5-060F-453B-874A-855CEC1C13CE}"/>
                </a:ext>
              </a:extLst>
            </p:cNvPr>
            <p:cNvSpPr/>
            <p:nvPr/>
          </p:nvSpPr>
          <p:spPr>
            <a:xfrm>
              <a:off x="9817771" y="1146479"/>
              <a:ext cx="356562" cy="4669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2B415645-EA86-4757-8920-6BEC5AD7881D}"/>
                </a:ext>
              </a:extLst>
            </p:cNvPr>
            <p:cNvSpPr txBox="1"/>
            <p:nvPr/>
          </p:nvSpPr>
          <p:spPr>
            <a:xfrm>
              <a:off x="9766886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99" name="Rectangle: Rounded Corners 98">
              <a:extLst>
                <a:ext uri="{FF2B5EF4-FFF2-40B4-BE49-F238E27FC236}">
                  <a16:creationId xmlns:a16="http://schemas.microsoft.com/office/drawing/2014/main" id="{BE636544-F06F-4C68-BE5F-CCA7EEAA9E1C}"/>
                </a:ext>
              </a:extLst>
            </p:cNvPr>
            <p:cNvSpPr/>
            <p:nvPr/>
          </p:nvSpPr>
          <p:spPr>
            <a:xfrm>
              <a:off x="10290299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D89D16FB-2B84-482D-8788-43A065076687}"/>
                </a:ext>
              </a:extLst>
            </p:cNvPr>
            <p:cNvSpPr txBox="1"/>
            <p:nvPr/>
          </p:nvSpPr>
          <p:spPr>
            <a:xfrm>
              <a:off x="10255077" y="1133526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</a:p>
          </p:txBody>
        </p:sp>
        <p:sp>
          <p:nvSpPr>
            <p:cNvPr id="101" name="Rectangle: Rounded Corners 100">
              <a:extLst>
                <a:ext uri="{FF2B5EF4-FFF2-40B4-BE49-F238E27FC236}">
                  <a16:creationId xmlns:a16="http://schemas.microsoft.com/office/drawing/2014/main" id="{4BEE8CCF-6591-4553-9E4B-1333AC050E63}"/>
                </a:ext>
              </a:extLst>
            </p:cNvPr>
            <p:cNvSpPr/>
            <p:nvPr/>
          </p:nvSpPr>
          <p:spPr>
            <a:xfrm>
              <a:off x="10726030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599B8258-2AEB-424E-94D2-23FED5274C94}"/>
                </a:ext>
              </a:extLst>
            </p:cNvPr>
            <p:cNvSpPr txBox="1"/>
            <p:nvPr/>
          </p:nvSpPr>
          <p:spPr>
            <a:xfrm>
              <a:off x="10697205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8B8D3E86-2961-4A0F-B422-80F55FB3AD50}"/>
                </a:ext>
              </a:extLst>
            </p:cNvPr>
            <p:cNvSpPr/>
            <p:nvPr/>
          </p:nvSpPr>
          <p:spPr>
            <a:xfrm>
              <a:off x="11202582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CD55A0FD-F605-403F-BE13-5A0A2626BEC0}"/>
                </a:ext>
              </a:extLst>
            </p:cNvPr>
            <p:cNvSpPr txBox="1"/>
            <p:nvPr/>
          </p:nvSpPr>
          <p:spPr>
            <a:xfrm>
              <a:off x="11173756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21</a:t>
              </a:r>
            </a:p>
          </p:txBody>
        </p:sp>
        <p:sp>
          <p:nvSpPr>
            <p:cNvPr id="105" name="Rectangle: Rounded Corners 104">
              <a:extLst>
                <a:ext uri="{FF2B5EF4-FFF2-40B4-BE49-F238E27FC236}">
                  <a16:creationId xmlns:a16="http://schemas.microsoft.com/office/drawing/2014/main" id="{CE1EB488-CAC3-45B0-9C33-48F7025F06D1}"/>
                </a:ext>
              </a:extLst>
            </p:cNvPr>
            <p:cNvSpPr/>
            <p:nvPr/>
          </p:nvSpPr>
          <p:spPr>
            <a:xfrm>
              <a:off x="11659560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6631E05A-A204-4604-9CFF-729F0ADFE006}"/>
                </a:ext>
              </a:extLst>
            </p:cNvPr>
            <p:cNvSpPr txBox="1"/>
            <p:nvPr/>
          </p:nvSpPr>
          <p:spPr>
            <a:xfrm>
              <a:off x="11630734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22</a:t>
              </a:r>
            </a:p>
          </p:txBody>
        </p:sp>
        <p:sp>
          <p:nvSpPr>
            <p:cNvPr id="107" name="Rectangle: Rounded Corners 106">
              <a:extLst>
                <a:ext uri="{FF2B5EF4-FFF2-40B4-BE49-F238E27FC236}">
                  <a16:creationId xmlns:a16="http://schemas.microsoft.com/office/drawing/2014/main" id="{D05425DB-5FA4-4461-9755-3A4E29ABD26C}"/>
                </a:ext>
              </a:extLst>
            </p:cNvPr>
            <p:cNvSpPr/>
            <p:nvPr/>
          </p:nvSpPr>
          <p:spPr>
            <a:xfrm>
              <a:off x="12099209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BD4EB38D-7436-4C36-920C-ACFF2ACC0E4F}"/>
                </a:ext>
              </a:extLst>
            </p:cNvPr>
            <p:cNvSpPr txBox="1"/>
            <p:nvPr/>
          </p:nvSpPr>
          <p:spPr>
            <a:xfrm>
              <a:off x="12070385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</a:p>
          </p:txBody>
        </p:sp>
        <p:sp>
          <p:nvSpPr>
            <p:cNvPr id="109" name="Rectangle: Rounded Corners 108">
              <a:extLst>
                <a:ext uri="{FF2B5EF4-FFF2-40B4-BE49-F238E27FC236}">
                  <a16:creationId xmlns:a16="http://schemas.microsoft.com/office/drawing/2014/main" id="{F05DB48D-637B-4681-9CA2-A373A1CCF976}"/>
                </a:ext>
              </a:extLst>
            </p:cNvPr>
            <p:cNvSpPr/>
            <p:nvPr/>
          </p:nvSpPr>
          <p:spPr>
            <a:xfrm>
              <a:off x="12562656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70CFF038-F1A6-424E-9916-0A8C0A3CE662}"/>
                </a:ext>
              </a:extLst>
            </p:cNvPr>
            <p:cNvSpPr txBox="1"/>
            <p:nvPr/>
          </p:nvSpPr>
          <p:spPr>
            <a:xfrm>
              <a:off x="12533830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24</a:t>
              </a:r>
            </a:p>
          </p:txBody>
        </p:sp>
        <p:sp>
          <p:nvSpPr>
            <p:cNvPr id="111" name="Rectangle: Rounded Corners 110">
              <a:extLst>
                <a:ext uri="{FF2B5EF4-FFF2-40B4-BE49-F238E27FC236}">
                  <a16:creationId xmlns:a16="http://schemas.microsoft.com/office/drawing/2014/main" id="{10F1E75A-2A2A-4A96-89DB-7F94F920956C}"/>
                </a:ext>
              </a:extLst>
            </p:cNvPr>
            <p:cNvSpPr/>
            <p:nvPr/>
          </p:nvSpPr>
          <p:spPr>
            <a:xfrm>
              <a:off x="13002681" y="114647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149CCDCB-9541-44B1-B9B4-6AEAA97D94E8}"/>
                </a:ext>
              </a:extLst>
            </p:cNvPr>
            <p:cNvSpPr txBox="1"/>
            <p:nvPr/>
          </p:nvSpPr>
          <p:spPr>
            <a:xfrm>
              <a:off x="12973856" y="1145670"/>
              <a:ext cx="471560" cy="471595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25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BD246E6-DA92-4E69-B60F-B09317D540AC}"/>
              </a:ext>
            </a:extLst>
          </p:cNvPr>
          <p:cNvGrpSpPr/>
          <p:nvPr/>
        </p:nvGrpSpPr>
        <p:grpSpPr>
          <a:xfrm>
            <a:off x="2944884" y="4059145"/>
            <a:ext cx="1943016" cy="405289"/>
            <a:chOff x="3909103" y="4346373"/>
            <a:chExt cx="2343738" cy="550027"/>
          </a:xfrm>
        </p:grpSpPr>
        <p:sp>
          <p:nvSpPr>
            <p:cNvPr id="62" name="Rectangle: Rounded Corners 61">
              <a:extLst>
                <a:ext uri="{FF2B5EF4-FFF2-40B4-BE49-F238E27FC236}">
                  <a16:creationId xmlns:a16="http://schemas.microsoft.com/office/drawing/2014/main" id="{0E025469-05B6-48DC-AB6D-6D21DE74E77D}"/>
                </a:ext>
              </a:extLst>
            </p:cNvPr>
            <p:cNvSpPr/>
            <p:nvPr/>
          </p:nvSpPr>
          <p:spPr>
            <a:xfrm>
              <a:off x="3969012" y="4346373"/>
              <a:ext cx="356562" cy="46692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DF9FB6EF-E6B5-4BDD-B40A-70C8BB1DD3FC}"/>
                </a:ext>
              </a:extLst>
            </p:cNvPr>
            <p:cNvSpPr txBox="1"/>
            <p:nvPr/>
          </p:nvSpPr>
          <p:spPr>
            <a:xfrm>
              <a:off x="3909103" y="4346719"/>
              <a:ext cx="50118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64" name="Rectangle: Rounded Corners 63">
              <a:extLst>
                <a:ext uri="{FF2B5EF4-FFF2-40B4-BE49-F238E27FC236}">
                  <a16:creationId xmlns:a16="http://schemas.microsoft.com/office/drawing/2014/main" id="{1AECD6B5-475E-4646-A5B2-6D0C5BE72658}"/>
                </a:ext>
              </a:extLst>
            </p:cNvPr>
            <p:cNvSpPr/>
            <p:nvPr/>
          </p:nvSpPr>
          <p:spPr>
            <a:xfrm>
              <a:off x="4445564" y="4346373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6BDA0119-56E1-4B68-8792-CECA41C3802A}"/>
                </a:ext>
              </a:extLst>
            </p:cNvPr>
            <p:cNvSpPr txBox="1"/>
            <p:nvPr/>
          </p:nvSpPr>
          <p:spPr>
            <a:xfrm>
              <a:off x="4424247" y="4395171"/>
              <a:ext cx="22282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endParaRPr lang="en-HK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6" name="Rectangle: Rounded Corners 65">
              <a:extLst>
                <a:ext uri="{FF2B5EF4-FFF2-40B4-BE49-F238E27FC236}">
                  <a16:creationId xmlns:a16="http://schemas.microsoft.com/office/drawing/2014/main" id="{E03C8D22-0CCC-4F4F-894F-9B557C2F2BD6}"/>
                </a:ext>
              </a:extLst>
            </p:cNvPr>
            <p:cNvSpPr/>
            <p:nvPr/>
          </p:nvSpPr>
          <p:spPr>
            <a:xfrm>
              <a:off x="4902542" y="4346373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4B15B1AA-0B22-4B13-BB8D-55AFD75F8773}"/>
                </a:ext>
              </a:extLst>
            </p:cNvPr>
            <p:cNvSpPr txBox="1"/>
            <p:nvPr/>
          </p:nvSpPr>
          <p:spPr>
            <a:xfrm>
              <a:off x="4837706" y="4346719"/>
              <a:ext cx="50118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13</a:t>
              </a:r>
            </a:p>
          </p:txBody>
        </p:sp>
        <p:sp>
          <p:nvSpPr>
            <p:cNvPr id="68" name="Rectangle: Rounded Corners 67">
              <a:extLst>
                <a:ext uri="{FF2B5EF4-FFF2-40B4-BE49-F238E27FC236}">
                  <a16:creationId xmlns:a16="http://schemas.microsoft.com/office/drawing/2014/main" id="{F32F64D9-5D95-4AA3-A874-6710CFFFEB9D}"/>
                </a:ext>
              </a:extLst>
            </p:cNvPr>
            <p:cNvSpPr/>
            <p:nvPr/>
          </p:nvSpPr>
          <p:spPr>
            <a:xfrm>
              <a:off x="5342191" y="4346373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B2A0E5B4-34E8-46CD-8C35-041C50F36622}"/>
                </a:ext>
              </a:extLst>
            </p:cNvPr>
            <p:cNvSpPr txBox="1"/>
            <p:nvPr/>
          </p:nvSpPr>
          <p:spPr>
            <a:xfrm>
              <a:off x="5320875" y="4395171"/>
              <a:ext cx="22282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endParaRPr lang="en-HK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0" name="Rectangle: Rounded Corners 69">
              <a:extLst>
                <a:ext uri="{FF2B5EF4-FFF2-40B4-BE49-F238E27FC236}">
                  <a16:creationId xmlns:a16="http://schemas.microsoft.com/office/drawing/2014/main" id="{FBAF1FEB-47F9-4D16-854A-357AAF2903BF}"/>
                </a:ext>
              </a:extLst>
            </p:cNvPr>
            <p:cNvSpPr/>
            <p:nvPr/>
          </p:nvSpPr>
          <p:spPr>
            <a:xfrm>
              <a:off x="5805638" y="4346373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7E150350-B1D3-425D-9D8A-894000D868FE}"/>
                </a:ext>
              </a:extLst>
            </p:cNvPr>
            <p:cNvSpPr txBox="1"/>
            <p:nvPr/>
          </p:nvSpPr>
          <p:spPr>
            <a:xfrm>
              <a:off x="5751652" y="4346719"/>
              <a:ext cx="50118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FC5343C5-BBAE-4CFC-8CF4-BBD4C30D3FCE}"/>
              </a:ext>
            </a:extLst>
          </p:cNvPr>
          <p:cNvGrpSpPr/>
          <p:nvPr/>
        </p:nvGrpSpPr>
        <p:grpSpPr>
          <a:xfrm>
            <a:off x="494079" y="4087276"/>
            <a:ext cx="1941770" cy="405289"/>
            <a:chOff x="936944" y="3320337"/>
            <a:chExt cx="2342235" cy="550026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18264676-07FF-42B7-B669-8B3EA35FD7F0}"/>
                </a:ext>
              </a:extLst>
            </p:cNvPr>
            <p:cNvSpPr/>
            <p:nvPr/>
          </p:nvSpPr>
          <p:spPr>
            <a:xfrm>
              <a:off x="1011204" y="3320337"/>
              <a:ext cx="356562" cy="466928"/>
            </a:xfrm>
            <a:prstGeom prst="roundRect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A487FE4E-6442-49A9-B283-9F82BE716C36}"/>
                </a:ext>
              </a:extLst>
            </p:cNvPr>
            <p:cNvSpPr txBox="1"/>
            <p:nvPr/>
          </p:nvSpPr>
          <p:spPr>
            <a:xfrm>
              <a:off x="936944" y="3320337"/>
              <a:ext cx="501189" cy="50122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18</a:t>
              </a:r>
            </a:p>
          </p:txBody>
        </p:sp>
        <p:sp>
          <p:nvSpPr>
            <p:cNvPr id="54" name="Rectangle: Rounded Corners 53">
              <a:extLst>
                <a:ext uri="{FF2B5EF4-FFF2-40B4-BE49-F238E27FC236}">
                  <a16:creationId xmlns:a16="http://schemas.microsoft.com/office/drawing/2014/main" id="{60E24B61-C527-4533-B42C-E3A80165F653}"/>
                </a:ext>
              </a:extLst>
            </p:cNvPr>
            <p:cNvSpPr/>
            <p:nvPr/>
          </p:nvSpPr>
          <p:spPr>
            <a:xfrm>
              <a:off x="1487756" y="3320337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9910DE3A-AC54-4B93-868C-A49A63C4B726}"/>
                </a:ext>
              </a:extLst>
            </p:cNvPr>
            <p:cNvSpPr txBox="1"/>
            <p:nvPr/>
          </p:nvSpPr>
          <p:spPr>
            <a:xfrm>
              <a:off x="1466439" y="3369135"/>
              <a:ext cx="222829" cy="50122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endParaRPr lang="en-HK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6" name="Rectangle: Rounded Corners 55">
              <a:extLst>
                <a:ext uri="{FF2B5EF4-FFF2-40B4-BE49-F238E27FC236}">
                  <a16:creationId xmlns:a16="http://schemas.microsoft.com/office/drawing/2014/main" id="{0697B5CF-89C8-4B7A-9D15-A8B41ACC919F}"/>
                </a:ext>
              </a:extLst>
            </p:cNvPr>
            <p:cNvSpPr/>
            <p:nvPr/>
          </p:nvSpPr>
          <p:spPr>
            <a:xfrm>
              <a:off x="1944734" y="3320337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7DF512E-9B2A-4648-B49F-634F68D79E14}"/>
                </a:ext>
              </a:extLst>
            </p:cNvPr>
            <p:cNvSpPr txBox="1"/>
            <p:nvPr/>
          </p:nvSpPr>
          <p:spPr>
            <a:xfrm>
              <a:off x="1923417" y="3369135"/>
              <a:ext cx="222829" cy="50122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endParaRPr lang="en-HK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8" name="Rectangle: Rounded Corners 57">
              <a:extLst>
                <a:ext uri="{FF2B5EF4-FFF2-40B4-BE49-F238E27FC236}">
                  <a16:creationId xmlns:a16="http://schemas.microsoft.com/office/drawing/2014/main" id="{DE0D29AB-7FF9-4A0E-AA5E-EB57308783F3}"/>
                </a:ext>
              </a:extLst>
            </p:cNvPr>
            <p:cNvSpPr/>
            <p:nvPr/>
          </p:nvSpPr>
          <p:spPr>
            <a:xfrm>
              <a:off x="2384383" y="3320337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0A3C9338-7121-4A4B-8DC2-217116F6A5B1}"/>
                </a:ext>
              </a:extLst>
            </p:cNvPr>
            <p:cNvSpPr txBox="1"/>
            <p:nvPr/>
          </p:nvSpPr>
          <p:spPr>
            <a:xfrm>
              <a:off x="2363066" y="3369135"/>
              <a:ext cx="222829" cy="50122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endParaRPr lang="en-HK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0" name="Rectangle: Rounded Corners 59">
              <a:extLst>
                <a:ext uri="{FF2B5EF4-FFF2-40B4-BE49-F238E27FC236}">
                  <a16:creationId xmlns:a16="http://schemas.microsoft.com/office/drawing/2014/main" id="{380655AE-8B28-4E02-8A18-14D2AB0C79B6}"/>
                </a:ext>
              </a:extLst>
            </p:cNvPr>
            <p:cNvSpPr/>
            <p:nvPr/>
          </p:nvSpPr>
          <p:spPr>
            <a:xfrm>
              <a:off x="2841361" y="3320337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B4E7AB1B-4ADE-4695-A4B8-FB720F960499}"/>
                </a:ext>
              </a:extLst>
            </p:cNvPr>
            <p:cNvSpPr txBox="1"/>
            <p:nvPr/>
          </p:nvSpPr>
          <p:spPr>
            <a:xfrm>
              <a:off x="2777990" y="3320337"/>
              <a:ext cx="501189" cy="50122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19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4E1A526-7097-42E3-B3EE-BC689D3F6532}"/>
              </a:ext>
            </a:extLst>
          </p:cNvPr>
          <p:cNvGrpSpPr/>
          <p:nvPr/>
        </p:nvGrpSpPr>
        <p:grpSpPr>
          <a:xfrm>
            <a:off x="5318949" y="4060236"/>
            <a:ext cx="1815953" cy="369332"/>
            <a:chOff x="6723926" y="3271539"/>
            <a:chExt cx="2190469" cy="501229"/>
          </a:xfrm>
        </p:grpSpPr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3902F85-35ED-41FE-B951-416A76DC476A}"/>
                </a:ext>
              </a:extLst>
            </p:cNvPr>
            <p:cNvSpPr/>
            <p:nvPr/>
          </p:nvSpPr>
          <p:spPr>
            <a:xfrm>
              <a:off x="6723926" y="3271539"/>
              <a:ext cx="356562" cy="46692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50416699-4483-4A91-9716-9B971D762C84}"/>
                </a:ext>
              </a:extLst>
            </p:cNvPr>
            <p:cNvSpPr/>
            <p:nvPr/>
          </p:nvSpPr>
          <p:spPr>
            <a:xfrm>
              <a:off x="7137918" y="327153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  <p:sp>
          <p:nvSpPr>
            <p:cNvPr id="47" name="Rectangle: Rounded Corners 46">
              <a:extLst>
                <a:ext uri="{FF2B5EF4-FFF2-40B4-BE49-F238E27FC236}">
                  <a16:creationId xmlns:a16="http://schemas.microsoft.com/office/drawing/2014/main" id="{B70B232E-39F0-4D67-9471-E3DA970A8FF7}"/>
                </a:ext>
              </a:extLst>
            </p:cNvPr>
            <p:cNvSpPr/>
            <p:nvPr/>
          </p:nvSpPr>
          <p:spPr>
            <a:xfrm>
              <a:off x="7552254" y="327153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9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116019AB-7D3D-4608-8C3E-C05313E0A6CA}"/>
                </a:ext>
              </a:extLst>
            </p:cNvPr>
            <p:cNvSpPr/>
            <p:nvPr/>
          </p:nvSpPr>
          <p:spPr>
            <a:xfrm>
              <a:off x="7987911" y="327153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1E74751D-575B-4805-8937-5A0C3B04E573}"/>
                </a:ext>
              </a:extLst>
            </p:cNvPr>
            <p:cNvSpPr txBox="1"/>
            <p:nvPr/>
          </p:nvSpPr>
          <p:spPr>
            <a:xfrm>
              <a:off x="7945971" y="3271539"/>
              <a:ext cx="50118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50" name="Rectangle: Rounded Corners 49">
              <a:extLst>
                <a:ext uri="{FF2B5EF4-FFF2-40B4-BE49-F238E27FC236}">
                  <a16:creationId xmlns:a16="http://schemas.microsoft.com/office/drawing/2014/main" id="{03FD550E-A49A-441F-A64A-37A837A2B876}"/>
                </a:ext>
              </a:extLst>
            </p:cNvPr>
            <p:cNvSpPr/>
            <p:nvPr/>
          </p:nvSpPr>
          <p:spPr>
            <a:xfrm>
              <a:off x="8444889" y="3271539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0F194890-6157-45AF-83F4-0417DF71AF17}"/>
                </a:ext>
              </a:extLst>
            </p:cNvPr>
            <p:cNvSpPr txBox="1"/>
            <p:nvPr/>
          </p:nvSpPr>
          <p:spPr>
            <a:xfrm>
              <a:off x="8423570" y="3271539"/>
              <a:ext cx="490825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1A26F41-32C3-4249-8DD1-0E6EC8AC4460}"/>
              </a:ext>
            </a:extLst>
          </p:cNvPr>
          <p:cNvGrpSpPr/>
          <p:nvPr/>
        </p:nvGrpSpPr>
        <p:grpSpPr>
          <a:xfrm>
            <a:off x="7669264" y="4108142"/>
            <a:ext cx="1767485" cy="369332"/>
            <a:chOff x="9354862" y="4333683"/>
            <a:chExt cx="2132006" cy="501229"/>
          </a:xfrm>
        </p:grpSpPr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3649C1F1-EECD-47C5-A7AC-036E61B899A2}"/>
                </a:ext>
              </a:extLst>
            </p:cNvPr>
            <p:cNvSpPr/>
            <p:nvPr/>
          </p:nvSpPr>
          <p:spPr>
            <a:xfrm>
              <a:off x="11053619" y="4337913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DFD4B172-F0C2-45B2-8C97-8423D05CE0D2}"/>
                </a:ext>
              </a:extLst>
            </p:cNvPr>
            <p:cNvSpPr txBox="1"/>
            <p:nvPr/>
          </p:nvSpPr>
          <p:spPr>
            <a:xfrm>
              <a:off x="10985679" y="4333683"/>
              <a:ext cx="50118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10</a:t>
              </a:r>
            </a:p>
          </p:txBody>
        </p:sp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784B852C-5F07-4C64-B2E0-C56D2B152DC2}"/>
                </a:ext>
              </a:extLst>
            </p:cNvPr>
            <p:cNvSpPr/>
            <p:nvPr/>
          </p:nvSpPr>
          <p:spPr>
            <a:xfrm>
              <a:off x="9354862" y="4333683"/>
              <a:ext cx="356562" cy="466928"/>
            </a:xfrm>
            <a:prstGeom prst="round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42" name="Rectangle: Rounded Corners 41">
              <a:extLst>
                <a:ext uri="{FF2B5EF4-FFF2-40B4-BE49-F238E27FC236}">
                  <a16:creationId xmlns:a16="http://schemas.microsoft.com/office/drawing/2014/main" id="{E864315D-242E-4DF8-963F-E20709F9E1BF}"/>
                </a:ext>
              </a:extLst>
            </p:cNvPr>
            <p:cNvSpPr/>
            <p:nvPr/>
          </p:nvSpPr>
          <p:spPr>
            <a:xfrm>
              <a:off x="9768854" y="4333683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4</a:t>
              </a:r>
            </a:p>
          </p:txBody>
        </p:sp>
        <p:sp>
          <p:nvSpPr>
            <p:cNvPr id="43" name="Rectangle: Rounded Corners 42">
              <a:extLst>
                <a:ext uri="{FF2B5EF4-FFF2-40B4-BE49-F238E27FC236}">
                  <a16:creationId xmlns:a16="http://schemas.microsoft.com/office/drawing/2014/main" id="{145A83F1-31C3-46F5-B00E-0E4C662C0D0E}"/>
                </a:ext>
              </a:extLst>
            </p:cNvPr>
            <p:cNvSpPr/>
            <p:nvPr/>
          </p:nvSpPr>
          <p:spPr>
            <a:xfrm>
              <a:off x="10183190" y="4333683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6</a:t>
              </a:r>
            </a:p>
          </p:txBody>
        </p:sp>
        <p:sp>
          <p:nvSpPr>
            <p:cNvPr id="44" name="Rectangle: Rounded Corners 43">
              <a:extLst>
                <a:ext uri="{FF2B5EF4-FFF2-40B4-BE49-F238E27FC236}">
                  <a16:creationId xmlns:a16="http://schemas.microsoft.com/office/drawing/2014/main" id="{BC9219C1-AF8C-40F6-8ABB-A4BCB4AD07C8}"/>
                </a:ext>
              </a:extLst>
            </p:cNvPr>
            <p:cNvSpPr/>
            <p:nvPr/>
          </p:nvSpPr>
          <p:spPr>
            <a:xfrm>
              <a:off x="10608819" y="4333683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HK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8</a:t>
              </a: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50E259B-D3C4-4C77-94B9-35660CD80DB8}"/>
              </a:ext>
            </a:extLst>
          </p:cNvPr>
          <p:cNvGrpSpPr/>
          <p:nvPr/>
        </p:nvGrpSpPr>
        <p:grpSpPr>
          <a:xfrm>
            <a:off x="10049460" y="4086337"/>
            <a:ext cx="1874983" cy="369332"/>
            <a:chOff x="11874775" y="3320337"/>
            <a:chExt cx="2261675" cy="501229"/>
          </a:xfrm>
        </p:grpSpPr>
        <p:sp>
          <p:nvSpPr>
            <p:cNvPr id="29" name="Rectangle: Rounded Corners 28">
              <a:extLst>
                <a:ext uri="{FF2B5EF4-FFF2-40B4-BE49-F238E27FC236}">
                  <a16:creationId xmlns:a16="http://schemas.microsoft.com/office/drawing/2014/main" id="{A32B67C0-5424-4B8C-B8DE-F46B5AE38971}"/>
                </a:ext>
              </a:extLst>
            </p:cNvPr>
            <p:cNvSpPr/>
            <p:nvPr/>
          </p:nvSpPr>
          <p:spPr>
            <a:xfrm>
              <a:off x="11927567" y="3320337"/>
              <a:ext cx="356562" cy="466928"/>
            </a:xfrm>
            <a:prstGeom prst="round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FF90704-40D9-453C-9605-F0482998CEC8}"/>
                </a:ext>
              </a:extLst>
            </p:cNvPr>
            <p:cNvSpPr txBox="1"/>
            <p:nvPr/>
          </p:nvSpPr>
          <p:spPr>
            <a:xfrm>
              <a:off x="11874775" y="3320337"/>
              <a:ext cx="490825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11</a:t>
              </a:r>
            </a:p>
          </p:txBody>
        </p:sp>
        <p:sp>
          <p:nvSpPr>
            <p:cNvPr id="31" name="Rectangle: Rounded Corners 30">
              <a:extLst>
                <a:ext uri="{FF2B5EF4-FFF2-40B4-BE49-F238E27FC236}">
                  <a16:creationId xmlns:a16="http://schemas.microsoft.com/office/drawing/2014/main" id="{5095310F-A10B-40EB-8B0B-EB1C7D864D4F}"/>
                </a:ext>
              </a:extLst>
            </p:cNvPr>
            <p:cNvSpPr/>
            <p:nvPr/>
          </p:nvSpPr>
          <p:spPr>
            <a:xfrm>
              <a:off x="12367216" y="3320337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219B2724-6189-4C3E-B2E7-15F8006B8CFE}"/>
                </a:ext>
              </a:extLst>
            </p:cNvPr>
            <p:cNvSpPr txBox="1"/>
            <p:nvPr/>
          </p:nvSpPr>
          <p:spPr>
            <a:xfrm>
              <a:off x="12314423" y="3320337"/>
              <a:ext cx="50118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3BB93B86-A044-420E-ABBB-36BC98152CC6}"/>
                </a:ext>
              </a:extLst>
            </p:cNvPr>
            <p:cNvSpPr/>
            <p:nvPr/>
          </p:nvSpPr>
          <p:spPr>
            <a:xfrm>
              <a:off x="12791426" y="3320337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223961B8-81D3-44F0-8625-15574090E9C1}"/>
                </a:ext>
              </a:extLst>
            </p:cNvPr>
            <p:cNvSpPr txBox="1"/>
            <p:nvPr/>
          </p:nvSpPr>
          <p:spPr>
            <a:xfrm>
              <a:off x="12738631" y="3320337"/>
              <a:ext cx="50118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17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0905565-8A5A-4828-816B-83C5652C5209}"/>
                </a:ext>
              </a:extLst>
            </p:cNvPr>
            <p:cNvSpPr/>
            <p:nvPr/>
          </p:nvSpPr>
          <p:spPr>
            <a:xfrm>
              <a:off x="13248404" y="3320337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57DF731-29E7-48EF-9912-F9280BC27969}"/>
                </a:ext>
              </a:extLst>
            </p:cNvPr>
            <p:cNvSpPr txBox="1"/>
            <p:nvPr/>
          </p:nvSpPr>
          <p:spPr>
            <a:xfrm>
              <a:off x="13195610" y="3320337"/>
              <a:ext cx="50118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20</a:t>
              </a:r>
            </a:p>
          </p:txBody>
        </p:sp>
        <p:sp>
          <p:nvSpPr>
            <p:cNvPr id="37" name="Rectangle: Rounded Corners 36">
              <a:extLst>
                <a:ext uri="{FF2B5EF4-FFF2-40B4-BE49-F238E27FC236}">
                  <a16:creationId xmlns:a16="http://schemas.microsoft.com/office/drawing/2014/main" id="{726C4F91-B01E-43B8-941F-B5390DD8EEE7}"/>
                </a:ext>
              </a:extLst>
            </p:cNvPr>
            <p:cNvSpPr/>
            <p:nvPr/>
          </p:nvSpPr>
          <p:spPr>
            <a:xfrm>
              <a:off x="13688053" y="3320337"/>
              <a:ext cx="356562" cy="466928"/>
            </a:xfrm>
            <a:prstGeom prst="roundRect">
              <a:avLst/>
            </a:prstGeom>
            <a:noFill/>
            <a:ln>
              <a:solidFill>
                <a:schemeClr val="tx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0065278B-8D9A-4693-B984-9EFB9B13DE85}"/>
                </a:ext>
              </a:extLst>
            </p:cNvPr>
            <p:cNvSpPr txBox="1"/>
            <p:nvPr/>
          </p:nvSpPr>
          <p:spPr>
            <a:xfrm>
              <a:off x="13635261" y="3320337"/>
              <a:ext cx="501189" cy="50122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  <p:txBody>
            <a:bodyPr wrap="none" rtlCol="0">
              <a:spAutoFit/>
            </a:bodyPr>
            <a:lstStyle/>
            <a:p>
              <a:r>
                <a:rPr lang="en-HK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23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FAD92286-B642-4D8A-9751-9184BA310271}"/>
              </a:ext>
            </a:extLst>
          </p:cNvPr>
          <p:cNvSpPr txBox="1"/>
          <p:nvPr/>
        </p:nvSpPr>
        <p:spPr>
          <a:xfrm>
            <a:off x="405924" y="3397206"/>
            <a:ext cx="2118080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none" rtlCol="0">
            <a:spAutoFit/>
          </a:bodyPr>
          <a:lstStyle/>
          <a:p>
            <a:r>
              <a:rPr lang="en-H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slow, p =1/3</a:t>
            </a: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D81472E8-C0FA-40A2-99F6-0FB41CFED348}"/>
              </a:ext>
            </a:extLst>
          </p:cNvPr>
          <p:cNvSpPr/>
          <p:nvPr/>
        </p:nvSpPr>
        <p:spPr>
          <a:xfrm rot="16200000">
            <a:off x="5852447" y="-2015906"/>
            <a:ext cx="737849" cy="9767539"/>
          </a:xfrm>
          <a:prstGeom prst="rightBrace">
            <a:avLst>
              <a:gd name="adj1" fmla="val 69006"/>
              <a:gd name="adj2" fmla="val 51526"/>
            </a:avLst>
          </a:prstGeom>
          <a:solidFill>
            <a:schemeClr val="accent1">
              <a:lumMod val="20000"/>
              <a:lumOff val="80000"/>
            </a:schemeClr>
          </a:solidFill>
          <a:ln w="19050">
            <a:solidFill>
              <a:schemeClr val="bg2">
                <a:lumMod val="10000"/>
              </a:schemeClr>
            </a:solidFill>
            <a:prstDash val="lgDash"/>
            <a:headEnd type="triangle"/>
            <a:tailEnd type="triangle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HK" sz="20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A414C73-5C93-4ED1-AA29-96896E0197D7}"/>
              </a:ext>
            </a:extLst>
          </p:cNvPr>
          <p:cNvSpPr txBox="1"/>
          <p:nvPr/>
        </p:nvSpPr>
        <p:spPr>
          <a:xfrm>
            <a:off x="4434960" y="2911901"/>
            <a:ext cx="408316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000" dirty="0">
                <a:latin typeface="Arial" panose="020B0604020202020204" pitchFamily="34" charset="0"/>
                <a:cs typeface="Arial" panose="020B0604020202020204" pitchFamily="34" charset="0"/>
              </a:rPr>
              <a:t>Random pace, random start frame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17A1553-DBEF-459C-84DD-10AAE2EEF4E4}"/>
              </a:ext>
            </a:extLst>
          </p:cNvPr>
          <p:cNvSpPr txBox="1"/>
          <p:nvPr/>
        </p:nvSpPr>
        <p:spPr>
          <a:xfrm>
            <a:off x="2999408" y="3397206"/>
            <a:ext cx="1833969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H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Slow, p =1/2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0470952-B5E9-48F7-A20E-327F823836E1}"/>
              </a:ext>
            </a:extLst>
          </p:cNvPr>
          <p:cNvSpPr txBox="1"/>
          <p:nvPr/>
        </p:nvSpPr>
        <p:spPr>
          <a:xfrm>
            <a:off x="5358929" y="3409209"/>
            <a:ext cx="1735992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H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Normal, p =1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131714-8E54-4D50-9923-B4B0616FEF59}"/>
              </a:ext>
            </a:extLst>
          </p:cNvPr>
          <p:cNvSpPr txBox="1"/>
          <p:nvPr/>
        </p:nvSpPr>
        <p:spPr>
          <a:xfrm>
            <a:off x="7701052" y="3419011"/>
            <a:ext cx="1703909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pPr algn="ctr"/>
            <a:r>
              <a:rPr lang="en-H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Fast, p =2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8DA5A14-94D3-487F-A540-FEEECC14A37F}"/>
              </a:ext>
            </a:extLst>
          </p:cNvPr>
          <p:cNvSpPr txBox="1"/>
          <p:nvPr/>
        </p:nvSpPr>
        <p:spPr>
          <a:xfrm>
            <a:off x="10074969" y="3397206"/>
            <a:ext cx="1823964" cy="400110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</p:spPr>
        <p:txBody>
          <a:bodyPr wrap="square" rtlCol="0">
            <a:spAutoFit/>
          </a:bodyPr>
          <a:lstStyle/>
          <a:p>
            <a:r>
              <a:rPr lang="en-HK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Super fast, p =3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701EF228-0E9A-480D-99A5-E7E88D7BD8DC}"/>
              </a:ext>
            </a:extLst>
          </p:cNvPr>
          <p:cNvCxnSpPr>
            <a:cxnSpLocks/>
          </p:cNvCxnSpPr>
          <p:nvPr/>
        </p:nvCxnSpPr>
        <p:spPr>
          <a:xfrm rot="16200000" flipH="1">
            <a:off x="7948764" y="1607797"/>
            <a:ext cx="461925" cy="274844"/>
          </a:xfrm>
          <a:prstGeom prst="bentConnector3">
            <a:avLst/>
          </a:prstGeom>
          <a:ln w="19050">
            <a:solidFill>
              <a:schemeClr val="bg2">
                <a:lumMod val="10000"/>
              </a:schemeClr>
            </a:solidFill>
            <a:prstDash val="lgDash"/>
            <a:headEnd type="non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C7CE2962-4B2F-449B-B841-A02A0200D4CD}"/>
              </a:ext>
            </a:extLst>
          </p:cNvPr>
          <p:cNvCxnSpPr>
            <a:cxnSpLocks/>
          </p:cNvCxnSpPr>
          <p:nvPr/>
        </p:nvCxnSpPr>
        <p:spPr>
          <a:xfrm rot="16200000" flipH="1">
            <a:off x="5588511" y="1607797"/>
            <a:ext cx="461925" cy="274844"/>
          </a:xfrm>
          <a:prstGeom prst="bentConnector3">
            <a:avLst/>
          </a:prstGeom>
          <a:ln w="19050">
            <a:solidFill>
              <a:schemeClr val="bg2">
                <a:lumMod val="10000"/>
              </a:schemeClr>
            </a:solidFill>
            <a:prstDash val="lgDash"/>
            <a:headEnd type="non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CCBDC9E9-0755-4310-AC78-D8FFB7E5F6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205064" y="1607797"/>
            <a:ext cx="461925" cy="274844"/>
          </a:xfrm>
          <a:prstGeom prst="bentConnector3">
            <a:avLst/>
          </a:prstGeom>
          <a:ln w="19050">
            <a:solidFill>
              <a:schemeClr val="bg2">
                <a:lumMod val="10000"/>
              </a:schemeClr>
            </a:solidFill>
            <a:prstDash val="lgDash"/>
            <a:headEnd type="non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27958E3A-F760-46B0-997D-BAB67876145E}"/>
              </a:ext>
            </a:extLst>
          </p:cNvPr>
          <p:cNvCxnSpPr>
            <a:cxnSpLocks/>
          </p:cNvCxnSpPr>
          <p:nvPr/>
        </p:nvCxnSpPr>
        <p:spPr>
          <a:xfrm rot="16200000" flipH="1">
            <a:off x="3685846" y="1589011"/>
            <a:ext cx="461925" cy="274844"/>
          </a:xfrm>
          <a:prstGeom prst="bentConnector3">
            <a:avLst/>
          </a:prstGeom>
          <a:ln w="19050">
            <a:solidFill>
              <a:schemeClr val="bg2">
                <a:lumMod val="10000"/>
              </a:schemeClr>
            </a:solidFill>
            <a:prstDash val="lgDash"/>
            <a:headEnd type="non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Connector: Elbow 27">
            <a:extLst>
              <a:ext uri="{FF2B5EF4-FFF2-40B4-BE49-F238E27FC236}">
                <a16:creationId xmlns:a16="http://schemas.microsoft.com/office/drawing/2014/main" id="{A722F2DC-B7B2-4FD1-BEFB-53118F633FA9}"/>
              </a:ext>
            </a:extLst>
          </p:cNvPr>
          <p:cNvCxnSpPr>
            <a:cxnSpLocks/>
          </p:cNvCxnSpPr>
          <p:nvPr/>
        </p:nvCxnSpPr>
        <p:spPr>
          <a:xfrm rot="16200000" flipH="1">
            <a:off x="1862738" y="1596028"/>
            <a:ext cx="461925" cy="274844"/>
          </a:xfrm>
          <a:prstGeom prst="bentConnector3">
            <a:avLst/>
          </a:prstGeom>
          <a:ln w="19050">
            <a:solidFill>
              <a:schemeClr val="bg2">
                <a:lumMod val="10000"/>
              </a:schemeClr>
            </a:solidFill>
            <a:prstDash val="lgDash"/>
            <a:headEnd type="none"/>
            <a:tailEnd type="triangle"/>
          </a:ln>
          <a:effectLst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" name="Group 4">
            <a:extLst>
              <a:ext uri="{FF2B5EF4-FFF2-40B4-BE49-F238E27FC236}">
                <a16:creationId xmlns:a16="http://schemas.microsoft.com/office/drawing/2014/main" id="{35381D85-47CC-4E50-AD5F-4C584D38663E}"/>
              </a:ext>
            </a:extLst>
          </p:cNvPr>
          <p:cNvGrpSpPr/>
          <p:nvPr/>
        </p:nvGrpSpPr>
        <p:grpSpPr>
          <a:xfrm>
            <a:off x="778212" y="4869799"/>
            <a:ext cx="9693379" cy="461665"/>
            <a:chOff x="778213" y="5030110"/>
            <a:chExt cx="8559380" cy="461665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2B4A83E-8A9A-4A24-8563-AF8E5287C83B}"/>
                </a:ext>
              </a:extLst>
            </p:cNvPr>
            <p:cNvSpPr txBox="1"/>
            <p:nvPr/>
          </p:nvSpPr>
          <p:spPr>
            <a:xfrm>
              <a:off x="778213" y="5030110"/>
              <a:ext cx="85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 Slow pace,            , use preceding frames for the blank frames.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3FE5A1-9D1F-48C8-8E00-54A5959E77E4}"/>
                    </a:ext>
                  </a:extLst>
                </p:cNvPr>
                <p:cNvSpPr txBox="1"/>
                <p:nvPr/>
              </p:nvSpPr>
              <p:spPr>
                <a:xfrm>
                  <a:off x="2466893" y="5076276"/>
                  <a:ext cx="81592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&lt;1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E23FE5A1-9D1F-48C8-8E00-54A5959E77E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466893" y="5076276"/>
                  <a:ext cx="815929" cy="369332"/>
                </a:xfrm>
                <a:prstGeom prst="rect">
                  <a:avLst/>
                </a:prstGeom>
                <a:blipFill>
                  <a:blip r:embed="rId3"/>
                  <a:stretch>
                    <a:fillRect l="-1974" r="-1974" b="-2459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5E85C1C6-98D0-4C4D-AF6C-162EFEE7A841}"/>
              </a:ext>
            </a:extLst>
          </p:cNvPr>
          <p:cNvGrpSpPr/>
          <p:nvPr/>
        </p:nvGrpSpPr>
        <p:grpSpPr>
          <a:xfrm>
            <a:off x="778213" y="5334215"/>
            <a:ext cx="8559380" cy="461665"/>
            <a:chOff x="778213" y="5030110"/>
            <a:chExt cx="8559380" cy="461665"/>
          </a:xfrm>
        </p:grpSpPr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DA023B34-2B5D-45B6-B1A7-BE4CBB407538}"/>
                </a:ext>
              </a:extLst>
            </p:cNvPr>
            <p:cNvSpPr txBox="1"/>
            <p:nvPr/>
          </p:nvSpPr>
          <p:spPr>
            <a:xfrm>
              <a:off x="778213" y="5030110"/>
              <a:ext cx="85593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- Normal pace,           , sampled consecutively.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D0B27F7-799E-4050-83EA-023825956FF7}"/>
                    </a:ext>
                  </a:extLst>
                </p:cNvPr>
                <p:cNvSpPr txBox="1"/>
                <p:nvPr/>
              </p:nvSpPr>
              <p:spPr>
                <a:xfrm>
                  <a:off x="3022127" y="5063392"/>
                  <a:ext cx="8143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16" name="TextBox 115">
                  <a:extLst>
                    <a:ext uri="{FF2B5EF4-FFF2-40B4-BE49-F238E27FC236}">
                      <a16:creationId xmlns:a16="http://schemas.microsoft.com/office/drawing/2014/main" id="{6D0B27F7-799E-4050-83EA-023825956FF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22127" y="5063392"/>
                  <a:ext cx="814325" cy="369332"/>
                </a:xfrm>
                <a:prstGeom prst="rect">
                  <a:avLst/>
                </a:prstGeom>
                <a:blipFill>
                  <a:blip r:embed="rId4"/>
                  <a:stretch>
                    <a:fillRect l="-9023" r="-9023" b="-24590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CCD0150-F7C5-4401-8898-B1BF5653D046}"/>
              </a:ext>
            </a:extLst>
          </p:cNvPr>
          <p:cNvGrpSpPr/>
          <p:nvPr/>
        </p:nvGrpSpPr>
        <p:grpSpPr>
          <a:xfrm>
            <a:off x="778213" y="5828072"/>
            <a:ext cx="8559380" cy="461665"/>
            <a:chOff x="778213" y="5801739"/>
            <a:chExt cx="8559380" cy="461665"/>
          </a:xfrm>
        </p:grpSpPr>
        <p:grpSp>
          <p:nvGrpSpPr>
            <p:cNvPr id="117" name="Group 116">
              <a:extLst>
                <a:ext uri="{FF2B5EF4-FFF2-40B4-BE49-F238E27FC236}">
                  <a16:creationId xmlns:a16="http://schemas.microsoft.com/office/drawing/2014/main" id="{ECDDE3B7-A0D1-4BEA-BB87-FD95B1BDC925}"/>
                </a:ext>
              </a:extLst>
            </p:cNvPr>
            <p:cNvGrpSpPr/>
            <p:nvPr/>
          </p:nvGrpSpPr>
          <p:grpSpPr>
            <a:xfrm>
              <a:off x="778213" y="5801739"/>
              <a:ext cx="8559380" cy="461665"/>
              <a:chOff x="778213" y="5030110"/>
              <a:chExt cx="8559380" cy="461665"/>
            </a:xfrm>
          </p:grpSpPr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79091B44-16A1-49DC-A1C5-9E5F64AE33E9}"/>
                  </a:ext>
                </a:extLst>
              </p:cNvPr>
              <p:cNvSpPr txBox="1"/>
              <p:nvPr/>
            </p:nvSpPr>
            <p:spPr>
              <a:xfrm>
                <a:off x="778213" y="5030110"/>
                <a:ext cx="85593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 Fast pace,           , sampled every     frames.</a:t>
                </a: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496373FC-F8AB-4F21-9B80-DA6072C5ED9E}"/>
                      </a:ext>
                    </a:extLst>
                  </p:cNvPr>
                  <p:cNvSpPr txBox="1"/>
                  <p:nvPr/>
                </p:nvSpPr>
                <p:spPr>
                  <a:xfrm>
                    <a:off x="2648387" y="5076276"/>
                    <a:ext cx="81592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&gt;1</m:t>
                          </m:r>
                        </m:oMath>
                      </m:oMathPara>
                    </a14:m>
                    <a:endParaRPr lang="en-US" sz="2400" dirty="0"/>
                  </a:p>
                </p:txBody>
              </p:sp>
            </mc:Choice>
            <mc:Fallback xmlns="">
              <p:sp>
                <p:nvSpPr>
                  <p:cNvPr id="119" name="TextBox 118">
                    <a:extLst>
                      <a:ext uri="{FF2B5EF4-FFF2-40B4-BE49-F238E27FC236}">
                        <a16:creationId xmlns:a16="http://schemas.microsoft.com/office/drawing/2014/main" id="{496373FC-F8AB-4F21-9B80-DA6072C5ED9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48387" y="5076276"/>
                    <a:ext cx="815929" cy="369332"/>
                  </a:xfrm>
                  <a:prstGeom prst="rect">
                    <a:avLst/>
                  </a:prstGeom>
                  <a:blipFill>
                    <a:blip r:embed="rId5"/>
                    <a:stretch>
                      <a:fillRect l="-8955" r="-8955" b="-24590"/>
                    </a:stretch>
                  </a:blipFill>
                </p:spPr>
                <p:txBody>
                  <a:bodyPr/>
                  <a:lstStyle/>
                  <a:p>
                    <a:r>
                      <a:rPr lang="en-H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F69D28E-6BB9-4855-849B-DE4A4FAACDBC}"/>
                    </a:ext>
                  </a:extLst>
                </p:cNvPr>
                <p:cNvSpPr txBox="1"/>
                <p:nvPr/>
              </p:nvSpPr>
              <p:spPr>
                <a:xfrm>
                  <a:off x="5697356" y="5823658"/>
                  <a:ext cx="24423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20" name="TextBox 119">
                  <a:extLst>
                    <a:ext uri="{FF2B5EF4-FFF2-40B4-BE49-F238E27FC236}">
                      <a16:creationId xmlns:a16="http://schemas.microsoft.com/office/drawing/2014/main" id="{0F69D28E-6BB9-4855-849B-DE4A4FAACD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97356" y="5823658"/>
                  <a:ext cx="244233" cy="369332"/>
                </a:xfrm>
                <a:prstGeom prst="rect">
                  <a:avLst/>
                </a:prstGeom>
                <a:blipFill>
                  <a:blip r:embed="rId6"/>
                  <a:stretch>
                    <a:fillRect l="-30000" r="-30000" b="-24590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54255C-624F-4414-9A7C-B1EB9CDD7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58</a:t>
            </a:fld>
            <a:endParaRPr lang="en-US"/>
          </a:p>
        </p:txBody>
      </p:sp>
      <p:grpSp>
        <p:nvGrpSpPr>
          <p:cNvPr id="121" name="Group 120">
            <a:extLst>
              <a:ext uri="{FF2B5EF4-FFF2-40B4-BE49-F238E27FC236}">
                <a16:creationId xmlns:a16="http://schemas.microsoft.com/office/drawing/2014/main" id="{40F6BF96-D1B9-428F-BF25-524E7C43C178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22" name="Group 121">
              <a:extLst>
                <a:ext uri="{FF2B5EF4-FFF2-40B4-BE49-F238E27FC236}">
                  <a16:creationId xmlns:a16="http://schemas.microsoft.com/office/drawing/2014/main" id="{2D83C869-879E-4ABE-982A-0EF89FE0EF28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82B6B478-3B7B-4265-9ABA-E800E3590802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8DCA132-0ABD-4B54-81F9-FC979D8E9886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30" name="TextBox 129">
                <a:extLst>
                  <a:ext uri="{FF2B5EF4-FFF2-40B4-BE49-F238E27FC236}">
                    <a16:creationId xmlns:a16="http://schemas.microsoft.com/office/drawing/2014/main" id="{A22D1C0F-3F35-4A86-BC99-6D11347D7C4A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31" name="TextBox 130">
                <a:extLst>
                  <a:ext uri="{FF2B5EF4-FFF2-40B4-BE49-F238E27FC236}">
                    <a16:creationId xmlns:a16="http://schemas.microsoft.com/office/drawing/2014/main" id="{CB84F8F2-B24B-4A8F-A060-0E8B3233A507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288E1CF9-EE77-4874-829B-EF3187A1A2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2CADA31B-069B-433B-B280-15FBDE5755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34" name="TextBox 133">
                <a:extLst>
                  <a:ext uri="{FF2B5EF4-FFF2-40B4-BE49-F238E27FC236}">
                    <a16:creationId xmlns:a16="http://schemas.microsoft.com/office/drawing/2014/main" id="{21771873-D716-41E5-9A2B-000F0916BDE5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35" name="TextBox 134">
                <a:extLst>
                  <a:ext uri="{FF2B5EF4-FFF2-40B4-BE49-F238E27FC236}">
                    <a16:creationId xmlns:a16="http://schemas.microsoft.com/office/drawing/2014/main" id="{7BB02E7E-7A21-489A-B954-2956EC91D6CE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23" name="Straight Connector 122">
              <a:extLst>
                <a:ext uri="{FF2B5EF4-FFF2-40B4-BE49-F238E27FC236}">
                  <a16:creationId xmlns:a16="http://schemas.microsoft.com/office/drawing/2014/main" id="{AEC87408-208E-487C-B861-71FE68A5F39F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A8AD223F-A76B-421D-984A-FB02099527C8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25" name="TextBox 124">
              <a:extLst>
                <a:ext uri="{FF2B5EF4-FFF2-40B4-BE49-F238E27FC236}">
                  <a16:creationId xmlns:a16="http://schemas.microsoft.com/office/drawing/2014/main" id="{5D1E8E31-004D-4003-8A94-133121003C5F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26" name="Rectangle: Rounded Corners 125">
              <a:extLst>
                <a:ext uri="{FF2B5EF4-FFF2-40B4-BE49-F238E27FC236}">
                  <a16:creationId xmlns:a16="http://schemas.microsoft.com/office/drawing/2014/main" id="{5317D999-D7D2-4155-8CBB-4907920964E0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0B0768B0-7EE2-4BD4-88C6-A99AFCF1FD7B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2332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BAFB-CD58-4697-ACF0-2852BAD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87477"/>
            <a:ext cx="11006328" cy="969899"/>
          </a:xfrm>
        </p:spPr>
        <p:txBody>
          <a:bodyPr/>
          <a:lstStyle/>
          <a:p>
            <a:r>
              <a:rPr lang="en-US" dirty="0"/>
              <a:t>Pace prediction</a:t>
            </a:r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28A32809-830E-4F59-8DF6-1DA96BD3B40C}"/>
              </a:ext>
            </a:extLst>
          </p:cNvPr>
          <p:cNvSpPr/>
          <p:nvPr/>
        </p:nvSpPr>
        <p:spPr>
          <a:xfrm>
            <a:off x="544575" y="1613408"/>
            <a:ext cx="1333099" cy="3572255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HK" sz="203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A3A21CD-E6ED-4CDD-889C-794999FE84E8}"/>
              </a:ext>
            </a:extLst>
          </p:cNvPr>
          <p:cNvGrpSpPr/>
          <p:nvPr/>
        </p:nvGrpSpPr>
        <p:grpSpPr>
          <a:xfrm>
            <a:off x="730774" y="3099034"/>
            <a:ext cx="904496" cy="650513"/>
            <a:chOff x="292868" y="1349287"/>
            <a:chExt cx="1081322" cy="777686"/>
          </a:xfrm>
        </p:grpSpPr>
        <p:pic>
          <p:nvPicPr>
            <p:cNvPr id="255" name="Picture 254" descr="A picture containing looking, sitting, instrument, food&#10;&#10;Description automatically generated">
              <a:extLst>
                <a:ext uri="{FF2B5EF4-FFF2-40B4-BE49-F238E27FC236}">
                  <a16:creationId xmlns:a16="http://schemas.microsoft.com/office/drawing/2014/main" id="{EFE642BD-B53C-418B-BDEE-D917D02F6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30" y="1349287"/>
              <a:ext cx="755560" cy="565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256" name="Picture 255" descr="A picture containing looking, sitting, instrument, food&#10;&#10;Description automatically generated">
              <a:extLst>
                <a:ext uri="{FF2B5EF4-FFF2-40B4-BE49-F238E27FC236}">
                  <a16:creationId xmlns:a16="http://schemas.microsoft.com/office/drawing/2014/main" id="{4A295040-49B0-4AB8-B9F6-B4F24405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06" y="1446791"/>
              <a:ext cx="755560" cy="565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257" name="Picture 256" descr="A picture containing looking, sitting, instrument, food&#10;&#10;Description automatically generated">
              <a:extLst>
                <a:ext uri="{FF2B5EF4-FFF2-40B4-BE49-F238E27FC236}">
                  <a16:creationId xmlns:a16="http://schemas.microsoft.com/office/drawing/2014/main" id="{C7A02076-777C-4D51-B481-D37B5222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67" y="1499849"/>
              <a:ext cx="755560" cy="565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258" name="Picture 257" descr="A picture containing looking, sitting, instrument, food&#10;&#10;Description automatically generated">
              <a:extLst>
                <a:ext uri="{FF2B5EF4-FFF2-40B4-BE49-F238E27FC236}">
                  <a16:creationId xmlns:a16="http://schemas.microsoft.com/office/drawing/2014/main" id="{CFDA64C3-19F5-4861-A20D-BCDBF5A9A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68" y="1561409"/>
              <a:ext cx="755560" cy="565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55A40E7-1BCB-4515-8896-B0CA23A62FC1}"/>
              </a:ext>
            </a:extLst>
          </p:cNvPr>
          <p:cNvGrpSpPr/>
          <p:nvPr/>
        </p:nvGrpSpPr>
        <p:grpSpPr>
          <a:xfrm>
            <a:off x="737120" y="4258136"/>
            <a:ext cx="948008" cy="648988"/>
            <a:chOff x="329533" y="4809893"/>
            <a:chExt cx="1133340" cy="775863"/>
          </a:xfrm>
        </p:grpSpPr>
        <p:pic>
          <p:nvPicPr>
            <p:cNvPr id="260" name="Picture 259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45EF7C3E-74C1-46B6-A15F-A24808183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13" y="4809893"/>
              <a:ext cx="755560" cy="565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1" name="Picture 260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D82D3F9C-3A61-4410-A4A9-CB4E1767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23" y="4887051"/>
              <a:ext cx="755560" cy="565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2" name="Picture 261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B15178C2-72F8-4C48-A86E-4E58D9125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93" y="4967802"/>
              <a:ext cx="755560" cy="565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3" name="Picture 262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CAF9B03C-EF99-4A36-BA75-72D70DCF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33" y="5020191"/>
              <a:ext cx="755560" cy="565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C49DECA-A055-420A-98D1-D32C6BF11BFD}"/>
              </a:ext>
            </a:extLst>
          </p:cNvPr>
          <p:cNvGrpSpPr/>
          <p:nvPr/>
        </p:nvGrpSpPr>
        <p:grpSpPr>
          <a:xfrm>
            <a:off x="700094" y="1898775"/>
            <a:ext cx="964307" cy="670085"/>
            <a:chOff x="607930" y="3775067"/>
            <a:chExt cx="1300381" cy="903619"/>
          </a:xfrm>
        </p:grpSpPr>
        <p:pic>
          <p:nvPicPr>
            <p:cNvPr id="265" name="Picture 264" descr="A person walking down the street&#10;&#10;Description automatically generated">
              <a:extLst>
                <a:ext uri="{FF2B5EF4-FFF2-40B4-BE49-F238E27FC236}">
                  <a16:creationId xmlns:a16="http://schemas.microsoft.com/office/drawing/2014/main" id="{8E76C323-881E-4DF9-A114-FAB46F26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58" y="3775067"/>
              <a:ext cx="905453" cy="677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6" name="Picture 265" descr="A person walking down the street&#10;&#10;Description automatically generated">
              <a:extLst>
                <a:ext uri="{FF2B5EF4-FFF2-40B4-BE49-F238E27FC236}">
                  <a16:creationId xmlns:a16="http://schemas.microsoft.com/office/drawing/2014/main" id="{ABA98339-3625-4CB9-AAFA-6421906A9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71" y="3834161"/>
              <a:ext cx="905453" cy="677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7" name="Picture 266" descr="A person walking down the street&#10;&#10;Description automatically generated">
              <a:extLst>
                <a:ext uri="{FF2B5EF4-FFF2-40B4-BE49-F238E27FC236}">
                  <a16:creationId xmlns:a16="http://schemas.microsoft.com/office/drawing/2014/main" id="{DDD467F9-E54C-4D23-87B1-6A5CDDF4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14" y="3912118"/>
              <a:ext cx="905453" cy="677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8" name="Picture 267" descr="A person walking down the street&#10;&#10;Description automatically generated">
              <a:extLst>
                <a:ext uri="{FF2B5EF4-FFF2-40B4-BE49-F238E27FC236}">
                  <a16:creationId xmlns:a16="http://schemas.microsoft.com/office/drawing/2014/main" id="{07AFD580-BF2E-4096-A599-44AAD6F2D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30" y="4000920"/>
              <a:ext cx="905453" cy="677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C9EA03E8-8498-4DE5-828B-D960B8D1F7E1}"/>
              </a:ext>
            </a:extLst>
          </p:cNvPr>
          <p:cNvSpPr txBox="1"/>
          <p:nvPr/>
        </p:nvSpPr>
        <p:spPr>
          <a:xfrm>
            <a:off x="945059" y="2719170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81853986-CA95-4246-9C8B-7E4AE2C3D78E}"/>
              </a:ext>
            </a:extLst>
          </p:cNvPr>
          <p:cNvSpPr txBox="1"/>
          <p:nvPr/>
        </p:nvSpPr>
        <p:spPr>
          <a:xfrm>
            <a:off x="966516" y="3910596"/>
            <a:ext cx="461665" cy="323165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…</a:t>
            </a: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95A9B714-3E66-4C20-8915-C1F801F91B8F}"/>
              </a:ext>
            </a:extLst>
          </p:cNvPr>
          <p:cNvGrpSpPr/>
          <p:nvPr/>
        </p:nvGrpSpPr>
        <p:grpSpPr>
          <a:xfrm>
            <a:off x="844741" y="1676279"/>
            <a:ext cx="3806683" cy="4113490"/>
            <a:chOff x="844741" y="1653927"/>
            <a:chExt cx="3806683" cy="4113490"/>
          </a:xfrm>
        </p:grpSpPr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AD4146D4-3819-4930-8FDC-5D71D7EB5953}"/>
                </a:ext>
              </a:extLst>
            </p:cNvPr>
            <p:cNvGrpSpPr/>
            <p:nvPr/>
          </p:nvGrpSpPr>
          <p:grpSpPr>
            <a:xfrm>
              <a:off x="1514572" y="1653927"/>
              <a:ext cx="3136852" cy="3310538"/>
              <a:chOff x="1514572" y="1653927"/>
              <a:chExt cx="3136852" cy="3310538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A28F84D6-DDE4-4024-B43B-6D929BA9E253}"/>
                  </a:ext>
                </a:extLst>
              </p:cNvPr>
              <p:cNvGrpSpPr/>
              <p:nvPr/>
            </p:nvGrpSpPr>
            <p:grpSpPr>
              <a:xfrm>
                <a:off x="2832299" y="1767169"/>
                <a:ext cx="1795657" cy="404377"/>
                <a:chOff x="1715682" y="1739079"/>
                <a:chExt cx="3577869" cy="805726"/>
              </a:xfrm>
            </p:grpSpPr>
            <p:pic>
              <p:nvPicPr>
                <p:cNvPr id="272" name="Picture 271">
                  <a:extLst>
                    <a:ext uri="{FF2B5EF4-FFF2-40B4-BE49-F238E27FC236}">
                      <a16:creationId xmlns:a16="http://schemas.microsoft.com/office/drawing/2014/main" id="{730B17A4-06FF-4485-AD59-2B27A1C99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5682" y="1739079"/>
                  <a:ext cx="1076399" cy="805726"/>
                </a:xfrm>
                <a:prstGeom prst="rect">
                  <a:avLst/>
                </a:prstGeom>
                <a:ln w="3810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73" name="Picture 272">
                  <a:extLst>
                    <a:ext uri="{FF2B5EF4-FFF2-40B4-BE49-F238E27FC236}">
                      <a16:creationId xmlns:a16="http://schemas.microsoft.com/office/drawing/2014/main" id="{FCC66628-B6FF-45C5-B2E0-D4F31E94B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7492" y="1739079"/>
                  <a:ext cx="1076399" cy="805726"/>
                </a:xfrm>
                <a:prstGeom prst="rect">
                  <a:avLst/>
                </a:prstGeom>
                <a:ln w="3810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74" name="Picture 273">
                  <a:extLst>
                    <a:ext uri="{FF2B5EF4-FFF2-40B4-BE49-F238E27FC236}">
                      <a16:creationId xmlns:a16="http://schemas.microsoft.com/office/drawing/2014/main" id="{E010AD93-22FC-467F-8B75-4AA450A72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7152" y="1739079"/>
                  <a:ext cx="1076399" cy="805726"/>
                </a:xfrm>
                <a:prstGeom prst="rect">
                  <a:avLst/>
                </a:prstGeom>
                <a:ln w="3810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40FABC40-29A6-4D8E-B596-C4FD68225E5A}"/>
                  </a:ext>
                </a:extLst>
              </p:cNvPr>
              <p:cNvGrpSpPr/>
              <p:nvPr/>
            </p:nvGrpSpPr>
            <p:grpSpPr>
              <a:xfrm>
                <a:off x="2832299" y="2670944"/>
                <a:ext cx="1810296" cy="411552"/>
                <a:chOff x="2815401" y="2895253"/>
                <a:chExt cx="3545022" cy="80592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76" name="Picture 275">
                  <a:extLst>
                    <a:ext uri="{FF2B5EF4-FFF2-40B4-BE49-F238E27FC236}">
                      <a16:creationId xmlns:a16="http://schemas.microsoft.com/office/drawing/2014/main" id="{EBBFA474-A3B9-43D4-923E-7B203CB7A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5401" y="2895253"/>
                  <a:ext cx="1076663" cy="80592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77" name="Picture 276">
                  <a:extLst>
                    <a:ext uri="{FF2B5EF4-FFF2-40B4-BE49-F238E27FC236}">
                      <a16:creationId xmlns:a16="http://schemas.microsoft.com/office/drawing/2014/main" id="{B824EC07-13B0-40FA-A6F7-79289BDBB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2656" y="2895253"/>
                  <a:ext cx="1076663" cy="80592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78" name="Picture 277">
                  <a:extLst>
                    <a:ext uri="{FF2B5EF4-FFF2-40B4-BE49-F238E27FC236}">
                      <a16:creationId xmlns:a16="http://schemas.microsoft.com/office/drawing/2014/main" id="{A6EB6E53-6FF8-4C53-8DE0-3E525935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760" y="2895253"/>
                  <a:ext cx="1076663" cy="80592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1AEFEB42-EAC2-46C7-B7F3-2D1FAFD82FF2}"/>
                  </a:ext>
                </a:extLst>
              </p:cNvPr>
              <p:cNvGrpSpPr/>
              <p:nvPr/>
            </p:nvGrpSpPr>
            <p:grpSpPr>
              <a:xfrm>
                <a:off x="2815576" y="3631410"/>
                <a:ext cx="1812380" cy="413855"/>
                <a:chOff x="2583784" y="3193040"/>
                <a:chExt cx="2207145" cy="504000"/>
              </a:xfrm>
            </p:grpSpPr>
            <p:pic>
              <p:nvPicPr>
                <p:cNvPr id="280" name="Picture 279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BA60DDD3-E4A5-4BE3-AC15-7548A414E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7616" y="3193040"/>
                  <a:ext cx="673313" cy="504000"/>
                </a:xfrm>
                <a:prstGeom prst="rect">
                  <a:avLst/>
                </a:prstGeom>
                <a:ln w="38100" cap="sq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1" name="Picture 280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2B066F83-9819-49D8-B285-6CED62D7A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4009" y="3193040"/>
                  <a:ext cx="673313" cy="504000"/>
                </a:xfrm>
                <a:prstGeom prst="rect">
                  <a:avLst/>
                </a:prstGeom>
                <a:ln w="38100" cap="sq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2" name="Picture 281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51A30D1F-CEF6-4606-820A-C931146A5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3784" y="3193040"/>
                  <a:ext cx="673313" cy="504000"/>
                </a:xfrm>
                <a:prstGeom prst="rect">
                  <a:avLst/>
                </a:prstGeom>
                <a:ln w="38100" cap="sq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41FA8773-E7A3-4C00-9992-34F046CBAF31}"/>
                  </a:ext>
                </a:extLst>
              </p:cNvPr>
              <p:cNvGrpSpPr/>
              <p:nvPr/>
            </p:nvGrpSpPr>
            <p:grpSpPr>
              <a:xfrm>
                <a:off x="2781120" y="4510501"/>
                <a:ext cx="1870304" cy="453964"/>
                <a:chOff x="2564249" y="4274667"/>
                <a:chExt cx="2228550" cy="504000"/>
              </a:xfrm>
            </p:grpSpPr>
            <p:pic>
              <p:nvPicPr>
                <p:cNvPr id="284" name="Picture 283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EC78AC17-44A9-4092-A46C-FAAD7900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9487" y="4274667"/>
                  <a:ext cx="673312" cy="504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5" name="Picture 284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AE1175C9-F3A2-4D86-89C2-E28EDBF60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4009" y="4274667"/>
                  <a:ext cx="673312" cy="504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6" name="Picture 285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52C940EC-301D-4C67-BDA3-6890E49A4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4249" y="4274667"/>
                  <a:ext cx="673312" cy="504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cxnSp>
            <p:nvCxnSpPr>
              <p:cNvPr id="287" name="Connector: Curved 286">
                <a:extLst>
                  <a:ext uri="{FF2B5EF4-FFF2-40B4-BE49-F238E27FC236}">
                    <a16:creationId xmlns:a16="http://schemas.microsoft.com/office/drawing/2014/main" id="{438139EC-5593-4EBF-800A-399195C8BC43}"/>
                  </a:ext>
                </a:extLst>
              </p:cNvPr>
              <p:cNvCxnSpPr>
                <a:cxnSpLocks/>
                <a:stCxn id="255" idx="3"/>
                <a:endCxn id="272" idx="1"/>
              </p:cNvCxnSpPr>
              <p:nvPr/>
            </p:nvCxnSpPr>
            <p:spPr>
              <a:xfrm flipV="1">
                <a:off x="1635270" y="1969358"/>
                <a:ext cx="1197029" cy="1356564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nector: Curved 288">
                <a:extLst>
                  <a:ext uri="{FF2B5EF4-FFF2-40B4-BE49-F238E27FC236}">
                    <a16:creationId xmlns:a16="http://schemas.microsoft.com/office/drawing/2014/main" id="{CCDBDE46-D6D5-4AC2-95FD-E8A07AE602A5}"/>
                  </a:ext>
                </a:extLst>
              </p:cNvPr>
              <p:cNvCxnSpPr>
                <a:cxnSpLocks/>
                <a:endCxn id="276" idx="1"/>
              </p:cNvCxnSpPr>
              <p:nvPr/>
            </p:nvCxnSpPr>
            <p:spPr>
              <a:xfrm flipV="1">
                <a:off x="1611732" y="2876720"/>
                <a:ext cx="1220567" cy="458948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nector: Curved 293">
                <a:extLst>
                  <a:ext uri="{FF2B5EF4-FFF2-40B4-BE49-F238E27FC236}">
                    <a16:creationId xmlns:a16="http://schemas.microsoft.com/office/drawing/2014/main" id="{AD5942E8-BC0A-4045-87AB-B6E782DFE0B4}"/>
                  </a:ext>
                </a:extLst>
              </p:cNvPr>
              <p:cNvCxnSpPr>
                <a:cxnSpLocks/>
                <a:endCxn id="282" idx="1"/>
              </p:cNvCxnSpPr>
              <p:nvPr/>
            </p:nvCxnSpPr>
            <p:spPr>
              <a:xfrm flipV="1">
                <a:off x="1514572" y="3838338"/>
                <a:ext cx="1301004" cy="739150"/>
              </a:xfrm>
              <a:prstGeom prst="curvedConnector3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nector: Curved 295">
                <a:extLst>
                  <a:ext uri="{FF2B5EF4-FFF2-40B4-BE49-F238E27FC236}">
                    <a16:creationId xmlns:a16="http://schemas.microsoft.com/office/drawing/2014/main" id="{36EDAE5F-7268-4213-B4B2-1BF2598C3B1D}"/>
                  </a:ext>
                </a:extLst>
              </p:cNvPr>
              <p:cNvCxnSpPr>
                <a:cxnSpLocks/>
                <a:endCxn id="286" idx="1"/>
              </p:cNvCxnSpPr>
              <p:nvPr/>
            </p:nvCxnSpPr>
            <p:spPr>
              <a:xfrm>
                <a:off x="1579363" y="4525718"/>
                <a:ext cx="1201757" cy="211765"/>
              </a:xfrm>
              <a:prstGeom prst="curvedConnector3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995AC797-7694-4042-A8AE-02E70E21EAEF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32" y="1653927"/>
                    <a:ext cx="199139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H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HK" sz="1600" dirty="0"/>
                  </a:p>
                  <a:p>
                    <a:endParaRPr lang="en-HK" sz="1600" dirty="0"/>
                  </a:p>
                </p:txBody>
              </p:sp>
            </mc:Choice>
            <mc:Fallback xmlns="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995AC797-7694-4042-A8AE-02E70E21EA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932" y="1653927"/>
                    <a:ext cx="199139" cy="4924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6364" r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2100EE47-31EE-461E-A3E3-9F63C9577274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32" y="2487515"/>
                    <a:ext cx="2452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H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HK" sz="1600" dirty="0"/>
                  </a:p>
                  <a:p>
                    <a:endParaRPr lang="en-HK" sz="1600" dirty="0"/>
                  </a:p>
                </p:txBody>
              </p:sp>
            </mc:Choice>
            <mc:Fallback xmlns=""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2100EE47-31EE-461E-A3E3-9F63C95772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932" y="2487515"/>
                    <a:ext cx="245236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250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253D5069-D1EC-43DE-84FD-B17284BA745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32" y="3535436"/>
                    <a:ext cx="2452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H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HK" sz="1600" dirty="0"/>
                  </a:p>
                  <a:p>
                    <a:endParaRPr lang="en-HK" sz="1600" dirty="0"/>
                  </a:p>
                </p:txBody>
              </p:sp>
            </mc:Choice>
            <mc:Fallback xmlns=""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253D5069-D1EC-43DE-84FD-B17284BA74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932" y="3535436"/>
                    <a:ext cx="245236" cy="49244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2500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5BF991EA-4BC6-4E34-9A82-9C8E0988B42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32" y="4388967"/>
                    <a:ext cx="2452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H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HK" sz="1600" dirty="0"/>
                  </a:p>
                  <a:p>
                    <a:endParaRPr lang="en-HK" sz="1600" dirty="0"/>
                  </a:p>
                </p:txBody>
              </p:sp>
            </mc:Choice>
            <mc:Fallback xmlns=""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5BF991EA-4BC6-4E34-9A82-9C8E0988B4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932" y="4388967"/>
                    <a:ext cx="245236" cy="49244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250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3488049-8B0F-4FA5-8012-BC35459FFCDD}"/>
                </a:ext>
              </a:extLst>
            </p:cNvPr>
            <p:cNvSpPr txBox="1"/>
            <p:nvPr/>
          </p:nvSpPr>
          <p:spPr>
            <a:xfrm>
              <a:off x="844741" y="5367307"/>
              <a:ext cx="3193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Sample by different paces</a:t>
              </a:r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B7B78E42-BBF7-4C79-B0B2-11A1523897A5}"/>
              </a:ext>
            </a:extLst>
          </p:cNvPr>
          <p:cNvGrpSpPr/>
          <p:nvPr/>
        </p:nvGrpSpPr>
        <p:grpSpPr>
          <a:xfrm>
            <a:off x="4627956" y="1613408"/>
            <a:ext cx="3597892" cy="4241433"/>
            <a:chOff x="4627956" y="1591056"/>
            <a:chExt cx="3597892" cy="4241433"/>
          </a:xfrm>
        </p:grpSpPr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4A4944E-3C47-47B6-B92C-002DA24B3E7B}"/>
                </a:ext>
              </a:extLst>
            </p:cNvPr>
            <p:cNvGrpSpPr/>
            <p:nvPr/>
          </p:nvGrpSpPr>
          <p:grpSpPr>
            <a:xfrm>
              <a:off x="4627956" y="1591056"/>
              <a:ext cx="2236246" cy="3572255"/>
              <a:chOff x="4627956" y="1591056"/>
              <a:chExt cx="2236246" cy="3572255"/>
            </a:xfrm>
          </p:grpSpPr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0B94B1EF-ACD9-4C6D-B823-E8412147C777}"/>
                  </a:ext>
                </a:extLst>
              </p:cNvPr>
              <p:cNvSpPr/>
              <p:nvPr/>
            </p:nvSpPr>
            <p:spPr>
              <a:xfrm>
                <a:off x="5531103" y="1591056"/>
                <a:ext cx="1333099" cy="35722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03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D129D2A9-A410-40E9-8D43-A655FDC2BECB}"/>
                  </a:ext>
                </a:extLst>
              </p:cNvPr>
              <p:cNvCxnSpPr>
                <a:cxnSpLocks/>
                <a:stCxn id="274" idx="3"/>
                <a:endCxn id="341" idx="2"/>
              </p:cNvCxnSpPr>
              <p:nvPr/>
            </p:nvCxnSpPr>
            <p:spPr>
              <a:xfrm flipV="1">
                <a:off x="4627956" y="1966361"/>
                <a:ext cx="1278253" cy="15697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6270B30C-495E-4623-9366-A0F5D1456BB8}"/>
                  </a:ext>
                </a:extLst>
              </p:cNvPr>
              <p:cNvCxnSpPr>
                <a:cxnSpLocks/>
                <a:stCxn id="278" idx="3"/>
                <a:endCxn id="344" idx="2"/>
              </p:cNvCxnSpPr>
              <p:nvPr/>
            </p:nvCxnSpPr>
            <p:spPr>
              <a:xfrm>
                <a:off x="4642595" y="2889420"/>
                <a:ext cx="1263614" cy="4827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4071289A-E42B-4F52-A951-818C80DF4730}"/>
                  </a:ext>
                </a:extLst>
              </p:cNvPr>
              <p:cNvCxnSpPr>
                <a:cxnSpLocks/>
                <a:stCxn id="280" idx="3"/>
                <a:endCxn id="347" idx="2"/>
              </p:cNvCxnSpPr>
              <p:nvPr/>
            </p:nvCxnSpPr>
            <p:spPr>
              <a:xfrm flipV="1">
                <a:off x="4627956" y="3846076"/>
                <a:ext cx="1278253" cy="496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32D65374-DAC2-4A09-8147-FFDF31B903BE}"/>
                  </a:ext>
                </a:extLst>
              </p:cNvPr>
              <p:cNvCxnSpPr>
                <a:cxnSpLocks/>
                <a:stCxn id="284" idx="3"/>
                <a:endCxn id="350" idx="2"/>
              </p:cNvCxnSpPr>
              <p:nvPr/>
            </p:nvCxnSpPr>
            <p:spPr>
              <a:xfrm>
                <a:off x="4651424" y="4750183"/>
                <a:ext cx="1254785" cy="1769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66B92504-5ACB-497D-9976-B52887A6AC5A}"/>
                  </a:ext>
                </a:extLst>
              </p:cNvPr>
              <p:cNvGrpSpPr/>
              <p:nvPr/>
            </p:nvGrpSpPr>
            <p:grpSpPr>
              <a:xfrm>
                <a:off x="5906208" y="1673159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1" name="Trapezoid 340">
                  <a:extLst>
                    <a:ext uri="{FF2B5EF4-FFF2-40B4-BE49-F238E27FC236}">
                      <a16:creationId xmlns:a16="http://schemas.microsoft.com/office/drawing/2014/main" id="{2B620022-DA5A-492E-822F-40A71C334FA6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EA5F6BF7-F9D6-4B86-A6C0-C78AF2BCC927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BFD1FA6E-1693-4CCA-AF8D-93FFBAA86BB5}"/>
                  </a:ext>
                </a:extLst>
              </p:cNvPr>
              <p:cNvGrpSpPr/>
              <p:nvPr/>
            </p:nvGrpSpPr>
            <p:grpSpPr>
              <a:xfrm>
                <a:off x="5906208" y="2601045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4" name="Trapezoid 343">
                  <a:extLst>
                    <a:ext uri="{FF2B5EF4-FFF2-40B4-BE49-F238E27FC236}">
                      <a16:creationId xmlns:a16="http://schemas.microsoft.com/office/drawing/2014/main" id="{BDE53FB8-583D-43BF-809D-B2D8BD609CA0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C7BEFD90-D5B7-4442-A30C-E3591BE7F414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0F7ADB66-2027-4D1F-82B4-3F8019BC8ED8}"/>
                  </a:ext>
                </a:extLst>
              </p:cNvPr>
              <p:cNvGrpSpPr/>
              <p:nvPr/>
            </p:nvGrpSpPr>
            <p:grpSpPr>
              <a:xfrm>
                <a:off x="5906208" y="3552874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7" name="Trapezoid 346">
                  <a:extLst>
                    <a:ext uri="{FF2B5EF4-FFF2-40B4-BE49-F238E27FC236}">
                      <a16:creationId xmlns:a16="http://schemas.microsoft.com/office/drawing/2014/main" id="{E15F0EC8-DD0C-47A3-8F0B-0F3EBCCBC355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D9EF72ED-6EF6-4994-9970-3150AE2C124D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20C952A5-D9DE-49BA-BAC1-726A0850F45A}"/>
                  </a:ext>
                </a:extLst>
              </p:cNvPr>
              <p:cNvGrpSpPr/>
              <p:nvPr/>
            </p:nvGrpSpPr>
            <p:grpSpPr>
              <a:xfrm>
                <a:off x="5906208" y="4458750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0" name="Trapezoid 349">
                  <a:extLst>
                    <a:ext uri="{FF2B5EF4-FFF2-40B4-BE49-F238E27FC236}">
                      <a16:creationId xmlns:a16="http://schemas.microsoft.com/office/drawing/2014/main" id="{8CBE27AD-40CA-4264-8015-42539A52E4EE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9439B3A5-98F8-47C2-A79C-03F7438BC504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C4891C39-5A32-4B97-8D69-2E942F6D1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17" y="2275669"/>
                <a:ext cx="0" cy="3220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049CBD01-440A-4A17-A92A-18DDD3B02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17" y="3152208"/>
                <a:ext cx="0" cy="3220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EF85EF0D-D6FA-4A03-A9CD-2303ACFDD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17" y="4136309"/>
                <a:ext cx="0" cy="3220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FEB9B9BE-D564-4E2D-92E1-1A7904BD1E12}"/>
                  </a:ext>
                </a:extLst>
              </p:cNvPr>
              <p:cNvGrpSpPr/>
              <p:nvPr/>
            </p:nvGrpSpPr>
            <p:grpSpPr>
              <a:xfrm>
                <a:off x="6557995" y="1792232"/>
                <a:ext cx="141587" cy="335492"/>
                <a:chOff x="7263129" y="676444"/>
                <a:chExt cx="171992" cy="407536"/>
              </a:xfrm>
            </p:grpSpPr>
            <p:sp>
              <p:nvSpPr>
                <p:cNvPr id="369" name="Isosceles Triangle 368">
                  <a:extLst>
                    <a:ext uri="{FF2B5EF4-FFF2-40B4-BE49-F238E27FC236}">
                      <a16:creationId xmlns:a16="http://schemas.microsoft.com/office/drawing/2014/main" id="{3B521730-0CB3-466C-A348-3DE761555CD8}"/>
                    </a:ext>
                  </a:extLst>
                </p:cNvPr>
                <p:cNvSpPr/>
                <p:nvPr/>
              </p:nvSpPr>
              <p:spPr>
                <a:xfrm>
                  <a:off x="7266964" y="676444"/>
                  <a:ext cx="168157" cy="122057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0" name="Isosceles Triangle 369">
                  <a:extLst>
                    <a:ext uri="{FF2B5EF4-FFF2-40B4-BE49-F238E27FC236}">
                      <a16:creationId xmlns:a16="http://schemas.microsoft.com/office/drawing/2014/main" id="{C9185349-8F2B-467C-A3F9-3FABAFEC684A}"/>
                    </a:ext>
                  </a:extLst>
                </p:cNvPr>
                <p:cNvSpPr/>
                <p:nvPr/>
              </p:nvSpPr>
              <p:spPr>
                <a:xfrm>
                  <a:off x="7263129" y="830410"/>
                  <a:ext cx="168157" cy="122057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1" name="Isosceles Triangle 370">
                  <a:extLst>
                    <a:ext uri="{FF2B5EF4-FFF2-40B4-BE49-F238E27FC236}">
                      <a16:creationId xmlns:a16="http://schemas.microsoft.com/office/drawing/2014/main" id="{CD14CA15-365B-4626-8F2F-01CAE6E4C68C}"/>
                    </a:ext>
                  </a:extLst>
                </p:cNvPr>
                <p:cNvSpPr/>
                <p:nvPr/>
              </p:nvSpPr>
              <p:spPr>
                <a:xfrm>
                  <a:off x="7266964" y="961923"/>
                  <a:ext cx="168157" cy="122057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50B3D8BA-3195-4451-8750-6C5A9632D082}"/>
                  </a:ext>
                </a:extLst>
              </p:cNvPr>
              <p:cNvGrpSpPr/>
              <p:nvPr/>
            </p:nvGrpSpPr>
            <p:grpSpPr>
              <a:xfrm>
                <a:off x="6567344" y="2718487"/>
                <a:ext cx="119732" cy="358195"/>
                <a:chOff x="7273191" y="1807398"/>
                <a:chExt cx="161931" cy="484437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79E7C153-B9EE-4127-9B19-802077CE6EB9}"/>
                    </a:ext>
                  </a:extLst>
                </p:cNvPr>
                <p:cNvSpPr/>
                <p:nvPr/>
              </p:nvSpPr>
              <p:spPr>
                <a:xfrm>
                  <a:off x="7273191" y="1807398"/>
                  <a:ext cx="153481" cy="153481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9556D207-8E92-46E7-A2E3-A5F050000A54}"/>
                    </a:ext>
                  </a:extLst>
                </p:cNvPr>
                <p:cNvSpPr/>
                <p:nvPr/>
              </p:nvSpPr>
              <p:spPr>
                <a:xfrm>
                  <a:off x="7278073" y="1973963"/>
                  <a:ext cx="153481" cy="153481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CEACA7B-298C-4E19-A581-5625992B9732}"/>
                    </a:ext>
                  </a:extLst>
                </p:cNvPr>
                <p:cNvSpPr/>
                <p:nvPr/>
              </p:nvSpPr>
              <p:spPr>
                <a:xfrm>
                  <a:off x="7281641" y="2138354"/>
                  <a:ext cx="153481" cy="153481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474B5751-CADA-4E91-A4FE-0F1A5FC51C82}"/>
                  </a:ext>
                </a:extLst>
              </p:cNvPr>
              <p:cNvGrpSpPr/>
              <p:nvPr/>
            </p:nvGrpSpPr>
            <p:grpSpPr>
              <a:xfrm>
                <a:off x="6545839" y="3664840"/>
                <a:ext cx="134989" cy="384353"/>
                <a:chOff x="7275961" y="3051788"/>
                <a:chExt cx="163053" cy="464260"/>
              </a:xfrm>
            </p:grpSpPr>
            <p:sp>
              <p:nvSpPr>
                <p:cNvPr id="377" name="Diamond 376">
                  <a:extLst>
                    <a:ext uri="{FF2B5EF4-FFF2-40B4-BE49-F238E27FC236}">
                      <a16:creationId xmlns:a16="http://schemas.microsoft.com/office/drawing/2014/main" id="{0DBBA4D3-E6F9-4ED2-AA15-C9747750D5D6}"/>
                    </a:ext>
                  </a:extLst>
                </p:cNvPr>
                <p:cNvSpPr/>
                <p:nvPr/>
              </p:nvSpPr>
              <p:spPr>
                <a:xfrm>
                  <a:off x="7275961" y="3051788"/>
                  <a:ext cx="153481" cy="153481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8" name="Diamond 377">
                  <a:extLst>
                    <a:ext uri="{FF2B5EF4-FFF2-40B4-BE49-F238E27FC236}">
                      <a16:creationId xmlns:a16="http://schemas.microsoft.com/office/drawing/2014/main" id="{7D4078AC-EF85-4E92-8A78-3753FD6C2785}"/>
                    </a:ext>
                  </a:extLst>
                </p:cNvPr>
                <p:cNvSpPr/>
                <p:nvPr/>
              </p:nvSpPr>
              <p:spPr>
                <a:xfrm>
                  <a:off x="7283787" y="3210541"/>
                  <a:ext cx="153481" cy="153481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79" name="Diamond 378">
                  <a:extLst>
                    <a:ext uri="{FF2B5EF4-FFF2-40B4-BE49-F238E27FC236}">
                      <a16:creationId xmlns:a16="http://schemas.microsoft.com/office/drawing/2014/main" id="{47855321-17E5-4EBC-8567-8992442F2E02}"/>
                    </a:ext>
                  </a:extLst>
                </p:cNvPr>
                <p:cNvSpPr/>
                <p:nvPr/>
              </p:nvSpPr>
              <p:spPr>
                <a:xfrm>
                  <a:off x="7285533" y="3362567"/>
                  <a:ext cx="153481" cy="153481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03BC0E1E-F53D-451A-94DA-D362B29B06B8}"/>
                  </a:ext>
                </a:extLst>
              </p:cNvPr>
              <p:cNvGrpSpPr/>
              <p:nvPr/>
            </p:nvGrpSpPr>
            <p:grpSpPr>
              <a:xfrm>
                <a:off x="6570954" y="4568206"/>
                <a:ext cx="110337" cy="332155"/>
                <a:chOff x="7277786" y="4306901"/>
                <a:chExt cx="172649" cy="519739"/>
              </a:xfrm>
            </p:grpSpPr>
            <p:sp>
              <p:nvSpPr>
                <p:cNvPr id="381" name="Cross 380">
                  <a:extLst>
                    <a:ext uri="{FF2B5EF4-FFF2-40B4-BE49-F238E27FC236}">
                      <a16:creationId xmlns:a16="http://schemas.microsoft.com/office/drawing/2014/main" id="{424B4F90-79B7-422A-8C86-3F6B5C815991}"/>
                    </a:ext>
                  </a:extLst>
                </p:cNvPr>
                <p:cNvSpPr/>
                <p:nvPr/>
              </p:nvSpPr>
              <p:spPr>
                <a:xfrm>
                  <a:off x="7277786" y="4306901"/>
                  <a:ext cx="168795" cy="168795"/>
                </a:xfrm>
                <a:prstGeom prst="plus">
                  <a:avLst>
                    <a:gd name="adj" fmla="val 3238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2" name="Cross 381">
                  <a:extLst>
                    <a:ext uri="{FF2B5EF4-FFF2-40B4-BE49-F238E27FC236}">
                      <a16:creationId xmlns:a16="http://schemas.microsoft.com/office/drawing/2014/main" id="{535A25DD-1ABF-4B54-B1B0-3C9D43B1EAD8}"/>
                    </a:ext>
                  </a:extLst>
                </p:cNvPr>
                <p:cNvSpPr/>
                <p:nvPr/>
              </p:nvSpPr>
              <p:spPr>
                <a:xfrm>
                  <a:off x="7281640" y="4490741"/>
                  <a:ext cx="168795" cy="168795"/>
                </a:xfrm>
                <a:prstGeom prst="plus">
                  <a:avLst>
                    <a:gd name="adj" fmla="val 3238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83" name="Cross 382">
                  <a:extLst>
                    <a:ext uri="{FF2B5EF4-FFF2-40B4-BE49-F238E27FC236}">
                      <a16:creationId xmlns:a16="http://schemas.microsoft.com/office/drawing/2014/main" id="{37958513-3DA2-4894-910D-18388B283410}"/>
                    </a:ext>
                  </a:extLst>
                </p:cNvPr>
                <p:cNvSpPr/>
                <p:nvPr/>
              </p:nvSpPr>
              <p:spPr>
                <a:xfrm>
                  <a:off x="7278440" y="4657845"/>
                  <a:ext cx="168795" cy="168795"/>
                </a:xfrm>
                <a:prstGeom prst="plus">
                  <a:avLst>
                    <a:gd name="adj" fmla="val 3238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364CB2C3-DE96-496F-8FCD-325C330E9302}"/>
                </a:ext>
              </a:extLst>
            </p:cNvPr>
            <p:cNvSpPr txBox="1"/>
            <p:nvPr/>
          </p:nvSpPr>
          <p:spPr>
            <a:xfrm>
              <a:off x="5105111" y="5432379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Feature extraction</a:t>
              </a:r>
            </a:p>
          </p:txBody>
        </p: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E9DF87EC-1CA5-40C3-A480-8DE827B87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063" y="4999910"/>
              <a:ext cx="0" cy="24242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CAF917C3-11F3-4CB4-831F-012128B4A239}"/>
                </a:ext>
              </a:extLst>
            </p:cNvPr>
            <p:cNvSpPr txBox="1"/>
            <p:nvPr/>
          </p:nvSpPr>
          <p:spPr>
            <a:xfrm>
              <a:off x="7086062" y="4961361"/>
              <a:ext cx="11397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 weights</a:t>
              </a:r>
              <a:endParaRPr lang="en-HK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6813376-39A9-483A-BE7E-27961A49FAF2}"/>
              </a:ext>
            </a:extLst>
          </p:cNvPr>
          <p:cNvGrpSpPr/>
          <p:nvPr/>
        </p:nvGrpSpPr>
        <p:grpSpPr>
          <a:xfrm>
            <a:off x="6864202" y="2331594"/>
            <a:ext cx="4827513" cy="2583173"/>
            <a:chOff x="6864202" y="2077594"/>
            <a:chExt cx="4827513" cy="2583173"/>
          </a:xfrm>
        </p:grpSpPr>
        <p:cxnSp>
          <p:nvCxnSpPr>
            <p:cNvPr id="386" name="Connector: Curved 385">
              <a:extLst>
                <a:ext uri="{FF2B5EF4-FFF2-40B4-BE49-F238E27FC236}">
                  <a16:creationId xmlns:a16="http://schemas.microsoft.com/office/drawing/2014/main" id="{7BCEA5A2-1E80-451D-A648-D328B9C84B4E}"/>
                </a:ext>
              </a:extLst>
            </p:cNvPr>
            <p:cNvCxnSpPr>
              <a:cxnSpLocks/>
              <a:stCxn id="335" idx="3"/>
              <a:endCxn id="385" idx="1"/>
            </p:cNvCxnSpPr>
            <p:nvPr/>
          </p:nvCxnSpPr>
          <p:spPr>
            <a:xfrm flipV="1">
              <a:off x="6864202" y="3141849"/>
              <a:ext cx="1274755" cy="16387"/>
            </a:xfrm>
            <a:prstGeom prst="curvedConnector3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lg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362A57AE-93FE-47DC-8E22-7618807D520A}"/>
                </a:ext>
              </a:extLst>
            </p:cNvPr>
            <p:cNvGrpSpPr/>
            <p:nvPr/>
          </p:nvGrpSpPr>
          <p:grpSpPr>
            <a:xfrm>
              <a:off x="8091117" y="2077594"/>
              <a:ext cx="3600598" cy="2583173"/>
              <a:chOff x="7930964" y="1047855"/>
              <a:chExt cx="3600598" cy="2583173"/>
            </a:xfrm>
          </p:grpSpPr>
          <p:sp>
            <p:nvSpPr>
              <p:cNvPr id="384" name="Rectangle 383">
                <a:extLst>
                  <a:ext uri="{FF2B5EF4-FFF2-40B4-BE49-F238E27FC236}">
                    <a16:creationId xmlns:a16="http://schemas.microsoft.com/office/drawing/2014/main" id="{328B7B08-35C8-4881-A5C2-6D85A0415572}"/>
                  </a:ext>
                </a:extLst>
              </p:cNvPr>
              <p:cNvSpPr/>
              <p:nvPr/>
            </p:nvSpPr>
            <p:spPr>
              <a:xfrm>
                <a:off x="8786626" y="1047855"/>
                <a:ext cx="2744936" cy="2117743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400"/>
              </a:p>
            </p:txBody>
          </p:sp>
          <p:sp>
            <p:nvSpPr>
              <p:cNvPr id="385" name="Rectangle 384">
                <a:extLst>
                  <a:ext uri="{FF2B5EF4-FFF2-40B4-BE49-F238E27FC236}">
                    <a16:creationId xmlns:a16="http://schemas.microsoft.com/office/drawing/2014/main" id="{D9F04AF1-AD9A-4922-AF10-40B5821098BC}"/>
                  </a:ext>
                </a:extLst>
              </p:cNvPr>
              <p:cNvSpPr/>
              <p:nvPr/>
            </p:nvSpPr>
            <p:spPr>
              <a:xfrm>
                <a:off x="7978804" y="1324330"/>
                <a:ext cx="150574" cy="1575559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</a:schemeClr>
              </a:solidFill>
              <a:ln>
                <a:solidFill>
                  <a:schemeClr val="bg2">
                    <a:lumMod val="50000"/>
                  </a:schemeClr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400"/>
              </a:p>
            </p:txBody>
          </p:sp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FF998817-2A96-45A9-A3A8-7F00C285D5DE}"/>
                  </a:ext>
                </a:extLst>
              </p:cNvPr>
              <p:cNvCxnSpPr>
                <a:cxnSpLocks/>
                <a:stCxn id="385" idx="3"/>
                <a:endCxn id="384" idx="1"/>
              </p:cNvCxnSpPr>
              <p:nvPr/>
            </p:nvCxnSpPr>
            <p:spPr>
              <a:xfrm flipV="1">
                <a:off x="8129378" y="2106727"/>
                <a:ext cx="657248" cy="5383"/>
              </a:xfrm>
              <a:prstGeom prst="straightConnector1">
                <a:avLst/>
              </a:prstGeom>
              <a:ln w="19050">
                <a:solidFill>
                  <a:schemeClr val="tx1">
                    <a:lumMod val="75000"/>
                    <a:lumOff val="2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0" name="TextBox 389">
                <a:extLst>
                  <a:ext uri="{FF2B5EF4-FFF2-40B4-BE49-F238E27FC236}">
                    <a16:creationId xmlns:a16="http://schemas.microsoft.com/office/drawing/2014/main" id="{B973DBF9-7786-40E2-AFB1-A0E4209B3048}"/>
                  </a:ext>
                </a:extLst>
              </p:cNvPr>
              <p:cNvSpPr txBox="1"/>
              <p:nvPr/>
            </p:nvSpPr>
            <p:spPr>
              <a:xfrm>
                <a:off x="9483236" y="1093192"/>
                <a:ext cx="68320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Slow</a:t>
                </a:r>
              </a:p>
            </p:txBody>
          </p:sp>
          <p:sp>
            <p:nvSpPr>
              <p:cNvPr id="391" name="TextBox 390">
                <a:extLst>
                  <a:ext uri="{FF2B5EF4-FFF2-40B4-BE49-F238E27FC236}">
                    <a16:creationId xmlns:a16="http://schemas.microsoft.com/office/drawing/2014/main" id="{E983B513-A312-47BE-9794-D7C4E623A93D}"/>
                  </a:ext>
                </a:extLst>
              </p:cNvPr>
              <p:cNvSpPr txBox="1"/>
              <p:nvPr/>
            </p:nvSpPr>
            <p:spPr>
              <a:xfrm>
                <a:off x="9458206" y="1611107"/>
                <a:ext cx="1215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 fast</a:t>
                </a:r>
              </a:p>
            </p:txBody>
          </p:sp>
          <p:sp>
            <p:nvSpPr>
              <p:cNvPr id="392" name="Rectangle 391">
                <a:extLst>
                  <a:ext uri="{FF2B5EF4-FFF2-40B4-BE49-F238E27FC236}">
                    <a16:creationId xmlns:a16="http://schemas.microsoft.com/office/drawing/2014/main" id="{01181358-FF39-4DE7-A679-CF4A1C48C53C}"/>
                  </a:ext>
                </a:extLst>
              </p:cNvPr>
              <p:cNvSpPr/>
              <p:nvPr/>
            </p:nvSpPr>
            <p:spPr>
              <a:xfrm>
                <a:off x="9049298" y="1107663"/>
                <a:ext cx="109076" cy="397015"/>
              </a:xfrm>
              <a:prstGeom prst="rect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400"/>
              </a:p>
            </p:txBody>
          </p:sp>
          <p:sp>
            <p:nvSpPr>
              <p:cNvPr id="393" name="Rectangle 392">
                <a:extLst>
                  <a:ext uri="{FF2B5EF4-FFF2-40B4-BE49-F238E27FC236}">
                    <a16:creationId xmlns:a16="http://schemas.microsoft.com/office/drawing/2014/main" id="{13BEEEB4-9406-42FD-A105-00E03DC2770B}"/>
                  </a:ext>
                </a:extLst>
              </p:cNvPr>
              <p:cNvSpPr/>
              <p:nvPr/>
            </p:nvSpPr>
            <p:spPr>
              <a:xfrm>
                <a:off x="9040256" y="1626380"/>
                <a:ext cx="109076" cy="39701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400"/>
              </a:p>
            </p:txBody>
          </p:sp>
          <p:sp>
            <p:nvSpPr>
              <p:cNvPr id="394" name="Rectangle 393">
                <a:extLst>
                  <a:ext uri="{FF2B5EF4-FFF2-40B4-BE49-F238E27FC236}">
                    <a16:creationId xmlns:a16="http://schemas.microsoft.com/office/drawing/2014/main" id="{451A4976-8505-42FE-B24D-B3003B37F656}"/>
                  </a:ext>
                </a:extLst>
              </p:cNvPr>
              <p:cNvSpPr/>
              <p:nvPr/>
            </p:nvSpPr>
            <p:spPr>
              <a:xfrm>
                <a:off x="9053457" y="2145097"/>
                <a:ext cx="109076" cy="397015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400"/>
              </a:p>
            </p:txBody>
          </p:sp>
          <p:sp>
            <p:nvSpPr>
              <p:cNvPr id="395" name="Rectangle 394">
                <a:extLst>
                  <a:ext uri="{FF2B5EF4-FFF2-40B4-BE49-F238E27FC236}">
                    <a16:creationId xmlns:a16="http://schemas.microsoft.com/office/drawing/2014/main" id="{C7600394-8E58-459E-B91E-5E2FD4CAD5B5}"/>
                  </a:ext>
                </a:extLst>
              </p:cNvPr>
              <p:cNvSpPr/>
              <p:nvPr/>
            </p:nvSpPr>
            <p:spPr>
              <a:xfrm>
                <a:off x="9053457" y="2673524"/>
                <a:ext cx="109076" cy="397015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400" dirty="0"/>
              </a:p>
            </p:txBody>
          </p:sp>
          <p:sp>
            <p:nvSpPr>
              <p:cNvPr id="396" name="TextBox 395">
                <a:extLst>
                  <a:ext uri="{FF2B5EF4-FFF2-40B4-BE49-F238E27FC236}">
                    <a16:creationId xmlns:a16="http://schemas.microsoft.com/office/drawing/2014/main" id="{2BAA32C5-05B0-4094-A564-87025D9F4456}"/>
                  </a:ext>
                </a:extLst>
              </p:cNvPr>
              <p:cNvSpPr txBox="1"/>
              <p:nvPr/>
            </p:nvSpPr>
            <p:spPr>
              <a:xfrm>
                <a:off x="9472369" y="2165847"/>
                <a:ext cx="9685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Normal</a:t>
                </a:r>
              </a:p>
            </p:txBody>
          </p:sp>
          <p:sp>
            <p:nvSpPr>
              <p:cNvPr id="397" name="TextBox 396">
                <a:extLst>
                  <a:ext uri="{FF2B5EF4-FFF2-40B4-BE49-F238E27FC236}">
                    <a16:creationId xmlns:a16="http://schemas.microsoft.com/office/drawing/2014/main" id="{AE8B3358-098D-4794-9A80-2E88FBE0DC7B}"/>
                  </a:ext>
                </a:extLst>
              </p:cNvPr>
              <p:cNvSpPr txBox="1"/>
              <p:nvPr/>
            </p:nvSpPr>
            <p:spPr>
              <a:xfrm>
                <a:off x="9509621" y="2694691"/>
                <a:ext cx="1215397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sz="2000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Super fast</a:t>
                </a:r>
              </a:p>
            </p:txBody>
          </p:sp>
          <p:sp>
            <p:nvSpPr>
              <p:cNvPr id="458" name="TextBox 457">
                <a:extLst>
                  <a:ext uri="{FF2B5EF4-FFF2-40B4-BE49-F238E27FC236}">
                    <a16:creationId xmlns:a16="http://schemas.microsoft.com/office/drawing/2014/main" id="{F735AD46-EF7C-4DE2-A656-C4E68D0D2C4B}"/>
                  </a:ext>
                </a:extLst>
              </p:cNvPr>
              <p:cNvSpPr txBox="1"/>
              <p:nvPr/>
            </p:nvSpPr>
            <p:spPr>
              <a:xfrm>
                <a:off x="8752144" y="3207514"/>
                <a:ext cx="2744919" cy="4235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HK" sz="2152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(c) </a:t>
                </a:r>
                <a:r>
                  <a:rPr lang="en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Pace </a:t>
                </a:r>
                <a:r>
                  <a:rPr lang="en-US" altLang="zh-CN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prediction</a:t>
                </a:r>
                <a:endParaRPr lang="en-HK" sz="2152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64" name="TextBox 463">
                <a:extLst>
                  <a:ext uri="{FF2B5EF4-FFF2-40B4-BE49-F238E27FC236}">
                    <a16:creationId xmlns:a16="http://schemas.microsoft.com/office/drawing/2014/main" id="{D56D86EA-AB9B-4891-828C-500183E10A7E}"/>
                  </a:ext>
                </a:extLst>
              </p:cNvPr>
              <p:cNvSpPr txBox="1"/>
              <p:nvPr/>
            </p:nvSpPr>
            <p:spPr>
              <a:xfrm>
                <a:off x="7930964" y="2876348"/>
                <a:ext cx="3834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HK" sz="2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fc</a:t>
                </a:r>
              </a:p>
            </p:txBody>
          </p:sp>
        </p:grp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D9CF599-A91A-49BA-A943-516084A822EC}"/>
              </a:ext>
            </a:extLst>
          </p:cNvPr>
          <p:cNvSpPr txBox="1"/>
          <p:nvPr/>
        </p:nvSpPr>
        <p:spPr>
          <a:xfrm rot="10800000">
            <a:off x="60100" y="1613406"/>
            <a:ext cx="461665" cy="35228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Videos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47D395F-2DBD-42FA-AF19-E6749C4A42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59</a:t>
            </a:fld>
            <a:endParaRPr lang="en-US"/>
          </a:p>
        </p:txBody>
      </p: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A1F61C68-21F4-4CB4-B551-1F10624D1E8D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08" name="Group 107">
              <a:extLst>
                <a:ext uri="{FF2B5EF4-FFF2-40B4-BE49-F238E27FC236}">
                  <a16:creationId xmlns:a16="http://schemas.microsoft.com/office/drawing/2014/main" id="{8C54F7AC-1FAE-41DB-81BD-BE8023748141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14" name="Rectangle 113">
                <a:extLst>
                  <a:ext uri="{FF2B5EF4-FFF2-40B4-BE49-F238E27FC236}">
                    <a16:creationId xmlns:a16="http://schemas.microsoft.com/office/drawing/2014/main" id="{664FC00C-52D7-4B58-932C-93CD93333C24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5" name="TextBox 114">
                <a:extLst>
                  <a:ext uri="{FF2B5EF4-FFF2-40B4-BE49-F238E27FC236}">
                    <a16:creationId xmlns:a16="http://schemas.microsoft.com/office/drawing/2014/main" id="{1B977229-9B35-41CF-BBD7-E928E09A1115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20459D1-3F95-4063-B203-317F085AB88D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876666F0-B39B-4CCD-A9FE-ABEB40821537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DEC29D58-EC0A-4505-B99C-05B4BD4B4A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812548B8-52E9-4AF0-BF82-D9C79F25C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FB578E13-09BE-4039-852C-E796079CB801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DF9BE35E-B551-48F9-A900-C3CACA815D68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639DBDC9-F681-4D84-8EB1-00A495ED39E1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AB45397-8B5B-415D-866F-67AFC51E574A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75D43103-1763-46E2-9B6D-E0CB543B5742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12" name="Rectangle: Rounded Corners 111">
              <a:extLst>
                <a:ext uri="{FF2B5EF4-FFF2-40B4-BE49-F238E27FC236}">
                  <a16:creationId xmlns:a16="http://schemas.microsoft.com/office/drawing/2014/main" id="{2B244755-F17F-4BDF-87EC-7774DFF9F796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1A6FE857-3FD2-4313-A870-3229C05ED608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6858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365125"/>
            <a:ext cx="12191995" cy="969899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Applications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22DDA-4643-4D41-9EBB-78B323E833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40" t="13084" r="4542" b="7862"/>
          <a:stretch/>
        </p:blipFill>
        <p:spPr>
          <a:xfrm>
            <a:off x="8121418" y="1453139"/>
            <a:ext cx="2327171" cy="17948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1E2CA-FDBB-406F-9CD1-D0A5BF5996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308" y="3942042"/>
            <a:ext cx="2405549" cy="1728258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5A2637-70A8-45C8-98F1-FEB3B9EB979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269" t="5892" r="3102" b="5120"/>
          <a:stretch/>
        </p:blipFill>
        <p:spPr>
          <a:xfrm>
            <a:off x="7878674" y="3921891"/>
            <a:ext cx="2812658" cy="1748409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33292423-E591-40D8-A13A-5CD64236F8B5}"/>
              </a:ext>
            </a:extLst>
          </p:cNvPr>
          <p:cNvGrpSpPr/>
          <p:nvPr/>
        </p:nvGrpSpPr>
        <p:grpSpPr>
          <a:xfrm>
            <a:off x="1228868" y="1453139"/>
            <a:ext cx="2322194" cy="1794892"/>
            <a:chOff x="1849319" y="1672687"/>
            <a:chExt cx="2641908" cy="196358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91728445-5289-4A7F-97CC-9A366FFE713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49319" y="1672687"/>
              <a:ext cx="2641908" cy="1963581"/>
            </a:xfrm>
            <a:prstGeom prst="rect">
              <a:avLst/>
            </a:prstGeom>
            <a:ln w="19050">
              <a:solidFill>
                <a:schemeClr val="tx1"/>
              </a:solidFill>
            </a:ln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268937C0-FDB6-4FD3-B801-6B3E33038C7F}"/>
                </a:ext>
              </a:extLst>
            </p:cNvPr>
            <p:cNvSpPr txBox="1"/>
            <p:nvPr/>
          </p:nvSpPr>
          <p:spPr>
            <a:xfrm>
              <a:off x="2527008" y="3235757"/>
              <a:ext cx="1731282" cy="370372"/>
            </a:xfrm>
            <a:prstGeom prst="rect">
              <a:avLst/>
            </a:prstGeom>
            <a:noFill/>
            <a:ln w="19050"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solidFill>
                    <a:srgbClr val="FFFF20"/>
                  </a:solidFill>
                </a:rPr>
                <a:t>elderly caring</a:t>
              </a:r>
            </a:p>
          </p:txBody>
        </p:sp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AEF18522-B021-4E12-AC08-87643D98652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26998" y="3875407"/>
            <a:ext cx="2405549" cy="1826856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7FD0A51-7F14-4797-BA89-BF8E3F186C15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4235" t="12296" r="5800" b="1263"/>
          <a:stretch/>
        </p:blipFill>
        <p:spPr>
          <a:xfrm>
            <a:off x="4426998" y="1453139"/>
            <a:ext cx="2352004" cy="1794892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15460938-4AA4-467D-823B-48EEED0463EB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B526441-6A0B-4CAA-B20C-E05A2D2AD71A}"/>
                </a:ext>
              </a:extLst>
            </p:cNvPr>
            <p:cNvSpPr/>
            <p:nvPr/>
          </p:nvSpPr>
          <p:spPr>
            <a:xfrm>
              <a:off x="0" y="1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D832033-C0DD-4374-ADF1-865C96C0A452}"/>
                </a:ext>
              </a:extLst>
            </p:cNvPr>
            <p:cNvSpPr txBox="1"/>
            <p:nvPr/>
          </p:nvSpPr>
          <p:spPr>
            <a:xfrm>
              <a:off x="80278" y="-2502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521D64E-C20E-45CC-9681-771E59ED8AC5}"/>
                </a:ext>
              </a:extLst>
            </p:cNvPr>
            <p:cNvGrpSpPr/>
            <p:nvPr/>
          </p:nvGrpSpPr>
          <p:grpSpPr>
            <a:xfrm>
              <a:off x="1923206" y="15784"/>
              <a:ext cx="1189641" cy="325251"/>
              <a:chOff x="1812897" y="25131"/>
              <a:chExt cx="1189641" cy="325251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8BB33E71-9373-4B13-B564-2BE6C7C3A460}"/>
                  </a:ext>
                </a:extLst>
              </p:cNvPr>
              <p:cNvSpPr/>
              <p:nvPr/>
            </p:nvSpPr>
            <p:spPr>
              <a:xfrm>
                <a:off x="1812897" y="25131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09DBF7D-B7D5-4ECB-802C-A2D1E9795E77}"/>
                  </a:ext>
                </a:extLst>
              </p:cNvPr>
              <p:cNvSpPr txBox="1"/>
              <p:nvPr/>
            </p:nvSpPr>
            <p:spPr>
              <a:xfrm>
                <a:off x="1812898" y="37623"/>
                <a:ext cx="118964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Background</a:t>
                </a: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B8B6CD3-FA28-4C3E-9917-36EBDF7580D2}"/>
                </a:ext>
              </a:extLst>
            </p:cNvPr>
            <p:cNvSpPr txBox="1"/>
            <p:nvPr/>
          </p:nvSpPr>
          <p:spPr>
            <a:xfrm>
              <a:off x="3520332" y="28276"/>
              <a:ext cx="2668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Related work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BEA7268-582B-4FA1-A697-CF76F3A0DF79}"/>
                </a:ext>
              </a:extLst>
            </p:cNvPr>
            <p:cNvSpPr txBox="1"/>
            <p:nvPr/>
          </p:nvSpPr>
          <p:spPr>
            <a:xfrm>
              <a:off x="5289796" y="28276"/>
              <a:ext cx="266808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Our contributions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221431A3-7473-473D-A25E-86EA28F34DFF}"/>
                </a:ext>
              </a:extLst>
            </p:cNvPr>
            <p:cNvSpPr txBox="1"/>
            <p:nvPr/>
          </p:nvSpPr>
          <p:spPr>
            <a:xfrm>
              <a:off x="7383295" y="-2502"/>
              <a:ext cx="23216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39BCE60-AA4B-4A03-BBBD-05EAE9FB1D70}"/>
                </a:ext>
              </a:extLst>
            </p:cNvPr>
            <p:cNvSpPr txBox="1"/>
            <p:nvPr/>
          </p:nvSpPr>
          <p:spPr>
            <a:xfrm>
              <a:off x="9727347" y="-2502"/>
              <a:ext cx="250098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FFB119BF-F954-4CEA-8FA8-09A8363C30EA}"/>
                </a:ext>
              </a:extLst>
            </p:cNvPr>
            <p:cNvCxnSpPr>
              <a:cxnSpLocks/>
            </p:cNvCxnSpPr>
            <p:nvPr/>
          </p:nvCxnSpPr>
          <p:spPr>
            <a:xfrm>
              <a:off x="7383294" y="1189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FA901626-0F39-43E2-B450-8F8CFCC5F304}"/>
                </a:ext>
              </a:extLst>
            </p:cNvPr>
            <p:cNvCxnSpPr>
              <a:cxnSpLocks/>
            </p:cNvCxnSpPr>
            <p:nvPr/>
          </p:nvCxnSpPr>
          <p:spPr>
            <a:xfrm>
              <a:off x="9704962" y="1189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2198473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BAFB-CD58-4697-ACF0-2852BAD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641477"/>
            <a:ext cx="11006328" cy="969899"/>
          </a:xfrm>
        </p:spPr>
        <p:txBody>
          <a:bodyPr/>
          <a:lstStyle/>
          <a:p>
            <a:r>
              <a:rPr lang="en-US" dirty="0"/>
              <a:t>Avoid “shortcuts”</a:t>
            </a:r>
            <a:endParaRPr lang="en-HK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608172D9-C279-465B-97AA-4DB9432B9C9A}"/>
              </a:ext>
            </a:extLst>
          </p:cNvPr>
          <p:cNvSpPr/>
          <p:nvPr/>
        </p:nvSpPr>
        <p:spPr>
          <a:xfrm>
            <a:off x="5494280" y="3511845"/>
            <a:ext cx="1203440" cy="857966"/>
          </a:xfrm>
          <a:prstGeom prst="rightArrow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 descr="A person holding a violin&#10;&#10;Description automatically generated">
            <a:extLst>
              <a:ext uri="{FF2B5EF4-FFF2-40B4-BE49-F238E27FC236}">
                <a16:creationId xmlns:a16="http://schemas.microsoft.com/office/drawing/2014/main" id="{86CC57DF-2834-425F-B75B-5531A57B74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8495" y="2986684"/>
            <a:ext cx="2544387" cy="1908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 descr="A person holding a violin&#10;&#10;Description automatically generated">
            <a:extLst>
              <a:ext uri="{FF2B5EF4-FFF2-40B4-BE49-F238E27FC236}">
                <a16:creationId xmlns:a16="http://schemas.microsoft.com/office/drawing/2014/main" id="{B775073F-344E-43AA-A8E7-08769494B5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118" y="2986683"/>
            <a:ext cx="2549357" cy="190829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2E0F107-64C6-40BD-AB53-D6D673B24F4D}"/>
              </a:ext>
            </a:extLst>
          </p:cNvPr>
          <p:cNvSpPr txBox="1"/>
          <p:nvPr/>
        </p:nvSpPr>
        <p:spPr>
          <a:xfrm>
            <a:off x="3258941" y="5259525"/>
            <a:ext cx="58931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3200" dirty="0" err="1">
                <a:latin typeface="Arial" panose="020B0604020202020204" pitchFamily="34" charset="0"/>
                <a:cs typeface="Arial" panose="020B0604020202020204" pitchFamily="34" charset="0"/>
              </a:rPr>
              <a:t>Color</a:t>
            </a:r>
            <a:r>
              <a:rPr lang="en-HK" sz="3200" dirty="0">
                <a:latin typeface="Arial" panose="020B0604020202020204" pitchFamily="34" charset="0"/>
                <a:cs typeface="Arial" panose="020B0604020202020204" pitchFamily="34" charset="0"/>
              </a:rPr>
              <a:t> jittering for each frame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268877-AB84-40C7-8960-B258A6BC36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60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3CA7356-D7DD-4DE9-AD86-675CAB4157E8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D5A5117-AA18-4AED-8E4E-207C521A005B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00CB5DBC-AA44-4E28-9CF4-0A9A9A95C19D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5E2A195-B5F7-4DFF-9444-011CB5CB232F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7C9D48E2-D4F6-45F8-8BB1-13443E7FD0E7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0E8A3468-0602-459F-8F0B-3E873C24944F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1" name="Straight Connector 20">
                <a:extLst>
                  <a:ext uri="{FF2B5EF4-FFF2-40B4-BE49-F238E27FC236}">
                    <a16:creationId xmlns:a16="http://schemas.microsoft.com/office/drawing/2014/main" id="{1F8AD81C-2F98-47BA-A857-0C4D991E22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77928C5E-72AC-4149-9F61-A590A66813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B56D5E0B-B92D-4929-97C8-62DF9A7C5280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57C59079-5CDA-4691-8934-27E93C329620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CB97B7A-E832-4C84-BBA3-7F8ADE872D1D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4B88F3B1-D8A1-4369-8475-F3DFFA40ECAF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DB46599-7D26-4730-9B6A-BEB277396CB3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8944587-2CCA-41E6-9835-1DF5290599F1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C0BDD5-05D5-4295-A071-27236276744A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32DF6C50-A552-4A2A-89FB-79EDB36A4E1E}"/>
              </a:ext>
            </a:extLst>
          </p:cNvPr>
          <p:cNvSpPr txBox="1"/>
          <p:nvPr/>
        </p:nvSpPr>
        <p:spPr>
          <a:xfrm>
            <a:off x="1066800" y="1598475"/>
            <a:ext cx="107777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Tx/>
              <a:buChar char="-"/>
            </a:pPr>
            <a:r>
              <a:rPr lang="en-HK" sz="3200" dirty="0">
                <a:latin typeface="Arial" panose="020B0604020202020204" pitchFamily="34" charset="0"/>
                <a:cs typeface="Arial" panose="020B0604020202020204" pitchFamily="34" charset="0"/>
              </a:rPr>
              <a:t>U</a:t>
            </a: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se low-level features to solve the pace prediction task</a:t>
            </a:r>
          </a:p>
          <a:p>
            <a:pPr marL="457200" indent="-457200">
              <a:buFontTx/>
              <a:buChar char="-"/>
            </a:pPr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E.g., frame difference / optical flow </a:t>
            </a:r>
          </a:p>
          <a:p>
            <a:r>
              <a:rPr lang="en-US" altLang="zh-CN" sz="3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HK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6705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2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BAFB-CD58-4697-ACF0-2852BAD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62077"/>
            <a:ext cx="11006328" cy="969899"/>
          </a:xfrm>
        </p:spPr>
        <p:txBody>
          <a:bodyPr/>
          <a:lstStyle/>
          <a:p>
            <a:r>
              <a:rPr lang="en-HK" dirty="0">
                <a:latin typeface="Arial" panose="020B0604020202020204" pitchFamily="34" charset="0"/>
                <a:cs typeface="Arial" panose="020B0604020202020204" pitchFamily="34" charset="0"/>
              </a:rPr>
              <a:t>Contrastive learning</a:t>
            </a:r>
          </a:p>
        </p:txBody>
      </p:sp>
      <p:sp>
        <p:nvSpPr>
          <p:cNvPr id="238" name="Rectangle: Rounded Corners 237">
            <a:extLst>
              <a:ext uri="{FF2B5EF4-FFF2-40B4-BE49-F238E27FC236}">
                <a16:creationId xmlns:a16="http://schemas.microsoft.com/office/drawing/2014/main" id="{28A32809-830E-4F59-8DF6-1DA96BD3B40C}"/>
              </a:ext>
            </a:extLst>
          </p:cNvPr>
          <p:cNvSpPr/>
          <p:nvPr/>
        </p:nvSpPr>
        <p:spPr>
          <a:xfrm>
            <a:off x="544575" y="1588008"/>
            <a:ext cx="1333099" cy="3572255"/>
          </a:xfrm>
          <a:prstGeom prst="roundRect">
            <a:avLst/>
          </a:prstGeom>
          <a:noFill/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HK" sz="2031" dirty="0"/>
          </a:p>
        </p:txBody>
      </p:sp>
      <p:grpSp>
        <p:nvGrpSpPr>
          <p:cNvPr id="254" name="Group 253">
            <a:extLst>
              <a:ext uri="{FF2B5EF4-FFF2-40B4-BE49-F238E27FC236}">
                <a16:creationId xmlns:a16="http://schemas.microsoft.com/office/drawing/2014/main" id="{6A3A21CD-E6ED-4CDD-889C-794999FE84E8}"/>
              </a:ext>
            </a:extLst>
          </p:cNvPr>
          <p:cNvGrpSpPr/>
          <p:nvPr/>
        </p:nvGrpSpPr>
        <p:grpSpPr>
          <a:xfrm>
            <a:off x="730774" y="3073634"/>
            <a:ext cx="904496" cy="650513"/>
            <a:chOff x="292868" y="1349287"/>
            <a:chExt cx="1081322" cy="777686"/>
          </a:xfrm>
        </p:grpSpPr>
        <p:pic>
          <p:nvPicPr>
            <p:cNvPr id="255" name="Picture 254" descr="A picture containing looking, sitting, instrument, food&#10;&#10;Description automatically generated">
              <a:extLst>
                <a:ext uri="{FF2B5EF4-FFF2-40B4-BE49-F238E27FC236}">
                  <a16:creationId xmlns:a16="http://schemas.microsoft.com/office/drawing/2014/main" id="{EFE642BD-B53C-418B-BDEE-D917D02F61D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8630" y="1349287"/>
              <a:ext cx="755560" cy="565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256" name="Picture 255" descr="A picture containing looking, sitting, instrument, food&#10;&#10;Description automatically generated">
              <a:extLst>
                <a:ext uri="{FF2B5EF4-FFF2-40B4-BE49-F238E27FC236}">
                  <a16:creationId xmlns:a16="http://schemas.microsoft.com/office/drawing/2014/main" id="{4A295040-49B0-4AB8-B9F6-B4F244054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9806" y="1446791"/>
              <a:ext cx="755560" cy="565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257" name="Picture 256" descr="A picture containing looking, sitting, instrument, food&#10;&#10;Description automatically generated">
              <a:extLst>
                <a:ext uri="{FF2B5EF4-FFF2-40B4-BE49-F238E27FC236}">
                  <a16:creationId xmlns:a16="http://schemas.microsoft.com/office/drawing/2014/main" id="{C7A02076-777C-4D51-B481-D37B52224C0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7367" y="1499849"/>
              <a:ext cx="755560" cy="565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  <p:pic>
          <p:nvPicPr>
            <p:cNvPr id="258" name="Picture 257" descr="A picture containing looking, sitting, instrument, food&#10;&#10;Description automatically generated">
              <a:extLst>
                <a:ext uri="{FF2B5EF4-FFF2-40B4-BE49-F238E27FC236}">
                  <a16:creationId xmlns:a16="http://schemas.microsoft.com/office/drawing/2014/main" id="{CFDA64C3-19F5-4861-A20D-BCDBF5A9AA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868" y="1561409"/>
              <a:ext cx="755560" cy="56556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6350" stA="52000" endA="300" endPos="35000" dir="5400000" sy="-100000" algn="bl" rotWithShape="0"/>
            </a:effectLst>
          </p:spPr>
        </p:pic>
      </p:grpSp>
      <p:grpSp>
        <p:nvGrpSpPr>
          <p:cNvPr id="259" name="Group 258">
            <a:extLst>
              <a:ext uri="{FF2B5EF4-FFF2-40B4-BE49-F238E27FC236}">
                <a16:creationId xmlns:a16="http://schemas.microsoft.com/office/drawing/2014/main" id="{755A40E7-1BCB-4515-8896-B0CA23A62FC1}"/>
              </a:ext>
            </a:extLst>
          </p:cNvPr>
          <p:cNvGrpSpPr/>
          <p:nvPr/>
        </p:nvGrpSpPr>
        <p:grpSpPr>
          <a:xfrm>
            <a:off x="737120" y="4232736"/>
            <a:ext cx="948008" cy="648988"/>
            <a:chOff x="329533" y="4809893"/>
            <a:chExt cx="1133340" cy="775863"/>
          </a:xfrm>
        </p:grpSpPr>
        <p:pic>
          <p:nvPicPr>
            <p:cNvPr id="260" name="Picture 259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45EF7C3E-74C1-46B6-A15F-A24808183C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13" y="4809893"/>
              <a:ext cx="755560" cy="565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1" name="Picture 260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D82D3F9C-3A61-4410-A4A9-CB4E1767B2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8123" y="4887051"/>
              <a:ext cx="755560" cy="565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2" name="Picture 261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B15178C2-72F8-4C48-A86E-4E58D9125C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8193" y="4967802"/>
              <a:ext cx="755560" cy="565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3" name="Picture 262" descr="A person riding a wave on a surfboard in the water&#10;&#10;Description automatically generated">
              <a:extLst>
                <a:ext uri="{FF2B5EF4-FFF2-40B4-BE49-F238E27FC236}">
                  <a16:creationId xmlns:a16="http://schemas.microsoft.com/office/drawing/2014/main" id="{CAF9B03C-EF99-4A36-BA75-72D70DCFBA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9533" y="5020191"/>
              <a:ext cx="755560" cy="56556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2">
                  <a:lumMod val="7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264" name="Group 263">
            <a:extLst>
              <a:ext uri="{FF2B5EF4-FFF2-40B4-BE49-F238E27FC236}">
                <a16:creationId xmlns:a16="http://schemas.microsoft.com/office/drawing/2014/main" id="{BC49DECA-A055-420A-98D1-D32C6BF11BFD}"/>
              </a:ext>
            </a:extLst>
          </p:cNvPr>
          <p:cNvGrpSpPr/>
          <p:nvPr/>
        </p:nvGrpSpPr>
        <p:grpSpPr>
          <a:xfrm>
            <a:off x="700094" y="1873375"/>
            <a:ext cx="964307" cy="670085"/>
            <a:chOff x="607930" y="3775067"/>
            <a:chExt cx="1300381" cy="903619"/>
          </a:xfrm>
        </p:grpSpPr>
        <p:pic>
          <p:nvPicPr>
            <p:cNvPr id="265" name="Picture 264" descr="A person walking down the street&#10;&#10;Description automatically generated">
              <a:extLst>
                <a:ext uri="{FF2B5EF4-FFF2-40B4-BE49-F238E27FC236}">
                  <a16:creationId xmlns:a16="http://schemas.microsoft.com/office/drawing/2014/main" id="{8E76C323-881E-4DF9-A114-FAB46F2686C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2858" y="3775067"/>
              <a:ext cx="905453" cy="677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6" name="Picture 265" descr="A person walking down the street&#10;&#10;Description automatically generated">
              <a:extLst>
                <a:ext uri="{FF2B5EF4-FFF2-40B4-BE49-F238E27FC236}">
                  <a16:creationId xmlns:a16="http://schemas.microsoft.com/office/drawing/2014/main" id="{ABA98339-3625-4CB9-AAFA-6421906A9B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6271" y="3834161"/>
              <a:ext cx="905453" cy="677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7" name="Picture 266" descr="A person walking down the street&#10;&#10;Description automatically generated">
              <a:extLst>
                <a:ext uri="{FF2B5EF4-FFF2-40B4-BE49-F238E27FC236}">
                  <a16:creationId xmlns:a16="http://schemas.microsoft.com/office/drawing/2014/main" id="{DDD467F9-E54C-4D23-87B1-6A5CDDF420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214" y="3912118"/>
              <a:ext cx="905453" cy="677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  <p:pic>
          <p:nvPicPr>
            <p:cNvPr id="268" name="Picture 267" descr="A person walking down the street&#10;&#10;Description automatically generated">
              <a:extLst>
                <a:ext uri="{FF2B5EF4-FFF2-40B4-BE49-F238E27FC236}">
                  <a16:creationId xmlns:a16="http://schemas.microsoft.com/office/drawing/2014/main" id="{07AFD580-BF2E-4096-A599-44AAD6F2DF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7930" y="4000920"/>
              <a:ext cx="905453" cy="67776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  <a:reflection blurRad="12700" stA="38000" endPos="28000" dist="5000" dir="5400000" sy="-100000" algn="bl" rotWithShape="0"/>
            </a:effectLst>
          </p:spPr>
        </p:pic>
      </p:grpSp>
      <p:sp>
        <p:nvSpPr>
          <p:cNvPr id="269" name="TextBox 268">
            <a:extLst>
              <a:ext uri="{FF2B5EF4-FFF2-40B4-BE49-F238E27FC236}">
                <a16:creationId xmlns:a16="http://schemas.microsoft.com/office/drawing/2014/main" id="{C9EA03E8-8498-4DE5-828B-D960B8D1F7E1}"/>
              </a:ext>
            </a:extLst>
          </p:cNvPr>
          <p:cNvSpPr txBox="1"/>
          <p:nvPr/>
        </p:nvSpPr>
        <p:spPr>
          <a:xfrm>
            <a:off x="945059" y="2693770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HK" dirty="0"/>
              <a:t>…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81853986-CA95-4246-9C8B-7E4AE2C3D78E}"/>
              </a:ext>
            </a:extLst>
          </p:cNvPr>
          <p:cNvSpPr txBox="1"/>
          <p:nvPr/>
        </p:nvSpPr>
        <p:spPr>
          <a:xfrm>
            <a:off x="966516" y="3885196"/>
            <a:ext cx="461665" cy="25103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HK" dirty="0"/>
              <a:t>…</a:t>
            </a:r>
          </a:p>
        </p:txBody>
      </p:sp>
      <p:grpSp>
        <p:nvGrpSpPr>
          <p:cNvPr id="456" name="Group 455">
            <a:extLst>
              <a:ext uri="{FF2B5EF4-FFF2-40B4-BE49-F238E27FC236}">
                <a16:creationId xmlns:a16="http://schemas.microsoft.com/office/drawing/2014/main" id="{95A9B714-3E66-4C20-8915-C1F801F91B8F}"/>
              </a:ext>
            </a:extLst>
          </p:cNvPr>
          <p:cNvGrpSpPr/>
          <p:nvPr/>
        </p:nvGrpSpPr>
        <p:grpSpPr>
          <a:xfrm>
            <a:off x="844741" y="1650879"/>
            <a:ext cx="3806683" cy="4113490"/>
            <a:chOff x="844741" y="1653927"/>
            <a:chExt cx="3806683" cy="4113490"/>
          </a:xfrm>
        </p:grpSpPr>
        <p:grpSp>
          <p:nvGrpSpPr>
            <p:cNvPr id="405" name="Group 404">
              <a:extLst>
                <a:ext uri="{FF2B5EF4-FFF2-40B4-BE49-F238E27FC236}">
                  <a16:creationId xmlns:a16="http://schemas.microsoft.com/office/drawing/2014/main" id="{AD4146D4-3819-4930-8FDC-5D71D7EB5953}"/>
                </a:ext>
              </a:extLst>
            </p:cNvPr>
            <p:cNvGrpSpPr/>
            <p:nvPr/>
          </p:nvGrpSpPr>
          <p:grpSpPr>
            <a:xfrm>
              <a:off x="1514572" y="1653927"/>
              <a:ext cx="3136852" cy="3310538"/>
              <a:chOff x="1514572" y="1653927"/>
              <a:chExt cx="3136852" cy="3310538"/>
            </a:xfrm>
          </p:grpSpPr>
          <p:grpSp>
            <p:nvGrpSpPr>
              <p:cNvPr id="271" name="Group 270">
                <a:extLst>
                  <a:ext uri="{FF2B5EF4-FFF2-40B4-BE49-F238E27FC236}">
                    <a16:creationId xmlns:a16="http://schemas.microsoft.com/office/drawing/2014/main" id="{A28F84D6-DDE4-4024-B43B-6D929BA9E253}"/>
                  </a:ext>
                </a:extLst>
              </p:cNvPr>
              <p:cNvGrpSpPr/>
              <p:nvPr/>
            </p:nvGrpSpPr>
            <p:grpSpPr>
              <a:xfrm>
                <a:off x="2832299" y="1767169"/>
                <a:ext cx="1795657" cy="404377"/>
                <a:chOff x="1715682" y="1739079"/>
                <a:chExt cx="3577869" cy="805726"/>
              </a:xfrm>
            </p:grpSpPr>
            <p:pic>
              <p:nvPicPr>
                <p:cNvPr id="272" name="Picture 271">
                  <a:extLst>
                    <a:ext uri="{FF2B5EF4-FFF2-40B4-BE49-F238E27FC236}">
                      <a16:creationId xmlns:a16="http://schemas.microsoft.com/office/drawing/2014/main" id="{730B17A4-06FF-4485-AD59-2B27A1C997B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715682" y="1739079"/>
                  <a:ext cx="1076399" cy="805726"/>
                </a:xfrm>
                <a:prstGeom prst="rect">
                  <a:avLst/>
                </a:prstGeom>
                <a:ln w="3810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73" name="Picture 272">
                  <a:extLst>
                    <a:ext uri="{FF2B5EF4-FFF2-40B4-BE49-F238E27FC236}">
                      <a16:creationId xmlns:a16="http://schemas.microsoft.com/office/drawing/2014/main" id="{FCC66628-B6FF-45C5-B2E0-D4F31E94B5A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67492" y="1739079"/>
                  <a:ext cx="1076399" cy="805726"/>
                </a:xfrm>
                <a:prstGeom prst="rect">
                  <a:avLst/>
                </a:prstGeom>
                <a:ln w="3810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74" name="Picture 273">
                  <a:extLst>
                    <a:ext uri="{FF2B5EF4-FFF2-40B4-BE49-F238E27FC236}">
                      <a16:creationId xmlns:a16="http://schemas.microsoft.com/office/drawing/2014/main" id="{E010AD93-22FC-467F-8B75-4AA450A7288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217152" y="1739079"/>
                  <a:ext cx="1076399" cy="805726"/>
                </a:xfrm>
                <a:prstGeom prst="rect">
                  <a:avLst/>
                </a:prstGeom>
                <a:ln w="38100" cap="sq">
                  <a:solidFill>
                    <a:schemeClr val="bg1">
                      <a:lumMod val="6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</p:grp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40FABC40-29A6-4D8E-B596-C4FD68225E5A}"/>
                  </a:ext>
                </a:extLst>
              </p:cNvPr>
              <p:cNvGrpSpPr/>
              <p:nvPr/>
            </p:nvGrpSpPr>
            <p:grpSpPr>
              <a:xfrm>
                <a:off x="2832299" y="2670944"/>
                <a:ext cx="1810296" cy="411552"/>
                <a:chOff x="2815401" y="2895253"/>
                <a:chExt cx="3545022" cy="805923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pic>
              <p:nvPicPr>
                <p:cNvPr id="276" name="Picture 275">
                  <a:extLst>
                    <a:ext uri="{FF2B5EF4-FFF2-40B4-BE49-F238E27FC236}">
                      <a16:creationId xmlns:a16="http://schemas.microsoft.com/office/drawing/2014/main" id="{EBBFA474-A3B9-43D4-923E-7B203CB7A8F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15401" y="2895253"/>
                  <a:ext cx="1076663" cy="80592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77" name="Picture 276">
                  <a:extLst>
                    <a:ext uri="{FF2B5EF4-FFF2-40B4-BE49-F238E27FC236}">
                      <a16:creationId xmlns:a16="http://schemas.microsoft.com/office/drawing/2014/main" id="{B824EC07-13B0-40FA-A6F7-79289BDBBFD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042656" y="2895253"/>
                  <a:ext cx="1076663" cy="80592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  <p:pic>
              <p:nvPicPr>
                <p:cNvPr id="278" name="Picture 277">
                  <a:extLst>
                    <a:ext uri="{FF2B5EF4-FFF2-40B4-BE49-F238E27FC236}">
                      <a16:creationId xmlns:a16="http://schemas.microsoft.com/office/drawing/2014/main" id="{A6EB6E53-6FF8-4C53-8DE0-3E5259353D2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83760" y="2895253"/>
                  <a:ext cx="1076663" cy="805923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</p:spPr>
            </p:pic>
          </p:grpSp>
          <p:grpSp>
            <p:nvGrpSpPr>
              <p:cNvPr id="279" name="Group 278">
                <a:extLst>
                  <a:ext uri="{FF2B5EF4-FFF2-40B4-BE49-F238E27FC236}">
                    <a16:creationId xmlns:a16="http://schemas.microsoft.com/office/drawing/2014/main" id="{1AEFEB42-EAC2-46C7-B7F3-2D1FAFD82FF2}"/>
                  </a:ext>
                </a:extLst>
              </p:cNvPr>
              <p:cNvGrpSpPr/>
              <p:nvPr/>
            </p:nvGrpSpPr>
            <p:grpSpPr>
              <a:xfrm>
                <a:off x="2815576" y="3631410"/>
                <a:ext cx="1812380" cy="413855"/>
                <a:chOff x="2583784" y="3193040"/>
                <a:chExt cx="2207145" cy="504000"/>
              </a:xfrm>
            </p:grpSpPr>
            <p:pic>
              <p:nvPicPr>
                <p:cNvPr id="280" name="Picture 279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BA60DDD3-E4A5-4BE3-AC15-7548A414EA6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7616" y="3193040"/>
                  <a:ext cx="673313" cy="504000"/>
                </a:xfrm>
                <a:prstGeom prst="rect">
                  <a:avLst/>
                </a:prstGeom>
                <a:ln w="38100" cap="sq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1" name="Picture 280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2B066F83-9819-49D8-B285-6CED62D7AEC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4009" y="3193040"/>
                  <a:ext cx="673313" cy="504000"/>
                </a:xfrm>
                <a:prstGeom prst="rect">
                  <a:avLst/>
                </a:prstGeom>
                <a:ln w="38100" cap="sq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2" name="Picture 281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51A30D1F-CEF6-4606-820A-C931146A591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83784" y="3193040"/>
                  <a:ext cx="673313" cy="504000"/>
                </a:xfrm>
                <a:prstGeom prst="rect">
                  <a:avLst/>
                </a:prstGeom>
                <a:ln w="38100" cap="sq">
                  <a:solidFill>
                    <a:schemeClr val="tx1">
                      <a:lumMod val="65000"/>
                      <a:lumOff val="35000"/>
                    </a:schemeClr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grpSp>
            <p:nvGrpSpPr>
              <p:cNvPr id="283" name="Group 282">
                <a:extLst>
                  <a:ext uri="{FF2B5EF4-FFF2-40B4-BE49-F238E27FC236}">
                    <a16:creationId xmlns:a16="http://schemas.microsoft.com/office/drawing/2014/main" id="{41FA8773-E7A3-4C00-9992-34F046CBAF31}"/>
                  </a:ext>
                </a:extLst>
              </p:cNvPr>
              <p:cNvGrpSpPr/>
              <p:nvPr/>
            </p:nvGrpSpPr>
            <p:grpSpPr>
              <a:xfrm>
                <a:off x="2781120" y="4510501"/>
                <a:ext cx="1870304" cy="453964"/>
                <a:chOff x="2564249" y="4274667"/>
                <a:chExt cx="2228550" cy="504000"/>
              </a:xfrm>
            </p:grpSpPr>
            <p:pic>
              <p:nvPicPr>
                <p:cNvPr id="284" name="Picture 283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EC78AC17-44A9-4092-A46C-FAAD7900F4E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119487" y="4274667"/>
                  <a:ext cx="673312" cy="504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5" name="Picture 284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AE1175C9-F3A2-4D86-89C2-E28EDBF603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44009" y="4274667"/>
                  <a:ext cx="673312" cy="504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286" name="Picture 285" descr="A person riding a wave on a surfboard in the water&#10;&#10;Description automatically generated">
                  <a:extLst>
                    <a:ext uri="{FF2B5EF4-FFF2-40B4-BE49-F238E27FC236}">
                      <a16:creationId xmlns:a16="http://schemas.microsoft.com/office/drawing/2014/main" id="{52C940EC-301D-4C67-BDA3-6890E49A46D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564249" y="4274667"/>
                  <a:ext cx="673312" cy="504000"/>
                </a:xfrm>
                <a:prstGeom prst="rect">
                  <a:avLst/>
                </a:prstGeom>
                <a:ln w="38100" cap="sq">
                  <a:solidFill>
                    <a:srgbClr val="000000"/>
                  </a:solidFill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cxnSp>
            <p:nvCxnSpPr>
              <p:cNvPr id="287" name="Connector: Curved 286">
                <a:extLst>
                  <a:ext uri="{FF2B5EF4-FFF2-40B4-BE49-F238E27FC236}">
                    <a16:creationId xmlns:a16="http://schemas.microsoft.com/office/drawing/2014/main" id="{438139EC-5593-4EBF-800A-399195C8BC43}"/>
                  </a:ext>
                </a:extLst>
              </p:cNvPr>
              <p:cNvCxnSpPr>
                <a:cxnSpLocks/>
                <a:stCxn id="255" idx="3"/>
                <a:endCxn id="272" idx="1"/>
              </p:cNvCxnSpPr>
              <p:nvPr/>
            </p:nvCxnSpPr>
            <p:spPr>
              <a:xfrm flipV="1">
                <a:off x="1635270" y="1969358"/>
                <a:ext cx="1197029" cy="1356564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Connector: Curved 288">
                <a:extLst>
                  <a:ext uri="{FF2B5EF4-FFF2-40B4-BE49-F238E27FC236}">
                    <a16:creationId xmlns:a16="http://schemas.microsoft.com/office/drawing/2014/main" id="{CCDBDE46-D6D5-4AC2-95FD-E8A07AE602A5}"/>
                  </a:ext>
                </a:extLst>
              </p:cNvPr>
              <p:cNvCxnSpPr>
                <a:cxnSpLocks/>
                <a:endCxn id="276" idx="1"/>
              </p:cNvCxnSpPr>
              <p:nvPr/>
            </p:nvCxnSpPr>
            <p:spPr>
              <a:xfrm flipV="1">
                <a:off x="1611732" y="2876720"/>
                <a:ext cx="1220567" cy="458948"/>
              </a:xfrm>
              <a:prstGeom prst="curvedConnector3">
                <a:avLst>
                  <a:gd name="adj1" fmla="val 50000"/>
                </a:avLst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Connector: Curved 293">
                <a:extLst>
                  <a:ext uri="{FF2B5EF4-FFF2-40B4-BE49-F238E27FC236}">
                    <a16:creationId xmlns:a16="http://schemas.microsoft.com/office/drawing/2014/main" id="{AD5942E8-BC0A-4045-87AB-B6E782DFE0B4}"/>
                  </a:ext>
                </a:extLst>
              </p:cNvPr>
              <p:cNvCxnSpPr>
                <a:cxnSpLocks/>
                <a:endCxn id="282" idx="1"/>
              </p:cNvCxnSpPr>
              <p:nvPr/>
            </p:nvCxnSpPr>
            <p:spPr>
              <a:xfrm flipV="1">
                <a:off x="1514572" y="3838338"/>
                <a:ext cx="1301004" cy="739150"/>
              </a:xfrm>
              <a:prstGeom prst="curvedConnector3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Connector: Curved 295">
                <a:extLst>
                  <a:ext uri="{FF2B5EF4-FFF2-40B4-BE49-F238E27FC236}">
                    <a16:creationId xmlns:a16="http://schemas.microsoft.com/office/drawing/2014/main" id="{36EDAE5F-7268-4213-B4B2-1BF2598C3B1D}"/>
                  </a:ext>
                </a:extLst>
              </p:cNvPr>
              <p:cNvCxnSpPr>
                <a:cxnSpLocks/>
                <a:endCxn id="286" idx="1"/>
              </p:cNvCxnSpPr>
              <p:nvPr/>
            </p:nvCxnSpPr>
            <p:spPr>
              <a:xfrm>
                <a:off x="1579363" y="4525718"/>
                <a:ext cx="1201757" cy="211765"/>
              </a:xfrm>
              <a:prstGeom prst="curvedConnector3">
                <a:avLst/>
              </a:prstGeom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995AC797-7694-4042-A8AE-02E70E21EAEF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32" y="1653927"/>
                    <a:ext cx="199139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H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en-HK" sz="1600" dirty="0"/>
                  </a:p>
                  <a:p>
                    <a:endParaRPr lang="en-HK" sz="1600" dirty="0"/>
                  </a:p>
                </p:txBody>
              </p:sp>
            </mc:Choice>
            <mc:Fallback xmlns=""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995AC797-7694-4042-A8AE-02E70E21EA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932" y="1653927"/>
                    <a:ext cx="199139" cy="492443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l="-36364" r="-21212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2100EE47-31EE-461E-A3E3-9F63C9577274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32" y="2487515"/>
                    <a:ext cx="2452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H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HK" sz="1600" dirty="0"/>
                  </a:p>
                  <a:p>
                    <a:endParaRPr lang="en-HK" sz="1600" dirty="0"/>
                  </a:p>
                </p:txBody>
              </p:sp>
            </mc:Choice>
            <mc:Fallback xmlns=""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2100EE47-31EE-461E-A3E3-9F63C95772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932" y="2487515"/>
                    <a:ext cx="245236" cy="492443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 l="-2250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253D5069-D1EC-43DE-84FD-B17284BA745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32" y="3535436"/>
                    <a:ext cx="2452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H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oMath>
                      </m:oMathPara>
                    </a14:m>
                    <a:endParaRPr lang="en-HK" sz="1600" dirty="0"/>
                  </a:p>
                  <a:p>
                    <a:endParaRPr lang="en-HK" sz="1600" dirty="0"/>
                  </a:p>
                </p:txBody>
              </p:sp>
            </mc:Choice>
            <mc:Fallback xmlns="">
              <p:sp>
                <p:nvSpPr>
                  <p:cNvPr id="300" name="TextBox 299">
                    <a:extLst>
                      <a:ext uri="{FF2B5EF4-FFF2-40B4-BE49-F238E27FC236}">
                        <a16:creationId xmlns:a16="http://schemas.microsoft.com/office/drawing/2014/main" id="{253D5069-D1EC-43DE-84FD-B17284BA745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932" y="3535436"/>
                    <a:ext cx="245236" cy="492443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22500" r="-10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5BF991EA-4BC6-4E34-9A82-9C8E0988B42A}"/>
                      </a:ext>
                    </a:extLst>
                  </p:cNvPr>
                  <p:cNvSpPr txBox="1"/>
                  <p:nvPr/>
                </p:nvSpPr>
                <p:spPr>
                  <a:xfrm>
                    <a:off x="2439932" y="4388967"/>
                    <a:ext cx="245236" cy="492443"/>
                  </a:xfrm>
                  <a:prstGeom prst="rect">
                    <a:avLst/>
                  </a:prstGeom>
                  <a:noFill/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HK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HK" sz="1600" i="1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oMath>
                      </m:oMathPara>
                    </a14:m>
                    <a:endParaRPr lang="en-HK" sz="1600" dirty="0"/>
                  </a:p>
                  <a:p>
                    <a:endParaRPr lang="en-HK" sz="1600" dirty="0"/>
                  </a:p>
                </p:txBody>
              </p:sp>
            </mc:Choice>
            <mc:Fallback xmlns="">
              <p:sp>
                <p:nvSpPr>
                  <p:cNvPr id="301" name="TextBox 300">
                    <a:extLst>
                      <a:ext uri="{FF2B5EF4-FFF2-40B4-BE49-F238E27FC236}">
                        <a16:creationId xmlns:a16="http://schemas.microsoft.com/office/drawing/2014/main" id="{5BF991EA-4BC6-4E34-9A82-9C8E0988B4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439932" y="4388967"/>
                    <a:ext cx="245236" cy="492443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22500" r="-125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407" name="TextBox 406">
              <a:extLst>
                <a:ext uri="{FF2B5EF4-FFF2-40B4-BE49-F238E27FC236}">
                  <a16:creationId xmlns:a16="http://schemas.microsoft.com/office/drawing/2014/main" id="{03488049-8B0F-4FA5-8012-BC35459FFCDD}"/>
                </a:ext>
              </a:extLst>
            </p:cNvPr>
            <p:cNvSpPr txBox="1"/>
            <p:nvPr/>
          </p:nvSpPr>
          <p:spPr>
            <a:xfrm>
              <a:off x="844741" y="5367307"/>
              <a:ext cx="319369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Sample by </a:t>
              </a:r>
              <a:r>
                <a:rPr lang="en-HK" sz="2000">
                  <a:latin typeface="Times New Roman" panose="02020603050405020304" pitchFamily="18" charset="0"/>
                  <a:cs typeface="Times New Roman" panose="02020603050405020304" pitchFamily="18" charset="0"/>
                </a:rPr>
                <a:t>different paces</a:t>
              </a:r>
              <a:endParaRPr lang="en-HK" sz="2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B7B78E42-BBF7-4C79-B0B2-11A1523897A5}"/>
              </a:ext>
            </a:extLst>
          </p:cNvPr>
          <p:cNvGrpSpPr/>
          <p:nvPr/>
        </p:nvGrpSpPr>
        <p:grpSpPr>
          <a:xfrm>
            <a:off x="4627956" y="1588008"/>
            <a:ext cx="3597892" cy="4241433"/>
            <a:chOff x="4627956" y="1591056"/>
            <a:chExt cx="3597892" cy="4241433"/>
          </a:xfrm>
        </p:grpSpPr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4A4944E-3C47-47B6-B92C-002DA24B3E7B}"/>
                </a:ext>
              </a:extLst>
            </p:cNvPr>
            <p:cNvGrpSpPr/>
            <p:nvPr/>
          </p:nvGrpSpPr>
          <p:grpSpPr>
            <a:xfrm>
              <a:off x="4627956" y="1591056"/>
              <a:ext cx="2236246" cy="3572255"/>
              <a:chOff x="4627956" y="1591056"/>
              <a:chExt cx="2236246" cy="3572255"/>
            </a:xfrm>
          </p:grpSpPr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0B94B1EF-ACD9-4C6D-B823-E8412147C777}"/>
                  </a:ext>
                </a:extLst>
              </p:cNvPr>
              <p:cNvSpPr/>
              <p:nvPr/>
            </p:nvSpPr>
            <p:spPr>
              <a:xfrm>
                <a:off x="5531103" y="1591056"/>
                <a:ext cx="1333099" cy="35722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031" dirty="0"/>
              </a:p>
            </p:txBody>
          </p: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D129D2A9-A410-40E9-8D43-A655FDC2BECB}"/>
                  </a:ext>
                </a:extLst>
              </p:cNvPr>
              <p:cNvCxnSpPr>
                <a:cxnSpLocks/>
                <a:stCxn id="274" idx="3"/>
                <a:endCxn id="341" idx="2"/>
              </p:cNvCxnSpPr>
              <p:nvPr/>
            </p:nvCxnSpPr>
            <p:spPr>
              <a:xfrm flipV="1">
                <a:off x="4627956" y="1966361"/>
                <a:ext cx="1278253" cy="15697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6270B30C-495E-4623-9366-A0F5D1456BB8}"/>
                  </a:ext>
                </a:extLst>
              </p:cNvPr>
              <p:cNvCxnSpPr>
                <a:cxnSpLocks/>
                <a:stCxn id="278" idx="3"/>
                <a:endCxn id="344" idx="2"/>
              </p:cNvCxnSpPr>
              <p:nvPr/>
            </p:nvCxnSpPr>
            <p:spPr>
              <a:xfrm>
                <a:off x="4642595" y="2889420"/>
                <a:ext cx="1263614" cy="4827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4071289A-E42B-4F52-A951-818C80DF4730}"/>
                  </a:ext>
                </a:extLst>
              </p:cNvPr>
              <p:cNvCxnSpPr>
                <a:cxnSpLocks/>
                <a:stCxn id="280" idx="3"/>
                <a:endCxn id="347" idx="2"/>
              </p:cNvCxnSpPr>
              <p:nvPr/>
            </p:nvCxnSpPr>
            <p:spPr>
              <a:xfrm flipV="1">
                <a:off x="4627956" y="3846076"/>
                <a:ext cx="1278253" cy="4962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32D65374-DAC2-4A09-8147-FFDF31B903BE}"/>
                  </a:ext>
                </a:extLst>
              </p:cNvPr>
              <p:cNvCxnSpPr>
                <a:cxnSpLocks/>
                <a:stCxn id="284" idx="3"/>
                <a:endCxn id="350" idx="2"/>
              </p:cNvCxnSpPr>
              <p:nvPr/>
            </p:nvCxnSpPr>
            <p:spPr>
              <a:xfrm>
                <a:off x="4651424" y="4750183"/>
                <a:ext cx="1254785" cy="1769"/>
              </a:xfrm>
              <a:prstGeom prst="straightConnector1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66B92504-5ACB-497D-9976-B52887A6AC5A}"/>
                  </a:ext>
                </a:extLst>
              </p:cNvPr>
              <p:cNvGrpSpPr/>
              <p:nvPr/>
            </p:nvGrpSpPr>
            <p:grpSpPr>
              <a:xfrm>
                <a:off x="5906208" y="1673159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1" name="Trapezoid 340">
                  <a:extLst>
                    <a:ext uri="{FF2B5EF4-FFF2-40B4-BE49-F238E27FC236}">
                      <a16:creationId xmlns:a16="http://schemas.microsoft.com/office/drawing/2014/main" id="{2B620022-DA5A-492E-822F-40A71C334FA6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/>
                </a:p>
              </p:txBody>
            </p:sp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EA5F6BF7-F9D6-4B86-A6C0-C78AF2BCC927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BFD1FA6E-1693-4CCA-AF8D-93FFBAA86BB5}"/>
                  </a:ext>
                </a:extLst>
              </p:cNvPr>
              <p:cNvGrpSpPr/>
              <p:nvPr/>
            </p:nvGrpSpPr>
            <p:grpSpPr>
              <a:xfrm>
                <a:off x="5906208" y="2601045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4" name="Trapezoid 343">
                  <a:extLst>
                    <a:ext uri="{FF2B5EF4-FFF2-40B4-BE49-F238E27FC236}">
                      <a16:creationId xmlns:a16="http://schemas.microsoft.com/office/drawing/2014/main" id="{BDE53FB8-583D-43BF-809D-B2D8BD609CA0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/>
                </a:p>
              </p:txBody>
            </p: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C7BEFD90-D5B7-4442-A30C-E3591BE7F414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0F7ADB66-2027-4D1F-82B4-3F8019BC8ED8}"/>
                  </a:ext>
                </a:extLst>
              </p:cNvPr>
              <p:cNvGrpSpPr/>
              <p:nvPr/>
            </p:nvGrpSpPr>
            <p:grpSpPr>
              <a:xfrm>
                <a:off x="5906208" y="3552874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7" name="Trapezoid 346">
                  <a:extLst>
                    <a:ext uri="{FF2B5EF4-FFF2-40B4-BE49-F238E27FC236}">
                      <a16:creationId xmlns:a16="http://schemas.microsoft.com/office/drawing/2014/main" id="{E15F0EC8-DD0C-47A3-8F0B-0F3EBCCBC355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/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D9EF72ED-6EF6-4994-9970-3150AE2C124D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20C952A5-D9DE-49BA-BAC1-726A0850F45A}"/>
                  </a:ext>
                </a:extLst>
              </p:cNvPr>
              <p:cNvGrpSpPr/>
              <p:nvPr/>
            </p:nvGrpSpPr>
            <p:grpSpPr>
              <a:xfrm>
                <a:off x="5906208" y="4458750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0" name="Trapezoid 349">
                  <a:extLst>
                    <a:ext uri="{FF2B5EF4-FFF2-40B4-BE49-F238E27FC236}">
                      <a16:creationId xmlns:a16="http://schemas.microsoft.com/office/drawing/2014/main" id="{8CBE27AD-40CA-4264-8015-42539A52E4EE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/>
                </a:p>
              </p:txBody>
            </p:sp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9439B3A5-98F8-47C2-A79C-03F7438BC504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C4891C39-5A32-4B97-8D69-2E942F6D1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17" y="2275669"/>
                <a:ext cx="0" cy="3220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049CBD01-440A-4A17-A92A-18DDD3B02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17" y="3152208"/>
                <a:ext cx="0" cy="3220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EF85EF0D-D6FA-4A03-A9CD-2303ACFDD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17" y="4136309"/>
                <a:ext cx="0" cy="3220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FEB9B9BE-D564-4E2D-92E1-1A7904BD1E12}"/>
                  </a:ext>
                </a:extLst>
              </p:cNvPr>
              <p:cNvGrpSpPr/>
              <p:nvPr/>
            </p:nvGrpSpPr>
            <p:grpSpPr>
              <a:xfrm>
                <a:off x="6557995" y="1792232"/>
                <a:ext cx="141587" cy="335492"/>
                <a:chOff x="7263129" y="676444"/>
                <a:chExt cx="171992" cy="407536"/>
              </a:xfrm>
            </p:grpSpPr>
            <p:sp>
              <p:nvSpPr>
                <p:cNvPr id="369" name="Isosceles Triangle 368">
                  <a:extLst>
                    <a:ext uri="{FF2B5EF4-FFF2-40B4-BE49-F238E27FC236}">
                      <a16:creationId xmlns:a16="http://schemas.microsoft.com/office/drawing/2014/main" id="{3B521730-0CB3-466C-A348-3DE761555CD8}"/>
                    </a:ext>
                  </a:extLst>
                </p:cNvPr>
                <p:cNvSpPr/>
                <p:nvPr/>
              </p:nvSpPr>
              <p:spPr>
                <a:xfrm>
                  <a:off x="7266964" y="676444"/>
                  <a:ext cx="168157" cy="122057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0" name="Isosceles Triangle 369">
                  <a:extLst>
                    <a:ext uri="{FF2B5EF4-FFF2-40B4-BE49-F238E27FC236}">
                      <a16:creationId xmlns:a16="http://schemas.microsoft.com/office/drawing/2014/main" id="{C9185349-8F2B-467C-A3F9-3FABAFEC684A}"/>
                    </a:ext>
                  </a:extLst>
                </p:cNvPr>
                <p:cNvSpPr/>
                <p:nvPr/>
              </p:nvSpPr>
              <p:spPr>
                <a:xfrm>
                  <a:off x="7263129" y="830410"/>
                  <a:ext cx="168157" cy="122057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1" name="Isosceles Triangle 370">
                  <a:extLst>
                    <a:ext uri="{FF2B5EF4-FFF2-40B4-BE49-F238E27FC236}">
                      <a16:creationId xmlns:a16="http://schemas.microsoft.com/office/drawing/2014/main" id="{CD14CA15-365B-4626-8F2F-01CAE6E4C68C}"/>
                    </a:ext>
                  </a:extLst>
                </p:cNvPr>
                <p:cNvSpPr/>
                <p:nvPr/>
              </p:nvSpPr>
              <p:spPr>
                <a:xfrm>
                  <a:off x="7266964" y="961923"/>
                  <a:ext cx="168157" cy="122057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50B3D8BA-3195-4451-8750-6C5A9632D082}"/>
                  </a:ext>
                </a:extLst>
              </p:cNvPr>
              <p:cNvGrpSpPr/>
              <p:nvPr/>
            </p:nvGrpSpPr>
            <p:grpSpPr>
              <a:xfrm>
                <a:off x="6567344" y="2718487"/>
                <a:ext cx="119732" cy="358195"/>
                <a:chOff x="7273191" y="1807398"/>
                <a:chExt cx="161931" cy="484437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79E7C153-B9EE-4127-9B19-802077CE6EB9}"/>
                    </a:ext>
                  </a:extLst>
                </p:cNvPr>
                <p:cNvSpPr/>
                <p:nvPr/>
              </p:nvSpPr>
              <p:spPr>
                <a:xfrm>
                  <a:off x="7273191" y="1807398"/>
                  <a:ext cx="153481" cy="153481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9556D207-8E92-46E7-A2E3-A5F050000A54}"/>
                    </a:ext>
                  </a:extLst>
                </p:cNvPr>
                <p:cNvSpPr/>
                <p:nvPr/>
              </p:nvSpPr>
              <p:spPr>
                <a:xfrm>
                  <a:off x="7278073" y="1973963"/>
                  <a:ext cx="153481" cy="153481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 dirty="0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CEACA7B-298C-4E19-A581-5625992B9732}"/>
                    </a:ext>
                  </a:extLst>
                </p:cNvPr>
                <p:cNvSpPr/>
                <p:nvPr/>
              </p:nvSpPr>
              <p:spPr>
                <a:xfrm>
                  <a:off x="7281641" y="2138354"/>
                  <a:ext cx="153481" cy="153481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474B5751-CADA-4E91-A4FE-0F1A5FC51C82}"/>
                  </a:ext>
                </a:extLst>
              </p:cNvPr>
              <p:cNvGrpSpPr/>
              <p:nvPr/>
            </p:nvGrpSpPr>
            <p:grpSpPr>
              <a:xfrm>
                <a:off x="6545839" y="3664840"/>
                <a:ext cx="134989" cy="384353"/>
                <a:chOff x="7275961" y="3051788"/>
                <a:chExt cx="163053" cy="464260"/>
              </a:xfrm>
            </p:grpSpPr>
            <p:sp>
              <p:nvSpPr>
                <p:cNvPr id="377" name="Diamond 376">
                  <a:extLst>
                    <a:ext uri="{FF2B5EF4-FFF2-40B4-BE49-F238E27FC236}">
                      <a16:creationId xmlns:a16="http://schemas.microsoft.com/office/drawing/2014/main" id="{0DBBA4D3-E6F9-4ED2-AA15-C9747750D5D6}"/>
                    </a:ext>
                  </a:extLst>
                </p:cNvPr>
                <p:cNvSpPr/>
                <p:nvPr/>
              </p:nvSpPr>
              <p:spPr>
                <a:xfrm>
                  <a:off x="7275961" y="3051788"/>
                  <a:ext cx="153481" cy="153481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8" name="Diamond 377">
                  <a:extLst>
                    <a:ext uri="{FF2B5EF4-FFF2-40B4-BE49-F238E27FC236}">
                      <a16:creationId xmlns:a16="http://schemas.microsoft.com/office/drawing/2014/main" id="{7D4078AC-EF85-4E92-8A78-3753FD6C2785}"/>
                    </a:ext>
                  </a:extLst>
                </p:cNvPr>
                <p:cNvSpPr/>
                <p:nvPr/>
              </p:nvSpPr>
              <p:spPr>
                <a:xfrm>
                  <a:off x="7283787" y="3210541"/>
                  <a:ext cx="153481" cy="153481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9" name="Diamond 378">
                  <a:extLst>
                    <a:ext uri="{FF2B5EF4-FFF2-40B4-BE49-F238E27FC236}">
                      <a16:creationId xmlns:a16="http://schemas.microsoft.com/office/drawing/2014/main" id="{47855321-17E5-4EBC-8567-8992442F2E02}"/>
                    </a:ext>
                  </a:extLst>
                </p:cNvPr>
                <p:cNvSpPr/>
                <p:nvPr/>
              </p:nvSpPr>
              <p:spPr>
                <a:xfrm>
                  <a:off x="7285533" y="3362567"/>
                  <a:ext cx="153481" cy="153481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03BC0E1E-F53D-451A-94DA-D362B29B06B8}"/>
                  </a:ext>
                </a:extLst>
              </p:cNvPr>
              <p:cNvGrpSpPr/>
              <p:nvPr/>
            </p:nvGrpSpPr>
            <p:grpSpPr>
              <a:xfrm>
                <a:off x="6570954" y="4568206"/>
                <a:ext cx="110337" cy="332155"/>
                <a:chOff x="7277786" y="4306901"/>
                <a:chExt cx="172649" cy="519739"/>
              </a:xfrm>
            </p:grpSpPr>
            <p:sp>
              <p:nvSpPr>
                <p:cNvPr id="381" name="Cross 380">
                  <a:extLst>
                    <a:ext uri="{FF2B5EF4-FFF2-40B4-BE49-F238E27FC236}">
                      <a16:creationId xmlns:a16="http://schemas.microsoft.com/office/drawing/2014/main" id="{424B4F90-79B7-422A-8C86-3F6B5C815991}"/>
                    </a:ext>
                  </a:extLst>
                </p:cNvPr>
                <p:cNvSpPr/>
                <p:nvPr/>
              </p:nvSpPr>
              <p:spPr>
                <a:xfrm>
                  <a:off x="7277786" y="4306901"/>
                  <a:ext cx="168795" cy="168795"/>
                </a:xfrm>
                <a:prstGeom prst="plus">
                  <a:avLst>
                    <a:gd name="adj" fmla="val 3238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82" name="Cross 381">
                  <a:extLst>
                    <a:ext uri="{FF2B5EF4-FFF2-40B4-BE49-F238E27FC236}">
                      <a16:creationId xmlns:a16="http://schemas.microsoft.com/office/drawing/2014/main" id="{535A25DD-1ABF-4B54-B1B0-3C9D43B1EAD8}"/>
                    </a:ext>
                  </a:extLst>
                </p:cNvPr>
                <p:cNvSpPr/>
                <p:nvPr/>
              </p:nvSpPr>
              <p:spPr>
                <a:xfrm>
                  <a:off x="7281640" y="4490741"/>
                  <a:ext cx="168795" cy="168795"/>
                </a:xfrm>
                <a:prstGeom prst="plus">
                  <a:avLst>
                    <a:gd name="adj" fmla="val 3238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 dirty="0"/>
                </a:p>
              </p:txBody>
            </p:sp>
            <p:sp>
              <p:nvSpPr>
                <p:cNvPr id="383" name="Cross 382">
                  <a:extLst>
                    <a:ext uri="{FF2B5EF4-FFF2-40B4-BE49-F238E27FC236}">
                      <a16:creationId xmlns:a16="http://schemas.microsoft.com/office/drawing/2014/main" id="{37958513-3DA2-4894-910D-18388B283410}"/>
                    </a:ext>
                  </a:extLst>
                </p:cNvPr>
                <p:cNvSpPr/>
                <p:nvPr/>
              </p:nvSpPr>
              <p:spPr>
                <a:xfrm>
                  <a:off x="7278440" y="4657845"/>
                  <a:ext cx="168795" cy="168795"/>
                </a:xfrm>
                <a:prstGeom prst="plus">
                  <a:avLst>
                    <a:gd name="adj" fmla="val 3238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</p:grpSp>
        </p:grp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364CB2C3-DE96-496F-8FCD-325C330E9302}"/>
                </a:ext>
              </a:extLst>
            </p:cNvPr>
            <p:cNvSpPr txBox="1"/>
            <p:nvPr/>
          </p:nvSpPr>
          <p:spPr>
            <a:xfrm>
              <a:off x="5105111" y="5432379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Feature extraction</a:t>
              </a:r>
            </a:p>
          </p:txBody>
        </p: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E9DF87EC-1CA5-40C3-A480-8DE827B87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063" y="4999910"/>
              <a:ext cx="0" cy="24242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CAF917C3-11F3-4CB4-831F-012128B4A239}"/>
                </a:ext>
              </a:extLst>
            </p:cNvPr>
            <p:cNvSpPr txBox="1"/>
            <p:nvPr/>
          </p:nvSpPr>
          <p:spPr>
            <a:xfrm>
              <a:off x="7086062" y="4961361"/>
              <a:ext cx="11397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 weights</a:t>
              </a:r>
              <a:endParaRPr lang="en-HK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cxnSp>
        <p:nvCxnSpPr>
          <p:cNvPr id="418" name="Straight Connector 417">
            <a:extLst>
              <a:ext uri="{FF2B5EF4-FFF2-40B4-BE49-F238E27FC236}">
                <a16:creationId xmlns:a16="http://schemas.microsoft.com/office/drawing/2014/main" id="{B0A9CED6-A017-4B07-9CE0-E7101399A3EA}"/>
              </a:ext>
            </a:extLst>
          </p:cNvPr>
          <p:cNvCxnSpPr>
            <a:cxnSpLocks/>
          </p:cNvCxnSpPr>
          <p:nvPr/>
        </p:nvCxnSpPr>
        <p:spPr>
          <a:xfrm>
            <a:off x="10196208" y="4108980"/>
            <a:ext cx="0" cy="157666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9" name="Rectangle 418">
            <a:extLst>
              <a:ext uri="{FF2B5EF4-FFF2-40B4-BE49-F238E27FC236}">
                <a16:creationId xmlns:a16="http://schemas.microsoft.com/office/drawing/2014/main" id="{F7CD7678-9E96-40E4-A304-57C32C8BB596}"/>
              </a:ext>
            </a:extLst>
          </p:cNvPr>
          <p:cNvSpPr/>
          <p:nvPr/>
        </p:nvSpPr>
        <p:spPr>
          <a:xfrm>
            <a:off x="8406405" y="4038280"/>
            <a:ext cx="3465546" cy="1789954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HK" sz="1937"/>
          </a:p>
        </p:txBody>
      </p:sp>
      <p:cxnSp>
        <p:nvCxnSpPr>
          <p:cNvPr id="420" name="Connector: Curved 419">
            <a:extLst>
              <a:ext uri="{FF2B5EF4-FFF2-40B4-BE49-F238E27FC236}">
                <a16:creationId xmlns:a16="http://schemas.microsoft.com/office/drawing/2014/main" id="{60CBC115-B38C-41AE-A139-B4A58788AE3F}"/>
              </a:ext>
            </a:extLst>
          </p:cNvPr>
          <p:cNvCxnSpPr>
            <a:cxnSpLocks/>
          </p:cNvCxnSpPr>
          <p:nvPr/>
        </p:nvCxnSpPr>
        <p:spPr>
          <a:xfrm>
            <a:off x="6860763" y="3444478"/>
            <a:ext cx="1519695" cy="1259071"/>
          </a:xfrm>
          <a:prstGeom prst="curvedConnector3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0" name="TextBox 459">
            <a:extLst>
              <a:ext uri="{FF2B5EF4-FFF2-40B4-BE49-F238E27FC236}">
                <a16:creationId xmlns:a16="http://schemas.microsoft.com/office/drawing/2014/main" id="{A8DA9E9A-D7B8-4CCB-B173-DC6D8B2F1D33}"/>
              </a:ext>
            </a:extLst>
          </p:cNvPr>
          <p:cNvSpPr txBox="1"/>
          <p:nvPr/>
        </p:nvSpPr>
        <p:spPr>
          <a:xfrm>
            <a:off x="8406406" y="5836334"/>
            <a:ext cx="3370954" cy="4235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sz="2152" dirty="0">
                <a:latin typeface="Times New Roman" panose="02020603050405020304" pitchFamily="18" charset="0"/>
                <a:cs typeface="Times New Roman" panose="02020603050405020304" pitchFamily="18" charset="0"/>
              </a:rPr>
              <a:t>(d) </a:t>
            </a:r>
            <a:r>
              <a:rPr lang="en-HK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Contrastive learning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D9CF599-A91A-49BA-A943-516084A822EC}"/>
              </a:ext>
            </a:extLst>
          </p:cNvPr>
          <p:cNvSpPr txBox="1"/>
          <p:nvPr/>
        </p:nvSpPr>
        <p:spPr>
          <a:xfrm rot="10800000">
            <a:off x="60100" y="1588006"/>
            <a:ext cx="461665" cy="352284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/>
            <a:r>
              <a:rPr lang="en-HK" dirty="0"/>
              <a:t>Videos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F0471288-C371-4FC7-80AF-DC01806775AF}"/>
              </a:ext>
            </a:extLst>
          </p:cNvPr>
          <p:cNvSpPr txBox="1"/>
          <p:nvPr/>
        </p:nvSpPr>
        <p:spPr>
          <a:xfrm>
            <a:off x="8442981" y="5483870"/>
            <a:ext cx="17937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context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62A477F5-8D70-439C-870C-1005C6FA2977}"/>
              </a:ext>
            </a:extLst>
          </p:cNvPr>
          <p:cNvSpPr txBox="1"/>
          <p:nvPr/>
        </p:nvSpPr>
        <p:spPr>
          <a:xfrm>
            <a:off x="10236766" y="5483870"/>
            <a:ext cx="1671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HK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en-HK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EBAF0F4F-B56D-435B-8053-A33E25A38342}"/>
              </a:ext>
            </a:extLst>
          </p:cNvPr>
          <p:cNvSpPr/>
          <p:nvPr/>
        </p:nvSpPr>
        <p:spPr>
          <a:xfrm>
            <a:off x="8654287" y="4376046"/>
            <a:ext cx="1329742" cy="1163218"/>
          </a:xfrm>
          <a:prstGeom prst="ellipse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HK" sz="1937"/>
          </a:p>
        </p:txBody>
      </p:sp>
      <p:grpSp>
        <p:nvGrpSpPr>
          <p:cNvPr id="150" name="Group 149">
            <a:extLst>
              <a:ext uri="{FF2B5EF4-FFF2-40B4-BE49-F238E27FC236}">
                <a16:creationId xmlns:a16="http://schemas.microsoft.com/office/drawing/2014/main" id="{346B82DE-174F-4F79-8BBC-395818836411}"/>
              </a:ext>
            </a:extLst>
          </p:cNvPr>
          <p:cNvGrpSpPr/>
          <p:nvPr/>
        </p:nvGrpSpPr>
        <p:grpSpPr>
          <a:xfrm>
            <a:off x="9339872" y="4963381"/>
            <a:ext cx="261818" cy="222768"/>
            <a:chOff x="10438928" y="3448414"/>
            <a:chExt cx="253728" cy="222768"/>
          </a:xfrm>
        </p:grpSpPr>
        <p:sp>
          <p:nvSpPr>
            <p:cNvPr id="151" name="Diamond 150">
              <a:extLst>
                <a:ext uri="{FF2B5EF4-FFF2-40B4-BE49-F238E27FC236}">
                  <a16:creationId xmlns:a16="http://schemas.microsoft.com/office/drawing/2014/main" id="{89058E8D-FFB0-4DFE-A398-CBACFC8AB1FE}"/>
                </a:ext>
              </a:extLst>
            </p:cNvPr>
            <p:cNvSpPr/>
            <p:nvPr/>
          </p:nvSpPr>
          <p:spPr>
            <a:xfrm>
              <a:off x="10438928" y="3448414"/>
              <a:ext cx="173626" cy="173626"/>
            </a:xfrm>
            <a:prstGeom prst="diamon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/>
            </a:p>
          </p:txBody>
        </p:sp>
        <p:sp>
          <p:nvSpPr>
            <p:cNvPr id="152" name="Diamond 151">
              <a:extLst>
                <a:ext uri="{FF2B5EF4-FFF2-40B4-BE49-F238E27FC236}">
                  <a16:creationId xmlns:a16="http://schemas.microsoft.com/office/drawing/2014/main" id="{4EB47D8E-C251-4F0A-8616-E26001F01BFD}"/>
                </a:ext>
              </a:extLst>
            </p:cNvPr>
            <p:cNvSpPr/>
            <p:nvPr/>
          </p:nvSpPr>
          <p:spPr>
            <a:xfrm>
              <a:off x="10519030" y="3463982"/>
              <a:ext cx="173626" cy="173626"/>
            </a:xfrm>
            <a:prstGeom prst="diamon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/>
            </a:p>
          </p:txBody>
        </p:sp>
        <p:sp>
          <p:nvSpPr>
            <p:cNvPr id="153" name="Diamond 152">
              <a:extLst>
                <a:ext uri="{FF2B5EF4-FFF2-40B4-BE49-F238E27FC236}">
                  <a16:creationId xmlns:a16="http://schemas.microsoft.com/office/drawing/2014/main" id="{C192C521-D39A-4BF3-A77A-294FAC32EDFB}"/>
                </a:ext>
              </a:extLst>
            </p:cNvPr>
            <p:cNvSpPr/>
            <p:nvPr/>
          </p:nvSpPr>
          <p:spPr>
            <a:xfrm>
              <a:off x="10486028" y="3497556"/>
              <a:ext cx="173626" cy="173626"/>
            </a:xfrm>
            <a:prstGeom prst="diamon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/>
            </a:p>
          </p:txBody>
        </p: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ED08221B-13E0-4DD2-BAFD-D253CDBED829}"/>
              </a:ext>
            </a:extLst>
          </p:cNvPr>
          <p:cNvGrpSpPr/>
          <p:nvPr/>
        </p:nvGrpSpPr>
        <p:grpSpPr>
          <a:xfrm rot="4061094">
            <a:off x="9015821" y="4584098"/>
            <a:ext cx="313909" cy="338540"/>
            <a:chOff x="9738927" y="3896852"/>
            <a:chExt cx="304210" cy="338540"/>
          </a:xfrm>
        </p:grpSpPr>
        <p:sp>
          <p:nvSpPr>
            <p:cNvPr id="155" name="Oval 154">
              <a:extLst>
                <a:ext uri="{FF2B5EF4-FFF2-40B4-BE49-F238E27FC236}">
                  <a16:creationId xmlns:a16="http://schemas.microsoft.com/office/drawing/2014/main" id="{91FD9F68-B135-473E-8134-65D596EB7B48}"/>
                </a:ext>
              </a:extLst>
            </p:cNvPr>
            <p:cNvSpPr/>
            <p:nvPr/>
          </p:nvSpPr>
          <p:spPr>
            <a:xfrm>
              <a:off x="9738927" y="3896852"/>
              <a:ext cx="153481" cy="15348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937" dirty="0"/>
            </a:p>
          </p:txBody>
        </p:sp>
        <p:sp>
          <p:nvSpPr>
            <p:cNvPr id="156" name="Oval 155">
              <a:extLst>
                <a:ext uri="{FF2B5EF4-FFF2-40B4-BE49-F238E27FC236}">
                  <a16:creationId xmlns:a16="http://schemas.microsoft.com/office/drawing/2014/main" id="{90A9EC9A-2FA7-422A-AD73-704D8F742991}"/>
                </a:ext>
              </a:extLst>
            </p:cNvPr>
            <p:cNvSpPr/>
            <p:nvPr/>
          </p:nvSpPr>
          <p:spPr>
            <a:xfrm>
              <a:off x="9889656" y="3954718"/>
              <a:ext cx="153481" cy="15348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937"/>
            </a:p>
          </p:txBody>
        </p:sp>
        <p:sp>
          <p:nvSpPr>
            <p:cNvPr id="157" name="Oval 156">
              <a:extLst>
                <a:ext uri="{FF2B5EF4-FFF2-40B4-BE49-F238E27FC236}">
                  <a16:creationId xmlns:a16="http://schemas.microsoft.com/office/drawing/2014/main" id="{758647F1-01D9-45AC-80F6-930FC406B35C}"/>
                </a:ext>
              </a:extLst>
            </p:cNvPr>
            <p:cNvSpPr/>
            <p:nvPr/>
          </p:nvSpPr>
          <p:spPr>
            <a:xfrm>
              <a:off x="9868083" y="4081911"/>
              <a:ext cx="153481" cy="153481"/>
            </a:xfrm>
            <a:prstGeom prst="ellipse">
              <a:avLst/>
            </a:prstGeom>
            <a:solidFill>
              <a:schemeClr val="bg2">
                <a:lumMod val="2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937"/>
            </a:p>
          </p:txBody>
        </p:sp>
      </p:grpSp>
      <p:grpSp>
        <p:nvGrpSpPr>
          <p:cNvPr id="158" name="Group 157">
            <a:extLst>
              <a:ext uri="{FF2B5EF4-FFF2-40B4-BE49-F238E27FC236}">
                <a16:creationId xmlns:a16="http://schemas.microsoft.com/office/drawing/2014/main" id="{CCEAB5DE-CD10-4DFE-8AD0-8CF475ADC07E}"/>
              </a:ext>
            </a:extLst>
          </p:cNvPr>
          <p:cNvGrpSpPr/>
          <p:nvPr/>
        </p:nvGrpSpPr>
        <p:grpSpPr>
          <a:xfrm rot="5914391">
            <a:off x="9392480" y="5041650"/>
            <a:ext cx="287422" cy="351149"/>
            <a:chOff x="9629180" y="3935391"/>
            <a:chExt cx="278541" cy="351149"/>
          </a:xfrm>
        </p:grpSpPr>
        <p:sp>
          <p:nvSpPr>
            <p:cNvPr id="159" name="Cross 158">
              <a:extLst>
                <a:ext uri="{FF2B5EF4-FFF2-40B4-BE49-F238E27FC236}">
                  <a16:creationId xmlns:a16="http://schemas.microsoft.com/office/drawing/2014/main" id="{352441E8-8875-464E-BDBE-2BFB8A055BF6}"/>
                </a:ext>
              </a:extLst>
            </p:cNvPr>
            <p:cNvSpPr/>
            <p:nvPr/>
          </p:nvSpPr>
          <p:spPr>
            <a:xfrm>
              <a:off x="9629180" y="3935391"/>
              <a:ext cx="168795" cy="168795"/>
            </a:xfrm>
            <a:prstGeom prst="plus">
              <a:avLst>
                <a:gd name="adj" fmla="val 3238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937"/>
            </a:p>
          </p:txBody>
        </p:sp>
        <p:sp>
          <p:nvSpPr>
            <p:cNvPr id="160" name="Cross 159">
              <a:extLst>
                <a:ext uri="{FF2B5EF4-FFF2-40B4-BE49-F238E27FC236}">
                  <a16:creationId xmlns:a16="http://schemas.microsoft.com/office/drawing/2014/main" id="{BB19DA3F-5BC5-43E3-A328-73782226B600}"/>
                </a:ext>
              </a:extLst>
            </p:cNvPr>
            <p:cNvSpPr/>
            <p:nvPr/>
          </p:nvSpPr>
          <p:spPr>
            <a:xfrm>
              <a:off x="9738926" y="4011793"/>
              <a:ext cx="168795" cy="168795"/>
            </a:xfrm>
            <a:prstGeom prst="plus">
              <a:avLst>
                <a:gd name="adj" fmla="val 3238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937"/>
            </a:p>
          </p:txBody>
        </p:sp>
        <p:sp>
          <p:nvSpPr>
            <p:cNvPr id="161" name="Cross 160">
              <a:extLst>
                <a:ext uri="{FF2B5EF4-FFF2-40B4-BE49-F238E27FC236}">
                  <a16:creationId xmlns:a16="http://schemas.microsoft.com/office/drawing/2014/main" id="{717497A8-EE64-4372-92E4-2C82A05F49F2}"/>
                </a:ext>
              </a:extLst>
            </p:cNvPr>
            <p:cNvSpPr/>
            <p:nvPr/>
          </p:nvSpPr>
          <p:spPr>
            <a:xfrm>
              <a:off x="9723993" y="4117745"/>
              <a:ext cx="168795" cy="168795"/>
            </a:xfrm>
            <a:prstGeom prst="plus">
              <a:avLst>
                <a:gd name="adj" fmla="val 3238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937"/>
            </a:p>
          </p:txBody>
        </p:sp>
      </p:grpSp>
      <p:sp>
        <p:nvSpPr>
          <p:cNvPr id="162" name="Oval 161">
            <a:extLst>
              <a:ext uri="{FF2B5EF4-FFF2-40B4-BE49-F238E27FC236}">
                <a16:creationId xmlns:a16="http://schemas.microsoft.com/office/drawing/2014/main" id="{77ECCE4A-E80D-487B-BBE7-7EDD0FB7B3F2}"/>
              </a:ext>
            </a:extLst>
          </p:cNvPr>
          <p:cNvSpPr/>
          <p:nvPr/>
        </p:nvSpPr>
        <p:spPr>
          <a:xfrm>
            <a:off x="10413550" y="4395367"/>
            <a:ext cx="1329742" cy="1163218"/>
          </a:xfrm>
          <a:prstGeom prst="ellipse">
            <a:avLst/>
          </a:prstGeom>
          <a:gradFill flip="none" rotWithShape="1">
            <a:gsLst>
              <a:gs pos="0">
                <a:schemeClr val="bg2">
                  <a:shade val="30000"/>
                  <a:satMod val="115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solidFill>
              <a:schemeClr val="bg2">
                <a:lumMod val="2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HK" sz="1937"/>
          </a:p>
        </p:txBody>
      </p:sp>
      <p:grpSp>
        <p:nvGrpSpPr>
          <p:cNvPr id="163" name="Group 162">
            <a:extLst>
              <a:ext uri="{FF2B5EF4-FFF2-40B4-BE49-F238E27FC236}">
                <a16:creationId xmlns:a16="http://schemas.microsoft.com/office/drawing/2014/main" id="{D217F5B6-9D80-48D5-86FB-C43F1F3A1A87}"/>
              </a:ext>
            </a:extLst>
          </p:cNvPr>
          <p:cNvGrpSpPr/>
          <p:nvPr/>
        </p:nvGrpSpPr>
        <p:grpSpPr>
          <a:xfrm>
            <a:off x="10682777" y="4626600"/>
            <a:ext cx="290611" cy="232524"/>
            <a:chOff x="9654090" y="3269710"/>
            <a:chExt cx="281632" cy="232524"/>
          </a:xfrm>
        </p:grpSpPr>
        <p:sp>
          <p:nvSpPr>
            <p:cNvPr id="164" name="Isosceles Triangle 163">
              <a:extLst>
                <a:ext uri="{FF2B5EF4-FFF2-40B4-BE49-F238E27FC236}">
                  <a16:creationId xmlns:a16="http://schemas.microsoft.com/office/drawing/2014/main" id="{828E2889-CFB5-4254-9A7F-9B0B991B31EA}"/>
                </a:ext>
              </a:extLst>
            </p:cNvPr>
            <p:cNvSpPr/>
            <p:nvPr/>
          </p:nvSpPr>
          <p:spPr>
            <a:xfrm>
              <a:off x="9654090" y="3269710"/>
              <a:ext cx="199064" cy="144491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/>
            </a:p>
          </p:txBody>
        </p:sp>
        <p:sp>
          <p:nvSpPr>
            <p:cNvPr id="165" name="Isosceles Triangle 164">
              <a:extLst>
                <a:ext uri="{FF2B5EF4-FFF2-40B4-BE49-F238E27FC236}">
                  <a16:creationId xmlns:a16="http://schemas.microsoft.com/office/drawing/2014/main" id="{2644C4B7-921F-4C9B-990C-18ABC12FEC8C}"/>
                </a:ext>
              </a:extLst>
            </p:cNvPr>
            <p:cNvSpPr/>
            <p:nvPr/>
          </p:nvSpPr>
          <p:spPr>
            <a:xfrm>
              <a:off x="9770059" y="3272787"/>
              <a:ext cx="165663" cy="144492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 dirty="0"/>
            </a:p>
          </p:txBody>
        </p:sp>
        <p:sp>
          <p:nvSpPr>
            <p:cNvPr id="166" name="Isosceles Triangle 165">
              <a:extLst>
                <a:ext uri="{FF2B5EF4-FFF2-40B4-BE49-F238E27FC236}">
                  <a16:creationId xmlns:a16="http://schemas.microsoft.com/office/drawing/2014/main" id="{AEBBF1D3-586A-403B-98C9-30CF1E8A5120}"/>
                </a:ext>
              </a:extLst>
            </p:cNvPr>
            <p:cNvSpPr/>
            <p:nvPr/>
          </p:nvSpPr>
          <p:spPr>
            <a:xfrm>
              <a:off x="9684224" y="3357742"/>
              <a:ext cx="165663" cy="144492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 dirty="0"/>
            </a:p>
          </p:txBody>
        </p:sp>
      </p:grpSp>
      <p:grpSp>
        <p:nvGrpSpPr>
          <p:cNvPr id="167" name="Group 166">
            <a:extLst>
              <a:ext uri="{FF2B5EF4-FFF2-40B4-BE49-F238E27FC236}">
                <a16:creationId xmlns:a16="http://schemas.microsoft.com/office/drawing/2014/main" id="{07ECAAC3-434F-4AFA-95F2-68C325DA5E52}"/>
              </a:ext>
            </a:extLst>
          </p:cNvPr>
          <p:cNvGrpSpPr/>
          <p:nvPr/>
        </p:nvGrpSpPr>
        <p:grpSpPr>
          <a:xfrm>
            <a:off x="11300566" y="4846271"/>
            <a:ext cx="261818" cy="222768"/>
            <a:chOff x="10438928" y="3448414"/>
            <a:chExt cx="253728" cy="222768"/>
          </a:xfrm>
        </p:grpSpPr>
        <p:sp>
          <p:nvSpPr>
            <p:cNvPr id="168" name="Diamond 167">
              <a:extLst>
                <a:ext uri="{FF2B5EF4-FFF2-40B4-BE49-F238E27FC236}">
                  <a16:creationId xmlns:a16="http://schemas.microsoft.com/office/drawing/2014/main" id="{3532F007-1D23-4B76-A18B-ED5887F78716}"/>
                </a:ext>
              </a:extLst>
            </p:cNvPr>
            <p:cNvSpPr/>
            <p:nvPr/>
          </p:nvSpPr>
          <p:spPr>
            <a:xfrm>
              <a:off x="10438928" y="3448414"/>
              <a:ext cx="173626" cy="173626"/>
            </a:xfrm>
            <a:prstGeom prst="diamon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/>
            </a:p>
          </p:txBody>
        </p:sp>
        <p:sp>
          <p:nvSpPr>
            <p:cNvPr id="169" name="Diamond 168">
              <a:extLst>
                <a:ext uri="{FF2B5EF4-FFF2-40B4-BE49-F238E27FC236}">
                  <a16:creationId xmlns:a16="http://schemas.microsoft.com/office/drawing/2014/main" id="{DDDF6E8F-0748-484F-9F2D-31B51E8FA730}"/>
                </a:ext>
              </a:extLst>
            </p:cNvPr>
            <p:cNvSpPr/>
            <p:nvPr/>
          </p:nvSpPr>
          <p:spPr>
            <a:xfrm>
              <a:off x="10519030" y="3463982"/>
              <a:ext cx="173626" cy="173626"/>
            </a:xfrm>
            <a:prstGeom prst="diamon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/>
            </a:p>
          </p:txBody>
        </p:sp>
        <p:sp>
          <p:nvSpPr>
            <p:cNvPr id="170" name="Diamond 169">
              <a:extLst>
                <a:ext uri="{FF2B5EF4-FFF2-40B4-BE49-F238E27FC236}">
                  <a16:creationId xmlns:a16="http://schemas.microsoft.com/office/drawing/2014/main" id="{6AAC81FD-6CF4-4B1E-BA8E-A9BBF5827FD4}"/>
                </a:ext>
              </a:extLst>
            </p:cNvPr>
            <p:cNvSpPr/>
            <p:nvPr/>
          </p:nvSpPr>
          <p:spPr>
            <a:xfrm>
              <a:off x="10486028" y="3497556"/>
              <a:ext cx="173626" cy="173626"/>
            </a:xfrm>
            <a:prstGeom prst="diamond">
              <a:avLst/>
            </a:prstGeom>
            <a:solidFill>
              <a:schemeClr val="bg2">
                <a:lumMod val="50000"/>
              </a:schemeClr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/>
            </a:p>
          </p:txBody>
        </p:sp>
      </p:grpSp>
      <p:grpSp>
        <p:nvGrpSpPr>
          <p:cNvPr id="171" name="Group 170">
            <a:extLst>
              <a:ext uri="{FF2B5EF4-FFF2-40B4-BE49-F238E27FC236}">
                <a16:creationId xmlns:a16="http://schemas.microsoft.com/office/drawing/2014/main" id="{09C04598-C916-4EE5-8CB5-10F870227D7E}"/>
              </a:ext>
            </a:extLst>
          </p:cNvPr>
          <p:cNvGrpSpPr/>
          <p:nvPr/>
        </p:nvGrpSpPr>
        <p:grpSpPr>
          <a:xfrm rot="6985564">
            <a:off x="10862956" y="5115717"/>
            <a:ext cx="287422" cy="351149"/>
            <a:chOff x="9629180" y="3935391"/>
            <a:chExt cx="278541" cy="351149"/>
          </a:xfrm>
        </p:grpSpPr>
        <p:sp>
          <p:nvSpPr>
            <p:cNvPr id="172" name="Cross 171">
              <a:extLst>
                <a:ext uri="{FF2B5EF4-FFF2-40B4-BE49-F238E27FC236}">
                  <a16:creationId xmlns:a16="http://schemas.microsoft.com/office/drawing/2014/main" id="{EC4C81AD-8A93-4E4F-9AC9-061564D1723F}"/>
                </a:ext>
              </a:extLst>
            </p:cNvPr>
            <p:cNvSpPr/>
            <p:nvPr/>
          </p:nvSpPr>
          <p:spPr>
            <a:xfrm>
              <a:off x="9629180" y="3935391"/>
              <a:ext cx="168795" cy="168795"/>
            </a:xfrm>
            <a:prstGeom prst="plus">
              <a:avLst>
                <a:gd name="adj" fmla="val 3238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937"/>
            </a:p>
          </p:txBody>
        </p:sp>
        <p:sp>
          <p:nvSpPr>
            <p:cNvPr id="173" name="Cross 172">
              <a:extLst>
                <a:ext uri="{FF2B5EF4-FFF2-40B4-BE49-F238E27FC236}">
                  <a16:creationId xmlns:a16="http://schemas.microsoft.com/office/drawing/2014/main" id="{D731FDC3-2D9E-4B25-B67C-8A8F526E77A2}"/>
                </a:ext>
              </a:extLst>
            </p:cNvPr>
            <p:cNvSpPr/>
            <p:nvPr/>
          </p:nvSpPr>
          <p:spPr>
            <a:xfrm>
              <a:off x="9738926" y="4011793"/>
              <a:ext cx="168795" cy="168795"/>
            </a:xfrm>
            <a:prstGeom prst="plus">
              <a:avLst>
                <a:gd name="adj" fmla="val 3238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937"/>
            </a:p>
          </p:txBody>
        </p:sp>
        <p:sp>
          <p:nvSpPr>
            <p:cNvPr id="174" name="Cross 173">
              <a:extLst>
                <a:ext uri="{FF2B5EF4-FFF2-40B4-BE49-F238E27FC236}">
                  <a16:creationId xmlns:a16="http://schemas.microsoft.com/office/drawing/2014/main" id="{FB0E3065-DA86-4841-B7C6-5F1347397DD5}"/>
                </a:ext>
              </a:extLst>
            </p:cNvPr>
            <p:cNvSpPr/>
            <p:nvPr/>
          </p:nvSpPr>
          <p:spPr>
            <a:xfrm>
              <a:off x="9723993" y="4117745"/>
              <a:ext cx="168795" cy="168795"/>
            </a:xfrm>
            <a:prstGeom prst="plus">
              <a:avLst>
                <a:gd name="adj" fmla="val 32380"/>
              </a:avLst>
            </a:prstGeom>
            <a:solidFill>
              <a:schemeClr val="bg2">
                <a:lumMod val="25000"/>
              </a:schemeClr>
            </a:solidFill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937"/>
            </a:p>
          </p:txBody>
        </p:sp>
      </p:grp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5A9AC2CA-B122-4395-8306-A4B24448DBBF}"/>
              </a:ext>
            </a:extLst>
          </p:cNvPr>
          <p:cNvGrpSpPr/>
          <p:nvPr/>
        </p:nvGrpSpPr>
        <p:grpSpPr>
          <a:xfrm>
            <a:off x="8916998" y="4608877"/>
            <a:ext cx="290611" cy="232524"/>
            <a:chOff x="9654090" y="3269710"/>
            <a:chExt cx="281632" cy="232524"/>
          </a:xfrm>
        </p:grpSpPr>
        <p:sp>
          <p:nvSpPr>
            <p:cNvPr id="176" name="Isosceles Triangle 175">
              <a:extLst>
                <a:ext uri="{FF2B5EF4-FFF2-40B4-BE49-F238E27FC236}">
                  <a16:creationId xmlns:a16="http://schemas.microsoft.com/office/drawing/2014/main" id="{A1C372A1-2BD7-40F0-AAFD-AAB00CC32DDF}"/>
                </a:ext>
              </a:extLst>
            </p:cNvPr>
            <p:cNvSpPr/>
            <p:nvPr/>
          </p:nvSpPr>
          <p:spPr>
            <a:xfrm>
              <a:off x="9654090" y="3269710"/>
              <a:ext cx="199064" cy="144491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/>
            </a:p>
          </p:txBody>
        </p:sp>
        <p:sp>
          <p:nvSpPr>
            <p:cNvPr id="177" name="Isosceles Triangle 176">
              <a:extLst>
                <a:ext uri="{FF2B5EF4-FFF2-40B4-BE49-F238E27FC236}">
                  <a16:creationId xmlns:a16="http://schemas.microsoft.com/office/drawing/2014/main" id="{DFEBA432-729C-4C30-803E-8BD83728E129}"/>
                </a:ext>
              </a:extLst>
            </p:cNvPr>
            <p:cNvSpPr/>
            <p:nvPr/>
          </p:nvSpPr>
          <p:spPr>
            <a:xfrm>
              <a:off x="9770059" y="3272787"/>
              <a:ext cx="165663" cy="144492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 dirty="0"/>
            </a:p>
          </p:txBody>
        </p:sp>
        <p:sp>
          <p:nvSpPr>
            <p:cNvPr id="178" name="Isosceles Triangle 177">
              <a:extLst>
                <a:ext uri="{FF2B5EF4-FFF2-40B4-BE49-F238E27FC236}">
                  <a16:creationId xmlns:a16="http://schemas.microsoft.com/office/drawing/2014/main" id="{C37F0130-EF10-41B3-8179-122DEE15B4B8}"/>
                </a:ext>
              </a:extLst>
            </p:cNvPr>
            <p:cNvSpPr/>
            <p:nvPr/>
          </p:nvSpPr>
          <p:spPr>
            <a:xfrm>
              <a:off x="9684224" y="3357742"/>
              <a:ext cx="165663" cy="144492"/>
            </a:xfrm>
            <a:prstGeom prst="triangle">
              <a:avLst/>
            </a:prstGeom>
            <a:solidFill>
              <a:schemeClr val="bg2"/>
            </a:solidFill>
            <a:ln>
              <a:solidFill>
                <a:schemeClr val="tx1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200" dirty="0"/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2D0054-38ED-4B35-9898-C892F81D3F9C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 bright="70000" contrast="-70000"/>
          </a:blip>
          <a:stretch>
            <a:fillRect/>
          </a:stretch>
        </p:blipFill>
        <p:spPr>
          <a:xfrm>
            <a:off x="6851812" y="1246030"/>
            <a:ext cx="4791871" cy="27190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4279A-0CF0-4441-A4CC-4ACA76CD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61</a:t>
            </a:fld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5B45844-C721-41C7-9496-1470AA47AABC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83D083D-15AB-45F2-BC6D-89ACF81383DD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D0EB13EB-9AEF-4FCE-B6F8-D0AE8BEAB374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F5D011B-D46A-46CE-AF83-AC9F2AADB90B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867551C-0B61-43CC-88E8-96C6DF493177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472E9C0-85D4-44F7-AA79-3C3F5B2C16E3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E9E53BE-64BD-4E9F-9F5F-21E13E384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DBF6F9-1AFD-4451-9F95-B21E12F96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58F198D-E1E2-48A9-9203-9579D66A291D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1A6EF77-CDA3-4598-9BE9-3631F9BB041C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C0F93D8-6CE9-40DD-9534-A0A58573FDC3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F7676AD-0E62-4EFB-B913-314BA7608E33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67878D6-FD47-4F0B-B9DB-952BD5C63D7F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DE3DB973-E0DD-4E11-9A69-64A69423D3B3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E7ACC40-18ED-414B-ADCE-B0BCA9B96678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3520713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2AC5CC-042E-4BD8-B045-4B7237DA10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Contrastive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147836-EC40-46F3-A9E7-346A317B68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Tx/>
              <a:buChar char="-"/>
            </a:pPr>
            <a:r>
              <a:rPr lang="en-US" b="1" dirty="0"/>
              <a:t>Objective: </a:t>
            </a:r>
            <a:r>
              <a:rPr lang="en-US" dirty="0"/>
              <a:t>Maximize the mutual information between positive samples [1]</a:t>
            </a:r>
          </a:p>
          <a:p>
            <a:pPr marL="457200" indent="-457200">
              <a:buFontTx/>
              <a:buChar char="-"/>
            </a:pPr>
            <a:r>
              <a:rPr lang="en-US" b="1" dirty="0"/>
              <a:t>Basic problem: </a:t>
            </a:r>
            <a:r>
              <a:rPr lang="en-US" dirty="0"/>
              <a:t>how to define positive and negative samples</a:t>
            </a:r>
          </a:p>
          <a:p>
            <a:r>
              <a:rPr lang="en-US" dirty="0"/>
              <a:t>-    </a:t>
            </a:r>
            <a:r>
              <a:rPr lang="en-US" b="1" dirty="0"/>
              <a:t>Two strategies</a:t>
            </a:r>
            <a:r>
              <a:rPr lang="en-US" dirty="0"/>
              <a:t>: same context, same pace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256A68-A483-4150-AAE9-D1545DC1DE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62</a:t>
            </a:fld>
            <a:endParaRPr lang="en-US"/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55142832-B7E0-43DC-9F86-60189B509228}"/>
              </a:ext>
            </a:extLst>
          </p:cNvPr>
          <p:cNvGrpSpPr/>
          <p:nvPr/>
        </p:nvGrpSpPr>
        <p:grpSpPr>
          <a:xfrm>
            <a:off x="7410359" y="3615940"/>
            <a:ext cx="4570647" cy="2101120"/>
            <a:chOff x="3231290" y="3035609"/>
            <a:chExt cx="3539949" cy="1541349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4CE1C1B4-18C6-4C32-ABA6-CD30D0F70DA0}"/>
                </a:ext>
              </a:extLst>
            </p:cNvPr>
            <p:cNvCxnSpPr>
              <a:cxnSpLocks/>
            </p:cNvCxnSpPr>
            <p:nvPr/>
          </p:nvCxnSpPr>
          <p:spPr>
            <a:xfrm>
              <a:off x="5021093" y="3106452"/>
              <a:ext cx="0" cy="129027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F800D17-F802-4D8C-9494-2C36BC8162DD}"/>
                </a:ext>
              </a:extLst>
            </p:cNvPr>
            <p:cNvSpPr/>
            <p:nvPr/>
          </p:nvSpPr>
          <p:spPr>
            <a:xfrm>
              <a:off x="3231290" y="3035609"/>
              <a:ext cx="3465546" cy="1503710"/>
            </a:xfrm>
            <a:prstGeom prst="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40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ADF4214-E3DB-4595-8CD5-49F5B757B9C3}"/>
                </a:ext>
              </a:extLst>
            </p:cNvPr>
            <p:cNvSpPr txBox="1"/>
            <p:nvPr/>
          </p:nvSpPr>
          <p:spPr>
            <a:xfrm>
              <a:off x="3311435" y="4283444"/>
              <a:ext cx="1793782" cy="29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sz="2000" dirty="0">
                  <a:cs typeface="Times New Roman" panose="02020603050405020304" pitchFamily="18" charset="0"/>
                </a:rPr>
                <a:t>Same</a:t>
              </a:r>
              <a:r>
                <a:rPr lang="zh-CN" altLang="en-US" sz="2000" dirty="0">
                  <a:cs typeface="Times New Roman" panose="02020603050405020304" pitchFamily="18" charset="0"/>
                </a:rPr>
                <a:t> </a:t>
              </a:r>
              <a:r>
                <a:rPr lang="en-HK" altLang="zh-CN" sz="2000" dirty="0">
                  <a:cs typeface="Times New Roman" panose="02020603050405020304" pitchFamily="18" charset="0"/>
                </a:rPr>
                <a:t>context</a:t>
              </a:r>
              <a:r>
                <a:rPr lang="zh-CN" altLang="en-US" sz="2000" dirty="0">
                  <a:cs typeface="Times New Roman" panose="02020603050405020304" pitchFamily="18" charset="0"/>
                </a:rPr>
                <a:t> </a:t>
              </a:r>
              <a:endParaRPr lang="en-HK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613C330A-111D-417C-B924-08A6FFD589FA}"/>
                </a:ext>
              </a:extLst>
            </p:cNvPr>
            <p:cNvSpPr txBox="1"/>
            <p:nvPr/>
          </p:nvSpPr>
          <p:spPr>
            <a:xfrm>
              <a:off x="5099477" y="4269670"/>
              <a:ext cx="1671762" cy="2935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sz="2000" dirty="0">
                  <a:cs typeface="Times New Roman" panose="02020603050405020304" pitchFamily="18" charset="0"/>
                </a:rPr>
                <a:t>Same</a:t>
              </a:r>
              <a:r>
                <a:rPr lang="zh-CN" altLang="en-US" sz="2000" dirty="0">
                  <a:cs typeface="Times New Roman" panose="02020603050405020304" pitchFamily="18" charset="0"/>
                </a:rPr>
                <a:t> </a:t>
              </a:r>
              <a:r>
                <a:rPr lang="en-HK" altLang="zh-CN" sz="2000" dirty="0">
                  <a:cs typeface="Times New Roman" panose="02020603050405020304" pitchFamily="18" charset="0"/>
                </a:rPr>
                <a:t>pace</a:t>
              </a:r>
              <a:r>
                <a:rPr lang="zh-CN" altLang="en-US" sz="2000" dirty="0">
                  <a:cs typeface="Times New Roman" panose="02020603050405020304" pitchFamily="18" charset="0"/>
                </a:rPr>
                <a:t> </a:t>
              </a:r>
              <a:endParaRPr lang="en-HK" sz="2000" dirty="0">
                <a:cs typeface="Times New Roman" panose="02020603050405020304" pitchFamily="18" charset="0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529717A-4D6D-4A27-984C-01826C046B7D}"/>
                </a:ext>
              </a:extLst>
            </p:cNvPr>
            <p:cNvSpPr/>
            <p:nvPr/>
          </p:nvSpPr>
          <p:spPr>
            <a:xfrm>
              <a:off x="3479172" y="3087131"/>
              <a:ext cx="1329742" cy="1163218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40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F3F3A2C-0CA3-4EAF-8C4C-D5406C280C3F}"/>
                </a:ext>
              </a:extLst>
            </p:cNvPr>
            <p:cNvGrpSpPr/>
            <p:nvPr/>
          </p:nvGrpSpPr>
          <p:grpSpPr>
            <a:xfrm>
              <a:off x="4164757" y="3674466"/>
              <a:ext cx="261818" cy="222768"/>
              <a:chOff x="10438928" y="3448414"/>
              <a:chExt cx="253728" cy="222768"/>
            </a:xfrm>
          </p:grpSpPr>
          <p:sp>
            <p:nvSpPr>
              <p:cNvPr id="11" name="Diamond 10">
                <a:extLst>
                  <a:ext uri="{FF2B5EF4-FFF2-40B4-BE49-F238E27FC236}">
                    <a16:creationId xmlns:a16="http://schemas.microsoft.com/office/drawing/2014/main" id="{4BA1BB03-C858-462E-A256-335CB572A256}"/>
                  </a:ext>
                </a:extLst>
              </p:cNvPr>
              <p:cNvSpPr/>
              <p:nvPr/>
            </p:nvSpPr>
            <p:spPr>
              <a:xfrm>
                <a:off x="10438928" y="3448414"/>
                <a:ext cx="173626" cy="173626"/>
              </a:xfrm>
              <a:prstGeom prst="diamon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/>
              </a:p>
            </p:txBody>
          </p:sp>
          <p:sp>
            <p:nvSpPr>
              <p:cNvPr id="12" name="Diamond 11">
                <a:extLst>
                  <a:ext uri="{FF2B5EF4-FFF2-40B4-BE49-F238E27FC236}">
                    <a16:creationId xmlns:a16="http://schemas.microsoft.com/office/drawing/2014/main" id="{1BC9C611-2DE9-48EE-8803-C73D27146706}"/>
                  </a:ext>
                </a:extLst>
              </p:cNvPr>
              <p:cNvSpPr/>
              <p:nvPr/>
            </p:nvSpPr>
            <p:spPr>
              <a:xfrm>
                <a:off x="10519030" y="3463982"/>
                <a:ext cx="173626" cy="173626"/>
              </a:xfrm>
              <a:prstGeom prst="diamon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/>
              </a:p>
            </p:txBody>
          </p:sp>
          <p:sp>
            <p:nvSpPr>
              <p:cNvPr id="13" name="Diamond 12">
                <a:extLst>
                  <a:ext uri="{FF2B5EF4-FFF2-40B4-BE49-F238E27FC236}">
                    <a16:creationId xmlns:a16="http://schemas.microsoft.com/office/drawing/2014/main" id="{84787970-403A-4EFE-B112-955660B017B4}"/>
                  </a:ext>
                </a:extLst>
              </p:cNvPr>
              <p:cNvSpPr/>
              <p:nvPr/>
            </p:nvSpPr>
            <p:spPr>
              <a:xfrm>
                <a:off x="10486028" y="3497556"/>
                <a:ext cx="173626" cy="173626"/>
              </a:xfrm>
              <a:prstGeom prst="diamon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E69E928-278D-4C2A-A601-DBF493B25BA7}"/>
                </a:ext>
              </a:extLst>
            </p:cNvPr>
            <p:cNvGrpSpPr/>
            <p:nvPr/>
          </p:nvGrpSpPr>
          <p:grpSpPr>
            <a:xfrm rot="4061094">
              <a:off x="3840706" y="3295183"/>
              <a:ext cx="313909" cy="338540"/>
              <a:chOff x="9738927" y="3896852"/>
              <a:chExt cx="304210" cy="338540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2478D069-F333-46DA-BCAE-1CEFD9C155E8}"/>
                  </a:ext>
                </a:extLst>
              </p:cNvPr>
              <p:cNvSpPr/>
              <p:nvPr/>
            </p:nvSpPr>
            <p:spPr>
              <a:xfrm>
                <a:off x="9738927" y="3896852"/>
                <a:ext cx="153481" cy="153481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400" dirty="0"/>
              </a:p>
            </p:txBody>
          </p:sp>
          <p:sp>
            <p:nvSpPr>
              <p:cNvPr id="16" name="Oval 15">
                <a:extLst>
                  <a:ext uri="{FF2B5EF4-FFF2-40B4-BE49-F238E27FC236}">
                    <a16:creationId xmlns:a16="http://schemas.microsoft.com/office/drawing/2014/main" id="{C0E097DD-26D8-408F-ADD2-A400E3F30672}"/>
                  </a:ext>
                </a:extLst>
              </p:cNvPr>
              <p:cNvSpPr/>
              <p:nvPr/>
            </p:nvSpPr>
            <p:spPr>
              <a:xfrm>
                <a:off x="9889656" y="3954718"/>
                <a:ext cx="153481" cy="153481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400"/>
              </a:p>
            </p:txBody>
          </p:sp>
          <p:sp>
            <p:nvSpPr>
              <p:cNvPr id="17" name="Oval 16">
                <a:extLst>
                  <a:ext uri="{FF2B5EF4-FFF2-40B4-BE49-F238E27FC236}">
                    <a16:creationId xmlns:a16="http://schemas.microsoft.com/office/drawing/2014/main" id="{34BE65B1-E683-4444-9057-BFF646A8335F}"/>
                  </a:ext>
                </a:extLst>
              </p:cNvPr>
              <p:cNvSpPr/>
              <p:nvPr/>
            </p:nvSpPr>
            <p:spPr>
              <a:xfrm>
                <a:off x="9868083" y="4081911"/>
                <a:ext cx="153481" cy="153481"/>
              </a:xfrm>
              <a:prstGeom prst="ellipse">
                <a:avLst/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4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097436BF-327B-4AF2-A578-690A0F1F02AB}"/>
                </a:ext>
              </a:extLst>
            </p:cNvPr>
            <p:cNvGrpSpPr/>
            <p:nvPr/>
          </p:nvGrpSpPr>
          <p:grpSpPr>
            <a:xfrm rot="5914391">
              <a:off x="4217365" y="3752735"/>
              <a:ext cx="287422" cy="351149"/>
              <a:chOff x="9629180" y="3935391"/>
              <a:chExt cx="278541" cy="351149"/>
            </a:xfrm>
          </p:grpSpPr>
          <p:sp>
            <p:nvSpPr>
              <p:cNvPr id="19" name="Cross 18">
                <a:extLst>
                  <a:ext uri="{FF2B5EF4-FFF2-40B4-BE49-F238E27FC236}">
                    <a16:creationId xmlns:a16="http://schemas.microsoft.com/office/drawing/2014/main" id="{F8D44D78-1E77-4207-81DB-89A84FA9B6F3}"/>
                  </a:ext>
                </a:extLst>
              </p:cNvPr>
              <p:cNvSpPr/>
              <p:nvPr/>
            </p:nvSpPr>
            <p:spPr>
              <a:xfrm>
                <a:off x="9629180" y="3935391"/>
                <a:ext cx="168795" cy="168795"/>
              </a:xfrm>
              <a:prstGeom prst="plus">
                <a:avLst>
                  <a:gd name="adj" fmla="val 3238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400"/>
              </a:p>
            </p:txBody>
          </p:sp>
          <p:sp>
            <p:nvSpPr>
              <p:cNvPr id="20" name="Cross 19">
                <a:extLst>
                  <a:ext uri="{FF2B5EF4-FFF2-40B4-BE49-F238E27FC236}">
                    <a16:creationId xmlns:a16="http://schemas.microsoft.com/office/drawing/2014/main" id="{87B3F813-8368-4976-8CF8-289DAE61543B}"/>
                  </a:ext>
                </a:extLst>
              </p:cNvPr>
              <p:cNvSpPr/>
              <p:nvPr/>
            </p:nvSpPr>
            <p:spPr>
              <a:xfrm>
                <a:off x="9738926" y="4011793"/>
                <a:ext cx="168795" cy="168795"/>
              </a:xfrm>
              <a:prstGeom prst="plus">
                <a:avLst>
                  <a:gd name="adj" fmla="val 3238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400"/>
              </a:p>
            </p:txBody>
          </p:sp>
          <p:sp>
            <p:nvSpPr>
              <p:cNvPr id="21" name="Cross 20">
                <a:extLst>
                  <a:ext uri="{FF2B5EF4-FFF2-40B4-BE49-F238E27FC236}">
                    <a16:creationId xmlns:a16="http://schemas.microsoft.com/office/drawing/2014/main" id="{155FC9A2-B9DE-4924-8324-D25DADCEB243}"/>
                  </a:ext>
                </a:extLst>
              </p:cNvPr>
              <p:cNvSpPr/>
              <p:nvPr/>
            </p:nvSpPr>
            <p:spPr>
              <a:xfrm>
                <a:off x="9723993" y="4117745"/>
                <a:ext cx="168795" cy="168795"/>
              </a:xfrm>
              <a:prstGeom prst="plus">
                <a:avLst>
                  <a:gd name="adj" fmla="val 3238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400"/>
              </a:p>
            </p:txBody>
          </p:sp>
        </p:grp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AE19752-5AEA-4229-84A5-B1A5E4823BE6}"/>
                </a:ext>
              </a:extLst>
            </p:cNvPr>
            <p:cNvSpPr/>
            <p:nvPr/>
          </p:nvSpPr>
          <p:spPr>
            <a:xfrm>
              <a:off x="5238435" y="3106452"/>
              <a:ext cx="1329742" cy="1163218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shade val="30000"/>
                    <a:satMod val="115000"/>
                  </a:schemeClr>
                </a:gs>
                <a:gs pos="50000">
                  <a:schemeClr val="bg2">
                    <a:shade val="67500"/>
                    <a:satMod val="115000"/>
                  </a:schemeClr>
                </a:gs>
                <a:gs pos="100000">
                  <a:schemeClr val="bg2">
                    <a:shade val="100000"/>
                    <a:satMod val="115000"/>
                  </a:schemeClr>
                </a:gs>
              </a:gsLst>
              <a:lin ang="0" scaled="1"/>
              <a:tileRect/>
            </a:gradFill>
            <a:ln>
              <a:solidFill>
                <a:schemeClr val="bg2">
                  <a:lumMod val="25000"/>
                </a:schemeClr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HK" sz="1400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6253B57-00ED-466F-834A-B0F37C091871}"/>
                </a:ext>
              </a:extLst>
            </p:cNvPr>
            <p:cNvGrpSpPr/>
            <p:nvPr/>
          </p:nvGrpSpPr>
          <p:grpSpPr>
            <a:xfrm>
              <a:off x="5507662" y="3337685"/>
              <a:ext cx="290611" cy="232524"/>
              <a:chOff x="9654090" y="3269710"/>
              <a:chExt cx="281632" cy="232524"/>
            </a:xfrm>
          </p:grpSpPr>
          <p:sp>
            <p:nvSpPr>
              <p:cNvPr id="24" name="Isosceles Triangle 23">
                <a:extLst>
                  <a:ext uri="{FF2B5EF4-FFF2-40B4-BE49-F238E27FC236}">
                    <a16:creationId xmlns:a16="http://schemas.microsoft.com/office/drawing/2014/main" id="{73ED06F7-81CF-4BB1-B90E-76FBA36209D1}"/>
                  </a:ext>
                </a:extLst>
              </p:cNvPr>
              <p:cNvSpPr/>
              <p:nvPr/>
            </p:nvSpPr>
            <p:spPr>
              <a:xfrm>
                <a:off x="9654090" y="3269710"/>
                <a:ext cx="199064" cy="144491"/>
              </a:xfrm>
              <a:prstGeom prst="triangl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/>
              </a:p>
            </p:txBody>
          </p:sp>
          <p:sp>
            <p:nvSpPr>
              <p:cNvPr id="25" name="Isosceles Triangle 24">
                <a:extLst>
                  <a:ext uri="{FF2B5EF4-FFF2-40B4-BE49-F238E27FC236}">
                    <a16:creationId xmlns:a16="http://schemas.microsoft.com/office/drawing/2014/main" id="{9EF0E800-1583-4DF2-9816-8C42D5F4F600}"/>
                  </a:ext>
                </a:extLst>
              </p:cNvPr>
              <p:cNvSpPr/>
              <p:nvPr/>
            </p:nvSpPr>
            <p:spPr>
              <a:xfrm>
                <a:off x="9770059" y="3272787"/>
                <a:ext cx="165663" cy="144492"/>
              </a:xfrm>
              <a:prstGeom prst="triangl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 dirty="0"/>
              </a:p>
            </p:txBody>
          </p:sp>
          <p:sp>
            <p:nvSpPr>
              <p:cNvPr id="26" name="Isosceles Triangle 25">
                <a:extLst>
                  <a:ext uri="{FF2B5EF4-FFF2-40B4-BE49-F238E27FC236}">
                    <a16:creationId xmlns:a16="http://schemas.microsoft.com/office/drawing/2014/main" id="{AA15D4C2-26C3-414E-BF1E-5AC5BCAA88C9}"/>
                  </a:ext>
                </a:extLst>
              </p:cNvPr>
              <p:cNvSpPr/>
              <p:nvPr/>
            </p:nvSpPr>
            <p:spPr>
              <a:xfrm>
                <a:off x="9684224" y="3357742"/>
                <a:ext cx="165663" cy="144492"/>
              </a:xfrm>
              <a:prstGeom prst="triangl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 dirty="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ECBC0A9-2860-4546-B69B-D1F61885CEB6}"/>
                </a:ext>
              </a:extLst>
            </p:cNvPr>
            <p:cNvGrpSpPr/>
            <p:nvPr/>
          </p:nvGrpSpPr>
          <p:grpSpPr>
            <a:xfrm>
              <a:off x="6125451" y="3557356"/>
              <a:ext cx="261818" cy="222768"/>
              <a:chOff x="10438928" y="3448414"/>
              <a:chExt cx="253728" cy="222768"/>
            </a:xfrm>
          </p:grpSpPr>
          <p:sp>
            <p:nvSpPr>
              <p:cNvPr id="28" name="Diamond 27">
                <a:extLst>
                  <a:ext uri="{FF2B5EF4-FFF2-40B4-BE49-F238E27FC236}">
                    <a16:creationId xmlns:a16="http://schemas.microsoft.com/office/drawing/2014/main" id="{D0EB6A49-A4AE-47E6-BF39-37E0DEF2B74E}"/>
                  </a:ext>
                </a:extLst>
              </p:cNvPr>
              <p:cNvSpPr/>
              <p:nvPr/>
            </p:nvSpPr>
            <p:spPr>
              <a:xfrm>
                <a:off x="10438928" y="3448414"/>
                <a:ext cx="173626" cy="173626"/>
              </a:xfrm>
              <a:prstGeom prst="diamon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/>
              </a:p>
            </p:txBody>
          </p:sp>
          <p:sp>
            <p:nvSpPr>
              <p:cNvPr id="29" name="Diamond 28">
                <a:extLst>
                  <a:ext uri="{FF2B5EF4-FFF2-40B4-BE49-F238E27FC236}">
                    <a16:creationId xmlns:a16="http://schemas.microsoft.com/office/drawing/2014/main" id="{AF301DF3-7431-4B3A-A1AF-9FE9BD110C60}"/>
                  </a:ext>
                </a:extLst>
              </p:cNvPr>
              <p:cNvSpPr/>
              <p:nvPr/>
            </p:nvSpPr>
            <p:spPr>
              <a:xfrm>
                <a:off x="10519030" y="3463982"/>
                <a:ext cx="173626" cy="173626"/>
              </a:xfrm>
              <a:prstGeom prst="diamon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/>
              </a:p>
            </p:txBody>
          </p:sp>
          <p:sp>
            <p:nvSpPr>
              <p:cNvPr id="30" name="Diamond 29">
                <a:extLst>
                  <a:ext uri="{FF2B5EF4-FFF2-40B4-BE49-F238E27FC236}">
                    <a16:creationId xmlns:a16="http://schemas.microsoft.com/office/drawing/2014/main" id="{3B10B887-FDAB-49CD-8DA8-381AD9B65916}"/>
                  </a:ext>
                </a:extLst>
              </p:cNvPr>
              <p:cNvSpPr/>
              <p:nvPr/>
            </p:nvSpPr>
            <p:spPr>
              <a:xfrm>
                <a:off x="10486028" y="3497556"/>
                <a:ext cx="173626" cy="173626"/>
              </a:xfrm>
              <a:prstGeom prst="diamond">
                <a:avLst/>
              </a:prstGeom>
              <a:solidFill>
                <a:schemeClr val="bg2">
                  <a:lumMod val="50000"/>
                </a:schemeClr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/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6F8C1B5C-E3C5-474B-9944-4977D7F26627}"/>
                </a:ext>
              </a:extLst>
            </p:cNvPr>
            <p:cNvGrpSpPr/>
            <p:nvPr/>
          </p:nvGrpSpPr>
          <p:grpSpPr>
            <a:xfrm rot="6985564">
              <a:off x="5687841" y="3826802"/>
              <a:ext cx="287422" cy="351149"/>
              <a:chOff x="9629180" y="3935391"/>
              <a:chExt cx="278541" cy="351149"/>
            </a:xfrm>
          </p:grpSpPr>
          <p:sp>
            <p:nvSpPr>
              <p:cNvPr id="32" name="Cross 31">
                <a:extLst>
                  <a:ext uri="{FF2B5EF4-FFF2-40B4-BE49-F238E27FC236}">
                    <a16:creationId xmlns:a16="http://schemas.microsoft.com/office/drawing/2014/main" id="{3BA5C309-D131-4C7C-92D3-A32A5C4D4D37}"/>
                  </a:ext>
                </a:extLst>
              </p:cNvPr>
              <p:cNvSpPr/>
              <p:nvPr/>
            </p:nvSpPr>
            <p:spPr>
              <a:xfrm>
                <a:off x="9629180" y="3935391"/>
                <a:ext cx="168795" cy="168795"/>
              </a:xfrm>
              <a:prstGeom prst="plus">
                <a:avLst>
                  <a:gd name="adj" fmla="val 3238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400"/>
              </a:p>
            </p:txBody>
          </p:sp>
          <p:sp>
            <p:nvSpPr>
              <p:cNvPr id="33" name="Cross 32">
                <a:extLst>
                  <a:ext uri="{FF2B5EF4-FFF2-40B4-BE49-F238E27FC236}">
                    <a16:creationId xmlns:a16="http://schemas.microsoft.com/office/drawing/2014/main" id="{F707B577-0D86-47D0-B1AA-A8D714F2A28C}"/>
                  </a:ext>
                </a:extLst>
              </p:cNvPr>
              <p:cNvSpPr/>
              <p:nvPr/>
            </p:nvSpPr>
            <p:spPr>
              <a:xfrm>
                <a:off x="9738926" y="4011793"/>
                <a:ext cx="168795" cy="168795"/>
              </a:xfrm>
              <a:prstGeom prst="plus">
                <a:avLst>
                  <a:gd name="adj" fmla="val 3238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400"/>
              </a:p>
            </p:txBody>
          </p:sp>
          <p:sp>
            <p:nvSpPr>
              <p:cNvPr id="34" name="Cross 33">
                <a:extLst>
                  <a:ext uri="{FF2B5EF4-FFF2-40B4-BE49-F238E27FC236}">
                    <a16:creationId xmlns:a16="http://schemas.microsoft.com/office/drawing/2014/main" id="{44F3F066-A57F-4445-B8D3-14102003D8DA}"/>
                  </a:ext>
                </a:extLst>
              </p:cNvPr>
              <p:cNvSpPr/>
              <p:nvPr/>
            </p:nvSpPr>
            <p:spPr>
              <a:xfrm>
                <a:off x="9723993" y="4117745"/>
                <a:ext cx="168795" cy="168795"/>
              </a:xfrm>
              <a:prstGeom prst="plus">
                <a:avLst>
                  <a:gd name="adj" fmla="val 32380"/>
                </a:avLst>
              </a:prstGeom>
              <a:solidFill>
                <a:schemeClr val="bg2">
                  <a:lumMod val="25000"/>
                </a:schemeClr>
              </a:solidFill>
              <a:ln>
                <a:solidFill>
                  <a:schemeClr val="tx1">
                    <a:lumMod val="85000"/>
                    <a:lumOff val="1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400"/>
              </a:p>
            </p:txBody>
          </p:sp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4CC8033B-6608-4FBC-812D-14E4E4361A00}"/>
                </a:ext>
              </a:extLst>
            </p:cNvPr>
            <p:cNvGrpSpPr/>
            <p:nvPr/>
          </p:nvGrpSpPr>
          <p:grpSpPr>
            <a:xfrm>
              <a:off x="3741883" y="3319962"/>
              <a:ext cx="290611" cy="232524"/>
              <a:chOff x="9654090" y="3269710"/>
              <a:chExt cx="281632" cy="232524"/>
            </a:xfrm>
          </p:grpSpPr>
          <p:sp>
            <p:nvSpPr>
              <p:cNvPr id="36" name="Isosceles Triangle 35">
                <a:extLst>
                  <a:ext uri="{FF2B5EF4-FFF2-40B4-BE49-F238E27FC236}">
                    <a16:creationId xmlns:a16="http://schemas.microsoft.com/office/drawing/2014/main" id="{D1673768-B4D1-4AF7-AF18-D156EC5CAAC1}"/>
                  </a:ext>
                </a:extLst>
              </p:cNvPr>
              <p:cNvSpPr/>
              <p:nvPr/>
            </p:nvSpPr>
            <p:spPr>
              <a:xfrm>
                <a:off x="9654090" y="3269710"/>
                <a:ext cx="199064" cy="144491"/>
              </a:xfrm>
              <a:prstGeom prst="triangl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/>
              </a:p>
            </p:txBody>
          </p:sp>
          <p:sp>
            <p:nvSpPr>
              <p:cNvPr id="37" name="Isosceles Triangle 36">
                <a:extLst>
                  <a:ext uri="{FF2B5EF4-FFF2-40B4-BE49-F238E27FC236}">
                    <a16:creationId xmlns:a16="http://schemas.microsoft.com/office/drawing/2014/main" id="{BF7F1134-96EE-44A4-B4CB-B3F639D5ACCF}"/>
                  </a:ext>
                </a:extLst>
              </p:cNvPr>
              <p:cNvSpPr/>
              <p:nvPr/>
            </p:nvSpPr>
            <p:spPr>
              <a:xfrm>
                <a:off x="9770059" y="3272787"/>
                <a:ext cx="165663" cy="144492"/>
              </a:xfrm>
              <a:prstGeom prst="triangl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 dirty="0"/>
              </a:p>
            </p:txBody>
          </p:sp>
          <p:sp>
            <p:nvSpPr>
              <p:cNvPr id="38" name="Isosceles Triangle 37">
                <a:extLst>
                  <a:ext uri="{FF2B5EF4-FFF2-40B4-BE49-F238E27FC236}">
                    <a16:creationId xmlns:a16="http://schemas.microsoft.com/office/drawing/2014/main" id="{9BCCD38C-56AD-485F-BC2B-26CA90E97933}"/>
                  </a:ext>
                </a:extLst>
              </p:cNvPr>
              <p:cNvSpPr/>
              <p:nvPr/>
            </p:nvSpPr>
            <p:spPr>
              <a:xfrm>
                <a:off x="9684224" y="3357742"/>
                <a:ext cx="165663" cy="144492"/>
              </a:xfrm>
              <a:prstGeom prst="triangle">
                <a:avLst/>
              </a:prstGeom>
              <a:solidFill>
                <a:schemeClr val="bg2"/>
              </a:solidFill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1000" dirty="0"/>
              </a:p>
            </p:txBody>
          </p:sp>
        </p:grpSp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9E76BC9C-9C8A-474B-A22D-677E3BF85E06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EE71210C-0E48-4CFF-829B-1912F59B7A5C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EE3D492C-84A5-4E40-9AF0-7C13702408B5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1C7202A9-EF90-44DC-BE59-7F2EBA1C4FDD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35DD1051-DE9A-429B-84EA-7AE0CE7D9067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A4F40A7B-272A-4E07-8BEA-C2FB5C59160C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80088911-22AB-4A59-A9BB-97D562705A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D5904B11-51B6-4820-95F0-0D9CACE986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23556C7-5A4F-4BC5-BCDB-4E9EC837FA1F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7B89CD1D-3635-4D81-9BB8-557672FB7578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024427F-235D-489D-BF6F-D21A81E98EBC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26D557C1-8259-467C-89DB-0D49BBE30A67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3A15330-5172-4FD4-9476-B177EB7E67C4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45" name="Rectangle: Rounded Corners 44">
              <a:extLst>
                <a:ext uri="{FF2B5EF4-FFF2-40B4-BE49-F238E27FC236}">
                  <a16:creationId xmlns:a16="http://schemas.microsoft.com/office/drawing/2014/main" id="{B71E5243-3DF9-4BE2-B625-5F5390BB2871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C3E6DD17-C8D2-4E7D-9E02-814D2661B523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C4BAED-7B4A-40FD-8538-2BA8112ABB36}"/>
                  </a:ext>
                </a:extLst>
              </p:cNvPr>
              <p:cNvSpPr txBox="1"/>
              <p:nvPr/>
            </p:nvSpPr>
            <p:spPr>
              <a:xfrm>
                <a:off x="412860" y="3838493"/>
                <a:ext cx="6726427" cy="74110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𝑐𝑡𝑟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sim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𝒥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𝒥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nary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BC4BAED-7B4A-40FD-8538-2BA8112ABB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860" y="3838493"/>
                <a:ext cx="6726427" cy="741100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20791C-6F71-4787-99D5-386599E25560}"/>
                  </a:ext>
                </a:extLst>
              </p:cNvPr>
              <p:cNvSpPr txBox="1"/>
              <p:nvPr/>
            </p:nvSpPr>
            <p:spPr>
              <a:xfrm>
                <a:off x="121927" y="5030127"/>
                <a:ext cx="7358208" cy="73096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𝑐𝑡𝑟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sim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nary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9120791C-6F71-4787-99D5-386599E25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927" y="5030127"/>
                <a:ext cx="7358208" cy="73096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9" name="TextBox 58">
            <a:extLst>
              <a:ext uri="{FF2B5EF4-FFF2-40B4-BE49-F238E27FC236}">
                <a16:creationId xmlns:a16="http://schemas.microsoft.com/office/drawing/2014/main" id="{CE9AAC47-90BC-4648-88D9-D2441238F6A3}"/>
              </a:ext>
            </a:extLst>
          </p:cNvPr>
          <p:cNvSpPr txBox="1"/>
          <p:nvPr/>
        </p:nvSpPr>
        <p:spPr>
          <a:xfrm>
            <a:off x="551432" y="6106679"/>
            <a:ext cx="1153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T</a:t>
            </a:r>
            <a:r>
              <a:rPr lang="en-US" altLang="zh-CN" sz="1600" dirty="0"/>
              <a:t>. Chen, S. </a:t>
            </a:r>
            <a:r>
              <a:rPr lang="en-US" altLang="zh-CN" sz="1600" dirty="0" err="1"/>
              <a:t>Kornblith</a:t>
            </a:r>
            <a:r>
              <a:rPr lang="en-US" altLang="zh-CN" sz="1600" dirty="0"/>
              <a:t>, M. </a:t>
            </a:r>
            <a:r>
              <a:rPr lang="en-US" altLang="zh-CN" sz="1600" dirty="0" err="1"/>
              <a:t>Norouzi</a:t>
            </a:r>
            <a:r>
              <a:rPr lang="en-US" altLang="zh-CN" sz="1600" dirty="0"/>
              <a:t>, and G. </a:t>
            </a:r>
            <a:r>
              <a:rPr lang="en-US" altLang="zh-CN" sz="1600" dirty="0" err="1"/>
              <a:t>Hitton</a:t>
            </a:r>
            <a:r>
              <a:rPr lang="en-US" altLang="zh-CN" sz="1600" dirty="0"/>
              <a:t>. A Simple Framework for Contrastive Learning of Visual Representations. In ICML, 2020.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4134047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BEB8-62DE-4E4F-B59F-D8ED850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context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1087B1-BB7F-47ED-9724-1ED2B73BD2D5}"/>
              </a:ext>
            </a:extLst>
          </p:cNvPr>
          <p:cNvGrpSpPr/>
          <p:nvPr/>
        </p:nvGrpSpPr>
        <p:grpSpPr>
          <a:xfrm>
            <a:off x="2356548" y="1624462"/>
            <a:ext cx="2131011" cy="761569"/>
            <a:chOff x="4280681" y="1652559"/>
            <a:chExt cx="2131011" cy="7615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A57C8A-217B-4FFB-821B-D1DD9C568DE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DE3246A-4973-43C6-8A3D-57FDEFB40DCA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D2BAE7E2-DB01-4F14-9ABB-B2BB5C13D179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476" r="-35714" b="-3606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C96BA0F-8BB2-439B-BCC9-710F4F539AB9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CA31E8E-2797-499D-9181-317E512BABAB}"/>
              </a:ext>
            </a:extLst>
          </p:cNvPr>
          <p:cNvSpPr txBox="1"/>
          <p:nvPr/>
        </p:nvSpPr>
        <p:spPr>
          <a:xfrm>
            <a:off x="4601167" y="1804616"/>
            <a:ext cx="25395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400" b="0" dirty="0">
              <a:solidFill>
                <a:srgbClr val="004B8E"/>
              </a:solidFill>
              <a:latin typeface="Times New Roman" panose="02020603050405020304" pitchFamily="18" charset="0"/>
            </a:endParaRPr>
          </a:p>
          <a:p>
            <a:endParaRPr lang="en-US" sz="4000" dirty="0">
              <a:solidFill>
                <a:srgbClr val="004B8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526359-4E42-40CA-B4AD-0537C0036972}"/>
                  </a:ext>
                </a:extLst>
              </p:cNvPr>
              <p:cNvSpPr txBox="1"/>
              <p:nvPr/>
            </p:nvSpPr>
            <p:spPr>
              <a:xfrm>
                <a:off x="1641094" y="1728248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526359-4E42-40CA-B4AD-0537C003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1728248"/>
                <a:ext cx="673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E58CBB-429B-4952-B235-557A416C1005}"/>
                  </a:ext>
                </a:extLst>
              </p:cNvPr>
              <p:cNvSpPr txBox="1"/>
              <p:nvPr/>
            </p:nvSpPr>
            <p:spPr>
              <a:xfrm>
                <a:off x="1641094" y="2878171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E58CBB-429B-4952-B235-557A416C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2878171"/>
                <a:ext cx="67330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C7503D-A4B6-4DB1-9DBC-A7D1944864A6}"/>
                  </a:ext>
                </a:extLst>
              </p:cNvPr>
              <p:cNvSpPr txBox="1"/>
              <p:nvPr/>
            </p:nvSpPr>
            <p:spPr>
              <a:xfrm>
                <a:off x="1641094" y="4028094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C7503D-A4B6-4DB1-9DBC-A7D194486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4028094"/>
                <a:ext cx="67330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8BA02D-3A32-4018-8A4E-8838E75DA3B8}"/>
                  </a:ext>
                </a:extLst>
              </p:cNvPr>
              <p:cNvSpPr txBox="1"/>
              <p:nvPr/>
            </p:nvSpPr>
            <p:spPr>
              <a:xfrm>
                <a:off x="1641094" y="5274890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8BA02D-3A32-4018-8A4E-8838E75D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5274890"/>
                <a:ext cx="67330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/>
              <p:nvPr/>
            </p:nvSpPr>
            <p:spPr>
              <a:xfrm>
                <a:off x="379936" y="2244600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𝑜𝑟𝑖</m:t>
                          </m:r>
                        </m:sup>
                      </m:sSup>
                    </m:oMath>
                  </m:oMathPara>
                </a14:m>
                <a:endParaRPr lang="en-US" sz="3600" b="0" i="1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36" y="2244600"/>
                <a:ext cx="673305" cy="1126014"/>
              </a:xfrm>
              <a:prstGeom prst="rect">
                <a:avLst/>
              </a:prstGeom>
              <a:blipFill>
                <a:blip r:embed="rId8"/>
                <a:stretch>
                  <a:fillRect l="-901" r="-15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/>
              <p:nvPr/>
            </p:nvSpPr>
            <p:spPr>
              <a:xfrm>
                <a:off x="379936" y="4436983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36" y="4436983"/>
                <a:ext cx="673305" cy="1126014"/>
              </a:xfrm>
              <a:prstGeom prst="rect">
                <a:avLst/>
              </a:prstGeom>
              <a:blipFill>
                <a:blip r:embed="rId9"/>
                <a:stretch>
                  <a:fillRect r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91BEFBD-2E1A-41A6-BA92-4BAEDF5E5A28}"/>
              </a:ext>
            </a:extLst>
          </p:cNvPr>
          <p:cNvGrpSpPr/>
          <p:nvPr/>
        </p:nvGrpSpPr>
        <p:grpSpPr>
          <a:xfrm>
            <a:off x="2356548" y="2737573"/>
            <a:ext cx="2131011" cy="761569"/>
            <a:chOff x="4280681" y="1652559"/>
            <a:chExt cx="2131011" cy="761569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0CF1ED6-4C45-4D44-8D53-ED88A0E81C5B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54CB0A-F58B-4967-A460-FD5518DB54F7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3" name="Flowchart: Manual Operation 62">
                <a:extLst>
                  <a:ext uri="{FF2B5EF4-FFF2-40B4-BE49-F238E27FC236}">
                    <a16:creationId xmlns:a16="http://schemas.microsoft.com/office/drawing/2014/main" id="{2BE05046-5D79-4059-B292-346A639DDA9A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F28657-D814-4490-A975-118389C66E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FDE57D-9E46-49FC-8D8E-E09505F9ABF1}"/>
              </a:ext>
            </a:extLst>
          </p:cNvPr>
          <p:cNvGrpSpPr/>
          <p:nvPr/>
        </p:nvGrpSpPr>
        <p:grpSpPr>
          <a:xfrm>
            <a:off x="2361411" y="3834215"/>
            <a:ext cx="2131011" cy="761569"/>
            <a:chOff x="4280681" y="1652559"/>
            <a:chExt cx="2131011" cy="761569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9F1E49-5FD9-4056-976C-4C096AAC947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FE670A3-1B2C-4EE3-ABD6-651797ABD156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9" name="Flowchart: Manual Operation 68">
                <a:extLst>
                  <a:ext uri="{FF2B5EF4-FFF2-40B4-BE49-F238E27FC236}">
                    <a16:creationId xmlns:a16="http://schemas.microsoft.com/office/drawing/2014/main" id="{92A9759C-4CDC-4EE2-A856-2A8B5F0897B1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8D18E10-8AAB-4ACC-8A34-5CAFAB1596B1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3DA2DB-5FDB-4C9C-9E14-A24FEFA03AEE}"/>
              </a:ext>
            </a:extLst>
          </p:cNvPr>
          <p:cNvGrpSpPr/>
          <p:nvPr/>
        </p:nvGrpSpPr>
        <p:grpSpPr>
          <a:xfrm>
            <a:off x="2356548" y="5073948"/>
            <a:ext cx="2131011" cy="761569"/>
            <a:chOff x="4280681" y="1652559"/>
            <a:chExt cx="2131011" cy="76156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F870211-B2D0-49FF-BC97-10647C90AE64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05EE61F-988A-4119-8A55-B6FF2FD3AC50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68D504F3-5EAC-4E41-8641-CE6DD470DCF7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5CFA2CF-9BED-470C-BDD0-F8A91F896EA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4FB0665-4A41-4029-B91B-FF2B92DCFB06}"/>
              </a:ext>
            </a:extLst>
          </p:cNvPr>
          <p:cNvGrpSpPr/>
          <p:nvPr/>
        </p:nvGrpSpPr>
        <p:grpSpPr>
          <a:xfrm>
            <a:off x="6119850" y="2019024"/>
            <a:ext cx="2471429" cy="2432772"/>
            <a:chOff x="6046995" y="2551382"/>
            <a:chExt cx="2471429" cy="243277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0EB42D1-5515-4945-AE01-E017CC49E6A7}"/>
                </a:ext>
              </a:extLst>
            </p:cNvPr>
            <p:cNvGrpSpPr/>
            <p:nvPr/>
          </p:nvGrpSpPr>
          <p:grpSpPr>
            <a:xfrm>
              <a:off x="6552382" y="3043826"/>
              <a:ext cx="1966042" cy="1940328"/>
              <a:chOff x="7882183" y="2497479"/>
              <a:chExt cx="1966042" cy="194032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E15D252-9E3F-4E10-9BF1-403997CEC3C7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EC02569-D2EE-4CE0-B66E-5C8E2958D9DA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5224DAE-559B-4211-9FB1-A71573AC0123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AB430FF-F8A6-44FF-860B-EA457D3920C1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CDF3E2B-D9E8-4C39-9E71-82F3B8114058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FF8C806-2C4F-4E71-BE19-2B73374216F1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AC4E736-298A-4872-80E1-B9FE323C0C59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873EFE7-67FD-47CD-9DB3-A13D04757E47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5AD1F5E9-2071-4A27-A049-BD499E8DB749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37196ACF-553D-427F-B359-1D40D31D6619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6551A73-B35C-40BE-9656-AE50FF07A29F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99E5EDEB-E217-45A4-AFB8-5798724C65B1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9737FDD-A209-407C-A0F3-A0FEBE22A640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E01329-407A-4765-B695-BE0C8CC1B070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6465150-B976-4E95-88C4-39CAF63491C9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DE2BBF8-83BD-4D56-89A1-521E6C6165CB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2795D776-8E91-42B9-83EE-1DEA61345144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D5BD43A-A582-4B51-83BF-01FB769E33A5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D8E0B932-81BF-4247-A786-F54E7F29C4E6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70B809F0-CFD8-416E-8350-2CDD104C2113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D7F625A-D0A2-4698-9711-7E239330B353}"/>
                    </a:ext>
                  </a:extLst>
                </p:cNvPr>
                <p:cNvSpPr txBox="1"/>
                <p:nvPr/>
              </p:nvSpPr>
              <p:spPr>
                <a:xfrm>
                  <a:off x="6580944" y="2551382"/>
                  <a:ext cx="4841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D7F625A-D0A2-4698-9711-7E239330B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944" y="2551382"/>
                  <a:ext cx="484172" cy="73866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6DF5D5D-84E8-4D57-82F9-BD737C542A62}"/>
                    </a:ext>
                  </a:extLst>
                </p:cNvPr>
                <p:cNvSpPr txBox="1"/>
                <p:nvPr/>
              </p:nvSpPr>
              <p:spPr>
                <a:xfrm>
                  <a:off x="7110989" y="2551382"/>
                  <a:ext cx="359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6DF5D5D-84E8-4D57-82F9-BD737C542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89" y="2551382"/>
                  <a:ext cx="359201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10169" r="-10169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D059F0D-FEA3-4A39-AD34-45F0E34D0050}"/>
                    </a:ext>
                  </a:extLst>
                </p:cNvPr>
                <p:cNvSpPr txBox="1"/>
                <p:nvPr/>
              </p:nvSpPr>
              <p:spPr>
                <a:xfrm>
                  <a:off x="7539174" y="2559548"/>
                  <a:ext cx="50097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D059F0D-FEA3-4A39-AD34-45F0E34D0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9174" y="2559548"/>
                  <a:ext cx="500971" cy="7386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9D2C009-CE8C-476C-BE7F-522CDEB1DF72}"/>
                    </a:ext>
                  </a:extLst>
                </p:cNvPr>
                <p:cNvSpPr txBox="1"/>
                <p:nvPr/>
              </p:nvSpPr>
              <p:spPr>
                <a:xfrm>
                  <a:off x="8070574" y="2551382"/>
                  <a:ext cx="3815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9D2C009-CE8C-476C-BE7F-522CDEB1DF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574" y="2551382"/>
                  <a:ext cx="381578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11290" r="-6452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A081441-EE73-4FEE-AB22-4D7EB46A586A}"/>
                    </a:ext>
                  </a:extLst>
                </p:cNvPr>
                <p:cNvSpPr txBox="1"/>
                <p:nvPr/>
              </p:nvSpPr>
              <p:spPr>
                <a:xfrm>
                  <a:off x="6068524" y="3081198"/>
                  <a:ext cx="4841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A081441-EE73-4FEE-AB22-4D7EB46A5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524" y="3081198"/>
                  <a:ext cx="484172" cy="7386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19DAF8-7036-4174-AEC2-50FF6C924114}"/>
                    </a:ext>
                  </a:extLst>
                </p:cNvPr>
                <p:cNvSpPr txBox="1"/>
                <p:nvPr/>
              </p:nvSpPr>
              <p:spPr>
                <a:xfrm>
                  <a:off x="6109773" y="3588017"/>
                  <a:ext cx="359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19DAF8-7036-4174-AEC2-50FF6C9241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9773" y="3588017"/>
                  <a:ext cx="359201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169" r="-10169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F919160-FA19-4ED5-9F15-A13A6788C8FB}"/>
                    </a:ext>
                  </a:extLst>
                </p:cNvPr>
                <p:cNvSpPr txBox="1"/>
                <p:nvPr/>
              </p:nvSpPr>
              <p:spPr>
                <a:xfrm>
                  <a:off x="6046995" y="4053700"/>
                  <a:ext cx="50097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F919160-FA19-4ED5-9F15-A13A6788C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5" y="4053700"/>
                  <a:ext cx="500971" cy="73866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8955E1A-3B6D-481F-A052-1797396B3CDC}"/>
                    </a:ext>
                  </a:extLst>
                </p:cNvPr>
                <p:cNvSpPr txBox="1"/>
                <p:nvPr/>
              </p:nvSpPr>
              <p:spPr>
                <a:xfrm>
                  <a:off x="6109773" y="4533008"/>
                  <a:ext cx="3815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8955E1A-3B6D-481F-A052-1797396B3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9773" y="4533008"/>
                  <a:ext cx="381578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9524" r="-4762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1703C892-9111-47D6-B9D6-E9E2E581E3D1}"/>
              </a:ext>
            </a:extLst>
          </p:cNvPr>
          <p:cNvSpPr txBox="1"/>
          <p:nvPr/>
        </p:nvSpPr>
        <p:spPr>
          <a:xfrm>
            <a:off x="6473627" y="1484253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map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D64A53F-F9D1-4FF3-96B6-B3AAA84FCF6A}"/>
              </a:ext>
            </a:extLst>
          </p:cNvPr>
          <p:cNvSpPr txBox="1"/>
          <p:nvPr/>
        </p:nvSpPr>
        <p:spPr>
          <a:xfrm>
            <a:off x="9487634" y="1484253"/>
            <a:ext cx="215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context</a:t>
            </a:r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7DF2DF74-BD39-4E30-900D-0EA9AB17655D}"/>
              </a:ext>
            </a:extLst>
          </p:cNvPr>
          <p:cNvGrpSpPr/>
          <p:nvPr/>
        </p:nvGrpSpPr>
        <p:grpSpPr>
          <a:xfrm>
            <a:off x="9544843" y="2135882"/>
            <a:ext cx="2473982" cy="2331361"/>
            <a:chOff x="9471988" y="2668240"/>
            <a:chExt cx="2473982" cy="233136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1347464-1581-4F90-9396-3E6BD17CAC87}"/>
                </a:ext>
              </a:extLst>
            </p:cNvPr>
            <p:cNvGrpSpPr/>
            <p:nvPr/>
          </p:nvGrpSpPr>
          <p:grpSpPr>
            <a:xfrm>
              <a:off x="9471988" y="3059273"/>
              <a:ext cx="1966042" cy="1940328"/>
              <a:chOff x="7882183" y="2497479"/>
              <a:chExt cx="1966042" cy="1940328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790FDF70-763D-4C1E-BCF5-0E29F10A51A4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314020E1-60F3-4168-9DED-5A21BD0431A5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3F9601A-475C-4FA0-94D8-D33309FDB2BC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918E8734-A281-46B2-899F-3323ACDD01B4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B3113A90-8F88-4182-8B95-72F690BC34CA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2A1F1B29-BA14-453B-A601-03215844C6D7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76749E5F-3C5F-4E37-8C45-94014EB77C55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0523228D-6F36-4C9C-A291-20EC602FDEA9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E470004-3138-405A-BCDE-625F81BBC47F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A4883D4-B9BE-4547-8ECC-A5B9E41798D9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6BCA74CC-26DF-4285-867A-14639CC3777A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98806F73-E2CE-4A42-9148-9EA60AEE7D89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383086C-0913-4E02-9BA6-17777C45CA37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FFCA4450-1B66-449D-BB25-E12FD9BB485C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C00ADDE-FD8D-4F0D-A8C4-96CB33E0E1FE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52FF903-B39E-42C2-B84B-27E76FA12583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43BC74E7-FF8F-4E3F-8ABD-4744BBCF1465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27DF4F18-46BE-4C1B-91EB-93544819DDA0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E85A69D-BA40-4083-8A8A-873AA34A72E2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A4F9912-0601-47E7-A84A-8D6204ED2E06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9A1EB62-D51F-467B-9200-4CF65DF1D4B9}"/>
                    </a:ext>
                  </a:extLst>
                </p:cNvPr>
                <p:cNvSpPr txBox="1"/>
                <p:nvPr/>
              </p:nvSpPr>
              <p:spPr>
                <a:xfrm>
                  <a:off x="9484060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9A1EB62-D51F-467B-9200-4CF65DF1D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4060" y="2668240"/>
                  <a:ext cx="480067" cy="369332"/>
                </a:xfrm>
                <a:prstGeom prst="rect">
                  <a:avLst/>
                </a:prstGeom>
                <a:blipFill>
                  <a:blip r:embed="rId21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866040C-EB71-4B2D-91FA-5A8131A51F1B}"/>
                    </a:ext>
                  </a:extLst>
                </p:cNvPr>
                <p:cNvSpPr txBox="1"/>
                <p:nvPr/>
              </p:nvSpPr>
              <p:spPr>
                <a:xfrm>
                  <a:off x="9976198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866040C-EB71-4B2D-91FA-5A8131A51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98" y="2668240"/>
                  <a:ext cx="480067" cy="369332"/>
                </a:xfrm>
                <a:prstGeom prst="rect">
                  <a:avLst/>
                </a:prstGeom>
                <a:blipFill>
                  <a:blip r:embed="rId22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4E113A8-2F53-4DF0-A70A-1570C199D24A}"/>
                    </a:ext>
                  </a:extLst>
                </p:cNvPr>
                <p:cNvSpPr txBox="1"/>
                <p:nvPr/>
              </p:nvSpPr>
              <p:spPr>
                <a:xfrm>
                  <a:off x="10493697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8" name="TextBox 137">
                  <a:extLst>
                    <a:ext uri="{FF2B5EF4-FFF2-40B4-BE49-F238E27FC236}">
                      <a16:creationId xmlns:a16="http://schemas.microsoft.com/office/drawing/2014/main" id="{C4E113A8-2F53-4DF0-A70A-1570C199D2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3697" y="2668240"/>
                  <a:ext cx="480067" cy="369332"/>
                </a:xfrm>
                <a:prstGeom prst="rect">
                  <a:avLst/>
                </a:prstGeom>
                <a:blipFill>
                  <a:blip r:embed="rId23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87988C6-684B-4B17-AB0F-9B8F66CC2C36}"/>
                    </a:ext>
                  </a:extLst>
                </p:cNvPr>
                <p:cNvSpPr txBox="1"/>
                <p:nvPr/>
              </p:nvSpPr>
              <p:spPr>
                <a:xfrm>
                  <a:off x="10985836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87988C6-684B-4B17-AB0F-9B8F66CC2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5836" y="2668240"/>
                  <a:ext cx="480067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1266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66FCE09-B9A2-4E26-8925-3ED3480A3621}"/>
                    </a:ext>
                  </a:extLst>
                </p:cNvPr>
                <p:cNvSpPr txBox="1"/>
                <p:nvPr/>
              </p:nvSpPr>
              <p:spPr>
                <a:xfrm>
                  <a:off x="11465903" y="3171804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66FCE09-B9A2-4E26-8925-3ED3480A3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3171804"/>
                  <a:ext cx="366834" cy="369332"/>
                </a:xfrm>
                <a:prstGeom prst="rect">
                  <a:avLst/>
                </a:prstGeom>
                <a:blipFill>
                  <a:blip r:embed="rId25"/>
                  <a:stretch>
                    <a:fillRect l="-6667" r="-3333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8E94A6C3-D0EB-441D-AC07-A8A310BD5251}"/>
                    </a:ext>
                  </a:extLst>
                </p:cNvPr>
                <p:cNvSpPr txBox="1"/>
                <p:nvPr/>
              </p:nvSpPr>
              <p:spPr>
                <a:xfrm>
                  <a:off x="11465903" y="3618105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1" name="TextBox 140">
                  <a:extLst>
                    <a:ext uri="{FF2B5EF4-FFF2-40B4-BE49-F238E27FC236}">
                      <a16:creationId xmlns:a16="http://schemas.microsoft.com/office/drawing/2014/main" id="{8E94A6C3-D0EB-441D-AC07-A8A310BD52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3618105"/>
                  <a:ext cx="480067" cy="369332"/>
                </a:xfrm>
                <a:prstGeom prst="rect">
                  <a:avLst/>
                </a:prstGeom>
                <a:blipFill>
                  <a:blip r:embed="rId26"/>
                  <a:stretch>
                    <a:fillRect l="-1266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3892975-776B-4B12-B328-19AF51B04D9B}"/>
                    </a:ext>
                  </a:extLst>
                </p:cNvPr>
                <p:cNvSpPr txBox="1"/>
                <p:nvPr/>
              </p:nvSpPr>
              <p:spPr>
                <a:xfrm>
                  <a:off x="11465903" y="4612575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3892975-776B-4B12-B328-19AF51B04D9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4612575"/>
                  <a:ext cx="480067" cy="369332"/>
                </a:xfrm>
                <a:prstGeom prst="rect">
                  <a:avLst/>
                </a:prstGeom>
                <a:blipFill>
                  <a:blip r:embed="rId27"/>
                  <a:stretch>
                    <a:fillRect l="-2532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E1DDC62-5F0E-4C50-B4C8-FD0CC6A5C0EA}"/>
                    </a:ext>
                  </a:extLst>
                </p:cNvPr>
                <p:cNvSpPr txBox="1"/>
                <p:nvPr/>
              </p:nvSpPr>
              <p:spPr>
                <a:xfrm>
                  <a:off x="11465903" y="4111302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E1DDC62-5F0E-4C50-B4C8-FD0CC6A5C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4111302"/>
                  <a:ext cx="366834" cy="369332"/>
                </a:xfrm>
                <a:prstGeom prst="rect">
                  <a:avLst/>
                </a:prstGeom>
                <a:blipFill>
                  <a:blip r:embed="rId28"/>
                  <a:stretch>
                    <a:fillRect l="-5000" r="-500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CDDF8F30-6BE2-48C9-B6F7-4B06555EB3FC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967727" y="2005247"/>
            <a:ext cx="673367" cy="63476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37F1FCCA-5E5C-44C2-96FC-456DF2C7632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10484" y="2639170"/>
            <a:ext cx="630610" cy="51600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C618E5C5-D3BC-4D01-AFE7-282CA70CE287}"/>
              </a:ext>
            </a:extLst>
          </p:cNvPr>
          <p:cNvCxnSpPr>
            <a:cxnSpLocks/>
          </p:cNvCxnSpPr>
          <p:nvPr/>
        </p:nvCxnSpPr>
        <p:spPr>
          <a:xfrm flipV="1">
            <a:off x="964372" y="4206729"/>
            <a:ext cx="673367" cy="63476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Connector: Curved 165">
            <a:extLst>
              <a:ext uri="{FF2B5EF4-FFF2-40B4-BE49-F238E27FC236}">
                <a16:creationId xmlns:a16="http://schemas.microsoft.com/office/drawing/2014/main" id="{4A1179AA-721C-4D65-AB88-FB7BFB6A8CCA}"/>
              </a:ext>
            </a:extLst>
          </p:cNvPr>
          <p:cNvCxnSpPr>
            <a:cxnSpLocks/>
          </p:cNvCxnSpPr>
          <p:nvPr/>
        </p:nvCxnSpPr>
        <p:spPr>
          <a:xfrm>
            <a:off x="1007067" y="4845840"/>
            <a:ext cx="630610" cy="51600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6A66B8-B3C6-496B-AA2B-40DCBCE7306C}"/>
                  </a:ext>
                </a:extLst>
              </p:cNvPr>
              <p:cNvSpPr txBox="1"/>
              <p:nvPr/>
            </p:nvSpPr>
            <p:spPr>
              <a:xfrm>
                <a:off x="7363444" y="775398"/>
                <a:ext cx="3225948" cy="73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  <a:p>
                <a:endParaRPr lang="en-US" sz="2000" b="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6A66B8-B3C6-496B-AA2B-40DCBCE73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4" y="775398"/>
                <a:ext cx="3225948" cy="739177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9E0A687-CA98-49F4-B212-D18A18850DF3}"/>
                  </a:ext>
                </a:extLst>
              </p:cNvPr>
              <p:cNvSpPr txBox="1"/>
              <p:nvPr/>
            </p:nvSpPr>
            <p:spPr>
              <a:xfrm>
                <a:off x="5993418" y="5028866"/>
                <a:ext cx="6139222" cy="658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𝑐𝑡𝑟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sim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𝒥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nary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9E0A687-CA98-49F4-B212-D18A1885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18" y="5028866"/>
                <a:ext cx="6139222" cy="658770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Connector: Curved 170">
            <a:extLst>
              <a:ext uri="{FF2B5EF4-FFF2-40B4-BE49-F238E27FC236}">
                <a16:creationId xmlns:a16="http://schemas.microsoft.com/office/drawing/2014/main" id="{074C754D-6533-40A2-B4BB-2FDEEAF62AE4}"/>
              </a:ext>
            </a:extLst>
          </p:cNvPr>
          <p:cNvCxnSpPr>
            <a:cxnSpLocks/>
            <a:stCxn id="98" idx="2"/>
            <a:endCxn id="169" idx="2"/>
          </p:cNvCxnSpPr>
          <p:nvPr/>
        </p:nvCxnSpPr>
        <p:spPr>
          <a:xfrm rot="16200000" flipH="1">
            <a:off x="7349248" y="3973855"/>
            <a:ext cx="1235840" cy="2191722"/>
          </a:xfrm>
          <a:prstGeom prst="curvedConnector5">
            <a:avLst>
              <a:gd name="adj1" fmla="val 1307"/>
              <a:gd name="adj2" fmla="val -62863"/>
              <a:gd name="adj3" fmla="val 11849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3E73CA8-D56E-4B22-9609-B3A1C7951555}"/>
              </a:ext>
            </a:extLst>
          </p:cNvPr>
          <p:cNvGrpSpPr/>
          <p:nvPr/>
        </p:nvGrpSpPr>
        <p:grpSpPr>
          <a:xfrm>
            <a:off x="4561513" y="1631346"/>
            <a:ext cx="697692" cy="4538489"/>
            <a:chOff x="4601167" y="1681505"/>
            <a:chExt cx="697692" cy="4538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/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blipFill>
                  <a:blip r:embed="rId3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/>
                <p:nvPr/>
              </p:nvSpPr>
              <p:spPr>
                <a:xfrm>
                  <a:off x="4601167" y="3971557"/>
                  <a:ext cx="670376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3971557"/>
                  <a:ext cx="670376" cy="984885"/>
                </a:xfrm>
                <a:prstGeom prst="rect">
                  <a:avLst/>
                </a:prstGeom>
                <a:blipFill>
                  <a:blip r:embed="rId3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/>
                <p:nvPr/>
              </p:nvSpPr>
              <p:spPr>
                <a:xfrm>
                  <a:off x="4601167" y="2892441"/>
                  <a:ext cx="697692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2892441"/>
                  <a:ext cx="697692" cy="984885"/>
                </a:xfrm>
                <a:prstGeom prst="rect">
                  <a:avLst/>
                </a:prstGeom>
                <a:blipFill>
                  <a:blip r:embed="rId3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/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blipFill>
                  <a:blip r:embed="rId3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F089545-1134-4C7A-92A3-5447714EBF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63</a:t>
            </a:fld>
            <a:endParaRPr lang="en-US"/>
          </a:p>
        </p:txBody>
      </p: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75361983-E56C-404C-8539-422A2B6C0548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42" name="Group 141">
              <a:extLst>
                <a:ext uri="{FF2B5EF4-FFF2-40B4-BE49-F238E27FC236}">
                  <a16:creationId xmlns:a16="http://schemas.microsoft.com/office/drawing/2014/main" id="{13174CAF-4613-4DFA-B7DE-CE6FDE816B30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50" name="Rectangle 149">
                <a:extLst>
                  <a:ext uri="{FF2B5EF4-FFF2-40B4-BE49-F238E27FC236}">
                    <a16:creationId xmlns:a16="http://schemas.microsoft.com/office/drawing/2014/main" id="{2FC6DCDD-B081-48E3-93AB-F900BED713A9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1" name="TextBox 150">
                <a:extLst>
                  <a:ext uri="{FF2B5EF4-FFF2-40B4-BE49-F238E27FC236}">
                    <a16:creationId xmlns:a16="http://schemas.microsoft.com/office/drawing/2014/main" id="{4A69B2CD-88FD-4589-B8B8-F5D8DFEABCFA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52" name="TextBox 151">
                <a:extLst>
                  <a:ext uri="{FF2B5EF4-FFF2-40B4-BE49-F238E27FC236}">
                    <a16:creationId xmlns:a16="http://schemas.microsoft.com/office/drawing/2014/main" id="{E9088A85-8E1F-4607-AB78-BC6B0EE55BE4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53" name="TextBox 152">
                <a:extLst>
                  <a:ext uri="{FF2B5EF4-FFF2-40B4-BE49-F238E27FC236}">
                    <a16:creationId xmlns:a16="http://schemas.microsoft.com/office/drawing/2014/main" id="{E9BC336C-011F-4B37-9B3B-9FB65A1BA5FD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B1F66A92-515A-4C7D-B4D2-6715FE638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2F23C158-9233-4C13-8910-A10E12986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630FD101-9132-4D06-A96D-3B4672C14610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DCD4A435-A7E6-4C9C-8631-33B383D226ED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44" name="Straight Connector 143">
              <a:extLst>
                <a:ext uri="{FF2B5EF4-FFF2-40B4-BE49-F238E27FC236}">
                  <a16:creationId xmlns:a16="http://schemas.microsoft.com/office/drawing/2014/main" id="{69EAAD8B-C1C3-44E1-A650-18C6ABDE7944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266E3D05-ADF3-44AD-8497-A48E8B74EC19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772C3AE4-6566-490F-A31D-0F684BD5D494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48" name="Rectangle: Rounded Corners 147">
              <a:extLst>
                <a:ext uri="{FF2B5EF4-FFF2-40B4-BE49-F238E27FC236}">
                  <a16:creationId xmlns:a16="http://schemas.microsoft.com/office/drawing/2014/main" id="{7D00EB56-A1A0-4D0D-8B50-5B9ACEFF0428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61B6B27C-656A-45F6-B17C-11F886D487D2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4698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50" grpId="0"/>
      <p:bldP spid="51" grpId="0"/>
      <p:bldP spid="52" grpId="0"/>
      <p:bldP spid="53" grpId="0"/>
      <p:bldP spid="56" grpId="0"/>
      <p:bldP spid="57" grpId="0"/>
      <p:bldP spid="134" grpId="0"/>
      <p:bldP spid="135" grpId="0"/>
      <p:bldP spid="168" grpId="0"/>
      <p:bldP spid="169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BEB8-62DE-4E4F-B59F-D8ED850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context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1087B1-BB7F-47ED-9724-1ED2B73BD2D5}"/>
              </a:ext>
            </a:extLst>
          </p:cNvPr>
          <p:cNvGrpSpPr/>
          <p:nvPr/>
        </p:nvGrpSpPr>
        <p:grpSpPr>
          <a:xfrm>
            <a:off x="2356548" y="1624462"/>
            <a:ext cx="2131011" cy="761569"/>
            <a:chOff x="4280681" y="1652559"/>
            <a:chExt cx="2131011" cy="7615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A57C8A-217B-4FFB-821B-D1DD9C568DE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DE3246A-4973-43C6-8A3D-57FDEFB40DCA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D2BAE7E2-DB01-4F14-9ABB-B2BB5C13D179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476" r="-35714" b="-3606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C96BA0F-8BB2-439B-BCC9-710F4F539AB9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CA31E8E-2797-499D-9181-317E512BABAB}"/>
              </a:ext>
            </a:extLst>
          </p:cNvPr>
          <p:cNvSpPr txBox="1"/>
          <p:nvPr/>
        </p:nvSpPr>
        <p:spPr>
          <a:xfrm>
            <a:off x="4601167" y="1804616"/>
            <a:ext cx="25395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400" b="0" dirty="0">
              <a:solidFill>
                <a:srgbClr val="004B8E"/>
              </a:solidFill>
              <a:latin typeface="Times New Roman" panose="02020603050405020304" pitchFamily="18" charset="0"/>
            </a:endParaRPr>
          </a:p>
          <a:p>
            <a:endParaRPr lang="en-US" sz="4000" dirty="0">
              <a:solidFill>
                <a:srgbClr val="004B8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526359-4E42-40CA-B4AD-0537C0036972}"/>
                  </a:ext>
                </a:extLst>
              </p:cNvPr>
              <p:cNvSpPr txBox="1"/>
              <p:nvPr/>
            </p:nvSpPr>
            <p:spPr>
              <a:xfrm>
                <a:off x="1641094" y="1728248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526359-4E42-40CA-B4AD-0537C003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1728248"/>
                <a:ext cx="673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E58CBB-429B-4952-B235-557A416C1005}"/>
                  </a:ext>
                </a:extLst>
              </p:cNvPr>
              <p:cNvSpPr txBox="1"/>
              <p:nvPr/>
            </p:nvSpPr>
            <p:spPr>
              <a:xfrm>
                <a:off x="1641094" y="2878171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E58CBB-429B-4952-B235-557A416C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2878171"/>
                <a:ext cx="67330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C7503D-A4B6-4DB1-9DBC-A7D1944864A6}"/>
                  </a:ext>
                </a:extLst>
              </p:cNvPr>
              <p:cNvSpPr txBox="1"/>
              <p:nvPr/>
            </p:nvSpPr>
            <p:spPr>
              <a:xfrm>
                <a:off x="1641094" y="4028094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C7503D-A4B6-4DB1-9DBC-A7D194486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4028094"/>
                <a:ext cx="67330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8BA02D-3A32-4018-8A4E-8838E75DA3B8}"/>
                  </a:ext>
                </a:extLst>
              </p:cNvPr>
              <p:cNvSpPr txBox="1"/>
              <p:nvPr/>
            </p:nvSpPr>
            <p:spPr>
              <a:xfrm>
                <a:off x="1641094" y="5274890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8BA02D-3A32-4018-8A4E-8838E75D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5274890"/>
                <a:ext cx="67330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/>
              <p:nvPr/>
            </p:nvSpPr>
            <p:spPr>
              <a:xfrm>
                <a:off x="379936" y="2244600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𝑜𝑟𝑖</m:t>
                          </m:r>
                        </m:sup>
                      </m:sSup>
                    </m:oMath>
                  </m:oMathPara>
                </a14:m>
                <a:endParaRPr lang="en-US" sz="3600" b="0" i="1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36" y="2244600"/>
                <a:ext cx="673305" cy="1126014"/>
              </a:xfrm>
              <a:prstGeom prst="rect">
                <a:avLst/>
              </a:prstGeom>
              <a:blipFill>
                <a:blip r:embed="rId8"/>
                <a:stretch>
                  <a:fillRect l="-901" r="-153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/>
              <p:nvPr/>
            </p:nvSpPr>
            <p:spPr>
              <a:xfrm>
                <a:off x="379936" y="4436983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36" y="4436983"/>
                <a:ext cx="673305" cy="1126014"/>
              </a:xfrm>
              <a:prstGeom prst="rect">
                <a:avLst/>
              </a:prstGeom>
              <a:blipFill>
                <a:blip r:embed="rId9"/>
                <a:stretch>
                  <a:fillRect r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91BEFBD-2E1A-41A6-BA92-4BAEDF5E5A28}"/>
              </a:ext>
            </a:extLst>
          </p:cNvPr>
          <p:cNvGrpSpPr/>
          <p:nvPr/>
        </p:nvGrpSpPr>
        <p:grpSpPr>
          <a:xfrm>
            <a:off x="2356548" y="2737573"/>
            <a:ext cx="2131011" cy="761569"/>
            <a:chOff x="4280681" y="1652559"/>
            <a:chExt cx="2131011" cy="761569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0CF1ED6-4C45-4D44-8D53-ED88A0E81C5B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54CB0A-F58B-4967-A460-FD5518DB54F7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3" name="Flowchart: Manual Operation 62">
                <a:extLst>
                  <a:ext uri="{FF2B5EF4-FFF2-40B4-BE49-F238E27FC236}">
                    <a16:creationId xmlns:a16="http://schemas.microsoft.com/office/drawing/2014/main" id="{2BE05046-5D79-4059-B292-346A639DDA9A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F28657-D814-4490-A975-118389C66E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FDE57D-9E46-49FC-8D8E-E09505F9ABF1}"/>
              </a:ext>
            </a:extLst>
          </p:cNvPr>
          <p:cNvGrpSpPr/>
          <p:nvPr/>
        </p:nvGrpSpPr>
        <p:grpSpPr>
          <a:xfrm>
            <a:off x="2361411" y="3834215"/>
            <a:ext cx="2131011" cy="761569"/>
            <a:chOff x="4280681" y="1652559"/>
            <a:chExt cx="2131011" cy="761569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9F1E49-5FD9-4056-976C-4C096AAC947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FE670A3-1B2C-4EE3-ABD6-651797ABD156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9" name="Flowchart: Manual Operation 68">
                <a:extLst>
                  <a:ext uri="{FF2B5EF4-FFF2-40B4-BE49-F238E27FC236}">
                    <a16:creationId xmlns:a16="http://schemas.microsoft.com/office/drawing/2014/main" id="{92A9759C-4CDC-4EE2-A856-2A8B5F0897B1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8D18E10-8AAB-4ACC-8A34-5CAFAB1596B1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3DA2DB-5FDB-4C9C-9E14-A24FEFA03AEE}"/>
              </a:ext>
            </a:extLst>
          </p:cNvPr>
          <p:cNvGrpSpPr/>
          <p:nvPr/>
        </p:nvGrpSpPr>
        <p:grpSpPr>
          <a:xfrm>
            <a:off x="2356548" y="5073948"/>
            <a:ext cx="2131011" cy="761569"/>
            <a:chOff x="4280681" y="1652559"/>
            <a:chExt cx="2131011" cy="76156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F870211-B2D0-49FF-BC97-10647C90AE64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05EE61F-988A-4119-8A55-B6FF2FD3AC50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68D504F3-5EAC-4E41-8641-CE6DD470DCF7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5CFA2CF-9BED-470C-BDD0-F8A91F896EA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CDDF8F30-6BE2-48C9-B6F7-4B06555EB3FC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967727" y="2005247"/>
            <a:ext cx="673367" cy="63476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37F1FCCA-5E5C-44C2-96FC-456DF2C7632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10484" y="2639170"/>
            <a:ext cx="630610" cy="51600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C618E5C5-D3BC-4D01-AFE7-282CA70CE287}"/>
              </a:ext>
            </a:extLst>
          </p:cNvPr>
          <p:cNvCxnSpPr>
            <a:cxnSpLocks/>
          </p:cNvCxnSpPr>
          <p:nvPr/>
        </p:nvCxnSpPr>
        <p:spPr>
          <a:xfrm flipV="1">
            <a:off x="964372" y="4206729"/>
            <a:ext cx="673367" cy="63476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Connector: Curved 165">
            <a:extLst>
              <a:ext uri="{FF2B5EF4-FFF2-40B4-BE49-F238E27FC236}">
                <a16:creationId xmlns:a16="http://schemas.microsoft.com/office/drawing/2014/main" id="{4A1179AA-721C-4D65-AB88-FB7BFB6A8CCA}"/>
              </a:ext>
            </a:extLst>
          </p:cNvPr>
          <p:cNvCxnSpPr>
            <a:cxnSpLocks/>
          </p:cNvCxnSpPr>
          <p:nvPr/>
        </p:nvCxnSpPr>
        <p:spPr>
          <a:xfrm>
            <a:off x="1007067" y="4845840"/>
            <a:ext cx="630610" cy="51600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3E73CA8-D56E-4B22-9609-B3A1C7951555}"/>
              </a:ext>
            </a:extLst>
          </p:cNvPr>
          <p:cNvGrpSpPr/>
          <p:nvPr/>
        </p:nvGrpSpPr>
        <p:grpSpPr>
          <a:xfrm>
            <a:off x="4561513" y="1631346"/>
            <a:ext cx="697692" cy="4538489"/>
            <a:chOff x="4601167" y="1681505"/>
            <a:chExt cx="697692" cy="4538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/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/>
                <p:nvPr/>
              </p:nvSpPr>
              <p:spPr>
                <a:xfrm>
                  <a:off x="4601167" y="3971557"/>
                  <a:ext cx="670376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3971557"/>
                  <a:ext cx="670376" cy="98488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/>
                <p:nvPr/>
              </p:nvSpPr>
              <p:spPr>
                <a:xfrm>
                  <a:off x="4601167" y="2892441"/>
                  <a:ext cx="697692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2892441"/>
                  <a:ext cx="697692" cy="98488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/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0" name="Group 169">
            <a:extLst>
              <a:ext uri="{FF2B5EF4-FFF2-40B4-BE49-F238E27FC236}">
                <a16:creationId xmlns:a16="http://schemas.microsoft.com/office/drawing/2014/main" id="{15822C91-247B-ED49-8DAC-C530E9933AA1}"/>
              </a:ext>
            </a:extLst>
          </p:cNvPr>
          <p:cNvGrpSpPr/>
          <p:nvPr/>
        </p:nvGrpSpPr>
        <p:grpSpPr>
          <a:xfrm>
            <a:off x="6119850" y="2019024"/>
            <a:ext cx="2471429" cy="2432772"/>
            <a:chOff x="6046995" y="2551382"/>
            <a:chExt cx="2471429" cy="2432772"/>
          </a:xfrm>
        </p:grpSpPr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2862F999-FC97-8244-B71F-26F76C8CAA7C}"/>
                </a:ext>
              </a:extLst>
            </p:cNvPr>
            <p:cNvGrpSpPr/>
            <p:nvPr/>
          </p:nvGrpSpPr>
          <p:grpSpPr>
            <a:xfrm>
              <a:off x="6552382" y="3043826"/>
              <a:ext cx="1966042" cy="1940328"/>
              <a:chOff x="7882183" y="2497479"/>
              <a:chExt cx="1966042" cy="1940328"/>
            </a:xfrm>
          </p:grpSpPr>
          <p:grpSp>
            <p:nvGrpSpPr>
              <p:cNvPr id="182" name="Group 181">
                <a:extLst>
                  <a:ext uri="{FF2B5EF4-FFF2-40B4-BE49-F238E27FC236}">
                    <a16:creationId xmlns:a16="http://schemas.microsoft.com/office/drawing/2014/main" id="{2E068800-530C-A14B-AB0A-6A8DB70EC493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02" name="Rectangle 201">
                  <a:extLst>
                    <a:ext uri="{FF2B5EF4-FFF2-40B4-BE49-F238E27FC236}">
                      <a16:creationId xmlns:a16="http://schemas.microsoft.com/office/drawing/2014/main" id="{AD1AE5D4-F3F0-DF40-A732-9532EB6F8B07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3" name="Rectangle 202">
                  <a:extLst>
                    <a:ext uri="{FF2B5EF4-FFF2-40B4-BE49-F238E27FC236}">
                      <a16:creationId xmlns:a16="http://schemas.microsoft.com/office/drawing/2014/main" id="{B143F3F0-E8AB-A744-81A5-5EACE1C1B74A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4" name="Rectangle 203">
                  <a:extLst>
                    <a:ext uri="{FF2B5EF4-FFF2-40B4-BE49-F238E27FC236}">
                      <a16:creationId xmlns:a16="http://schemas.microsoft.com/office/drawing/2014/main" id="{4160F5A0-B960-F94A-9157-F0AB8C756D2D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5" name="Rectangle 204">
                  <a:extLst>
                    <a:ext uri="{FF2B5EF4-FFF2-40B4-BE49-F238E27FC236}">
                      <a16:creationId xmlns:a16="http://schemas.microsoft.com/office/drawing/2014/main" id="{247635C8-7800-AA46-93BB-46B72144B657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7" name="Group 186">
                <a:extLst>
                  <a:ext uri="{FF2B5EF4-FFF2-40B4-BE49-F238E27FC236}">
                    <a16:creationId xmlns:a16="http://schemas.microsoft.com/office/drawing/2014/main" id="{25A56172-B0CB-4F42-B622-B8E526846118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98" name="Rectangle 197">
                  <a:extLst>
                    <a:ext uri="{FF2B5EF4-FFF2-40B4-BE49-F238E27FC236}">
                      <a16:creationId xmlns:a16="http://schemas.microsoft.com/office/drawing/2014/main" id="{83C8F971-3E3F-A545-B6E4-E917AF02D94B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9" name="Rectangle 198">
                  <a:extLst>
                    <a:ext uri="{FF2B5EF4-FFF2-40B4-BE49-F238E27FC236}">
                      <a16:creationId xmlns:a16="http://schemas.microsoft.com/office/drawing/2014/main" id="{67152340-2874-684D-A35B-3386A48E86BE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0" name="Rectangle 199">
                  <a:extLst>
                    <a:ext uri="{FF2B5EF4-FFF2-40B4-BE49-F238E27FC236}">
                      <a16:creationId xmlns:a16="http://schemas.microsoft.com/office/drawing/2014/main" id="{3784EAF6-5F97-8842-A9BD-D8A14DD382F3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01" name="Rectangle 200">
                  <a:extLst>
                    <a:ext uri="{FF2B5EF4-FFF2-40B4-BE49-F238E27FC236}">
                      <a16:creationId xmlns:a16="http://schemas.microsoft.com/office/drawing/2014/main" id="{D2221371-1F34-3C4D-8700-647BA365D8D4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3B3AE95C-3B28-D64D-B841-73C5450F80F8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94" name="Rectangle 193">
                  <a:extLst>
                    <a:ext uri="{FF2B5EF4-FFF2-40B4-BE49-F238E27FC236}">
                      <a16:creationId xmlns:a16="http://schemas.microsoft.com/office/drawing/2014/main" id="{38D23CD2-A4BB-7A40-BC2D-38EEA9FE39D3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6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5" name="Rectangle 194">
                  <a:extLst>
                    <a:ext uri="{FF2B5EF4-FFF2-40B4-BE49-F238E27FC236}">
                      <a16:creationId xmlns:a16="http://schemas.microsoft.com/office/drawing/2014/main" id="{DEFBBCDC-3C63-224C-99F7-9AA4B5A7AE7F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6" name="Rectangle 195">
                  <a:extLst>
                    <a:ext uri="{FF2B5EF4-FFF2-40B4-BE49-F238E27FC236}">
                      <a16:creationId xmlns:a16="http://schemas.microsoft.com/office/drawing/2014/main" id="{B3E057B6-8697-D247-8032-988DF95DF757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7" name="Rectangle 196">
                  <a:extLst>
                    <a:ext uri="{FF2B5EF4-FFF2-40B4-BE49-F238E27FC236}">
                      <a16:creationId xmlns:a16="http://schemas.microsoft.com/office/drawing/2014/main" id="{A4D5F535-B145-DB42-BADB-C823C4B2F813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89" name="Group 188">
                <a:extLst>
                  <a:ext uri="{FF2B5EF4-FFF2-40B4-BE49-F238E27FC236}">
                    <a16:creationId xmlns:a16="http://schemas.microsoft.com/office/drawing/2014/main" id="{D15633BC-B9DB-664E-B320-A6DB8A719015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90" name="Rectangle 189">
                  <a:extLst>
                    <a:ext uri="{FF2B5EF4-FFF2-40B4-BE49-F238E27FC236}">
                      <a16:creationId xmlns:a16="http://schemas.microsoft.com/office/drawing/2014/main" id="{3C6AEF6E-ADF6-D14D-9A1C-12CB5C4D76E0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1" name="Rectangle 190">
                  <a:extLst>
                    <a:ext uri="{FF2B5EF4-FFF2-40B4-BE49-F238E27FC236}">
                      <a16:creationId xmlns:a16="http://schemas.microsoft.com/office/drawing/2014/main" id="{5F8BFB16-5C78-AE44-A4EC-A4EC1FA33935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2" name="Rectangle 191">
                  <a:extLst>
                    <a:ext uri="{FF2B5EF4-FFF2-40B4-BE49-F238E27FC236}">
                      <a16:creationId xmlns:a16="http://schemas.microsoft.com/office/drawing/2014/main" id="{55C2C149-97C4-F64C-924B-C05EF248C530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3" name="Rectangle 192">
                  <a:extLst>
                    <a:ext uri="{FF2B5EF4-FFF2-40B4-BE49-F238E27FC236}">
                      <a16:creationId xmlns:a16="http://schemas.microsoft.com/office/drawing/2014/main" id="{B54BED7C-728D-3543-8FBD-439C035E76EB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00C8FBCF-B64D-4C41-86A9-49CC45A74A2F}"/>
                    </a:ext>
                  </a:extLst>
                </p:cNvPr>
                <p:cNvSpPr txBox="1"/>
                <p:nvPr/>
              </p:nvSpPr>
              <p:spPr>
                <a:xfrm>
                  <a:off x="6580944" y="2551382"/>
                  <a:ext cx="4841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73" name="TextBox 172">
                  <a:extLst>
                    <a:ext uri="{FF2B5EF4-FFF2-40B4-BE49-F238E27FC236}">
                      <a16:creationId xmlns:a16="http://schemas.microsoft.com/office/drawing/2014/main" id="{00C8FBCF-B64D-4C41-86A9-49CC45A74A2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944" y="2551382"/>
                  <a:ext cx="484172" cy="7386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DDBB2F0-0168-884B-B697-2E2FD660E086}"/>
                    </a:ext>
                  </a:extLst>
                </p:cNvPr>
                <p:cNvSpPr txBox="1"/>
                <p:nvPr/>
              </p:nvSpPr>
              <p:spPr>
                <a:xfrm>
                  <a:off x="7110989" y="2551382"/>
                  <a:ext cx="359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74" name="TextBox 173">
                  <a:extLst>
                    <a:ext uri="{FF2B5EF4-FFF2-40B4-BE49-F238E27FC236}">
                      <a16:creationId xmlns:a16="http://schemas.microsoft.com/office/drawing/2014/main" id="{2DDBB2F0-0168-884B-B697-2E2FD660E0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89" y="2551382"/>
                  <a:ext cx="359201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10169" r="-10169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9A76D0C1-CDB7-074E-93DC-DF9F1FF09326}"/>
                    </a:ext>
                  </a:extLst>
                </p:cNvPr>
                <p:cNvSpPr txBox="1"/>
                <p:nvPr/>
              </p:nvSpPr>
              <p:spPr>
                <a:xfrm>
                  <a:off x="7539174" y="2559548"/>
                  <a:ext cx="50097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9A76D0C1-CDB7-074E-93DC-DF9F1FF0932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9174" y="2559548"/>
                  <a:ext cx="500971" cy="73866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E9124989-A262-F242-8B45-A48AA1AD02C4}"/>
                    </a:ext>
                  </a:extLst>
                </p:cNvPr>
                <p:cNvSpPr txBox="1"/>
                <p:nvPr/>
              </p:nvSpPr>
              <p:spPr>
                <a:xfrm>
                  <a:off x="8070574" y="2551382"/>
                  <a:ext cx="3815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76" name="TextBox 175">
                  <a:extLst>
                    <a:ext uri="{FF2B5EF4-FFF2-40B4-BE49-F238E27FC236}">
                      <a16:creationId xmlns:a16="http://schemas.microsoft.com/office/drawing/2014/main" id="{E9124989-A262-F242-8B45-A48AA1AD02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574" y="2551382"/>
                  <a:ext cx="381578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1290" r="-6452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7EEEE3F-D8CF-4E45-8738-6E77C8B89318}"/>
                    </a:ext>
                  </a:extLst>
                </p:cNvPr>
                <p:cNvSpPr txBox="1"/>
                <p:nvPr/>
              </p:nvSpPr>
              <p:spPr>
                <a:xfrm>
                  <a:off x="6068524" y="3081198"/>
                  <a:ext cx="4841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77" name="TextBox 176">
                  <a:extLst>
                    <a:ext uri="{FF2B5EF4-FFF2-40B4-BE49-F238E27FC236}">
                      <a16:creationId xmlns:a16="http://schemas.microsoft.com/office/drawing/2014/main" id="{57EEEE3F-D8CF-4E45-8738-6E77C8B893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524" y="3081198"/>
                  <a:ext cx="484172" cy="7386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441F99C-1D35-C34E-962D-141EB0541481}"/>
                    </a:ext>
                  </a:extLst>
                </p:cNvPr>
                <p:cNvSpPr txBox="1"/>
                <p:nvPr/>
              </p:nvSpPr>
              <p:spPr>
                <a:xfrm>
                  <a:off x="6109773" y="3588017"/>
                  <a:ext cx="35920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78" name="TextBox 177">
                  <a:extLst>
                    <a:ext uri="{FF2B5EF4-FFF2-40B4-BE49-F238E27FC236}">
                      <a16:creationId xmlns:a16="http://schemas.microsoft.com/office/drawing/2014/main" id="{1441F99C-1D35-C34E-962D-141EB05414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9773" y="3588017"/>
                  <a:ext cx="359201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10169" r="-10169" b="-1639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CAB26657-0787-D74F-A655-3A709A719AC8}"/>
                    </a:ext>
                  </a:extLst>
                </p:cNvPr>
                <p:cNvSpPr txBox="1"/>
                <p:nvPr/>
              </p:nvSpPr>
              <p:spPr>
                <a:xfrm>
                  <a:off x="6046995" y="4053700"/>
                  <a:ext cx="500971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80" name="TextBox 179">
                  <a:extLst>
                    <a:ext uri="{FF2B5EF4-FFF2-40B4-BE49-F238E27FC236}">
                      <a16:creationId xmlns:a16="http://schemas.microsoft.com/office/drawing/2014/main" id="{CAB26657-0787-D74F-A655-3A709A719AC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5" y="4053700"/>
                  <a:ext cx="500971" cy="73866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EA24FEA0-D36C-3040-A52B-156914C49DC4}"/>
                    </a:ext>
                  </a:extLst>
                </p:cNvPr>
                <p:cNvSpPr txBox="1"/>
                <p:nvPr/>
              </p:nvSpPr>
              <p:spPr>
                <a:xfrm>
                  <a:off x="6109773" y="4533008"/>
                  <a:ext cx="38157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81" name="TextBox 180">
                  <a:extLst>
                    <a:ext uri="{FF2B5EF4-FFF2-40B4-BE49-F238E27FC236}">
                      <a16:creationId xmlns:a16="http://schemas.microsoft.com/office/drawing/2014/main" id="{EA24FEA0-D36C-3040-A52B-156914C49DC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9773" y="4533008"/>
                  <a:ext cx="381578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9524" r="-4762" b="-14754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6" name="TextBox 205">
            <a:extLst>
              <a:ext uri="{FF2B5EF4-FFF2-40B4-BE49-F238E27FC236}">
                <a16:creationId xmlns:a16="http://schemas.microsoft.com/office/drawing/2014/main" id="{0931EFCB-13BD-0E4F-90A6-35E9DCD9C62C}"/>
              </a:ext>
            </a:extLst>
          </p:cNvPr>
          <p:cNvSpPr txBox="1"/>
          <p:nvPr/>
        </p:nvSpPr>
        <p:spPr>
          <a:xfrm>
            <a:off x="6473627" y="1484253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map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E913989-C711-984C-A734-E7275AAE1F7D}"/>
              </a:ext>
            </a:extLst>
          </p:cNvPr>
          <p:cNvSpPr txBox="1"/>
          <p:nvPr/>
        </p:nvSpPr>
        <p:spPr>
          <a:xfrm>
            <a:off x="9487634" y="1484253"/>
            <a:ext cx="215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context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1F72F6F-708F-EA45-82A9-57296D8EC320}"/>
              </a:ext>
            </a:extLst>
          </p:cNvPr>
          <p:cNvGrpSpPr/>
          <p:nvPr/>
        </p:nvGrpSpPr>
        <p:grpSpPr>
          <a:xfrm>
            <a:off x="9544843" y="2135882"/>
            <a:ext cx="2473982" cy="2331361"/>
            <a:chOff x="9471988" y="2668240"/>
            <a:chExt cx="2473982" cy="2331361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2A7C358-67DF-AA4D-9455-B41EE75444A4}"/>
                </a:ext>
              </a:extLst>
            </p:cNvPr>
            <p:cNvGrpSpPr/>
            <p:nvPr/>
          </p:nvGrpSpPr>
          <p:grpSpPr>
            <a:xfrm>
              <a:off x="9471988" y="3059273"/>
              <a:ext cx="1966042" cy="1940328"/>
              <a:chOff x="7882183" y="2497479"/>
              <a:chExt cx="1966042" cy="1940328"/>
            </a:xfrm>
          </p:grpSpPr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B19744DB-540B-3D4D-BEEB-11ADDCC971CE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DCDFE8DF-CED9-1F44-A112-87F4DC202BA6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E62F9040-936C-FA45-A62A-B1A4346736C0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29FA4A8F-D901-C641-9F2E-EBCFCBF19EAF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2B815156-1D59-F347-85EE-07AD36325802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F9AAC79F-0000-C240-849D-D52919F7A043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7B2413CC-7A54-AB4A-87DE-28043B00903C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C0D242E6-DD86-D642-B9CF-31269FA041EA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014D6D9D-1073-BB4B-87D6-FEBA6DB2C31B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6D341BF-A052-8F4E-8CBE-4BA5EB87BEE0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5D87578-55E8-A641-8529-5FB41B1116CE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68A4D1DB-6010-CF40-8391-A2BD9F2A5BE4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426CCC6C-6EB1-524F-9322-B9C8029E8703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BDB0159F-D5D9-B44C-861F-E6F9CCE0E755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1F0CF8B6-9E54-C54A-8351-206F2788CF95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C9E42455-D305-EB4B-B38D-D66F3794D07F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5B35D6C-4634-7645-B0C7-C233A3E6404C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D7377B9-1962-D245-A03C-0EF1B7EA5E5C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1F3C7834-D2D3-124F-8412-26266B2D09D1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72027928-B645-CB46-8D0B-6D6152C96295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2AAC8FE-3616-E342-BEE1-F22DD46A6340}"/>
                    </a:ext>
                  </a:extLst>
                </p:cNvPr>
                <p:cNvSpPr txBox="1"/>
                <p:nvPr/>
              </p:nvSpPr>
              <p:spPr>
                <a:xfrm>
                  <a:off x="9484060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2AAC8FE-3616-E342-BEE1-F22DD46A6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4060" y="2668240"/>
                  <a:ext cx="480067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FB13D7A8-BB2B-024D-AFF1-7946E31E3A5E}"/>
                    </a:ext>
                  </a:extLst>
                </p:cNvPr>
                <p:cNvSpPr txBox="1"/>
                <p:nvPr/>
              </p:nvSpPr>
              <p:spPr>
                <a:xfrm>
                  <a:off x="9976198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FB13D7A8-BB2B-024D-AFF1-7946E31E3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98" y="2668240"/>
                  <a:ext cx="480067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6CB542A9-F166-9F45-A25C-B42C6D553E32}"/>
                    </a:ext>
                  </a:extLst>
                </p:cNvPr>
                <p:cNvSpPr txBox="1"/>
                <p:nvPr/>
              </p:nvSpPr>
              <p:spPr>
                <a:xfrm>
                  <a:off x="10493697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6CB542A9-F166-9F45-A25C-B42C6D553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3697" y="2668240"/>
                  <a:ext cx="480067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8EE8700-E7AF-5E4B-B395-DEDF21E11B6B}"/>
                    </a:ext>
                  </a:extLst>
                </p:cNvPr>
                <p:cNvSpPr txBox="1"/>
                <p:nvPr/>
              </p:nvSpPr>
              <p:spPr>
                <a:xfrm>
                  <a:off x="10985836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8EE8700-E7AF-5E4B-B395-DEDF21E11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5836" y="2668240"/>
                  <a:ext cx="480067" cy="369332"/>
                </a:xfrm>
                <a:prstGeom prst="rect">
                  <a:avLst/>
                </a:prstGeom>
                <a:blipFill>
                  <a:blip r:embed="rId28"/>
                  <a:stretch>
                    <a:fillRect l="-1266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5C2EA8C2-299D-B447-9D4D-1CCE83B602FD}"/>
                    </a:ext>
                  </a:extLst>
                </p:cNvPr>
                <p:cNvSpPr txBox="1"/>
                <p:nvPr/>
              </p:nvSpPr>
              <p:spPr>
                <a:xfrm>
                  <a:off x="11465903" y="3171804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5C2EA8C2-299D-B447-9D4D-1CCE83B602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3171804"/>
                  <a:ext cx="366834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6667" r="-3333" b="-491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C3F3EADE-FABD-BE4D-AC94-8A9EA10AC296}"/>
                    </a:ext>
                  </a:extLst>
                </p:cNvPr>
                <p:cNvSpPr txBox="1"/>
                <p:nvPr/>
              </p:nvSpPr>
              <p:spPr>
                <a:xfrm>
                  <a:off x="11465903" y="3618105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C3F3EADE-FABD-BE4D-AC94-8A9EA10AC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3618105"/>
                  <a:ext cx="480067" cy="369332"/>
                </a:xfrm>
                <a:prstGeom prst="rect">
                  <a:avLst/>
                </a:prstGeom>
                <a:blipFill>
                  <a:blip r:embed="rId30"/>
                  <a:stretch>
                    <a:fillRect l="-1266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575E01-CB77-714C-84E6-79E80335C687}"/>
                    </a:ext>
                  </a:extLst>
                </p:cNvPr>
                <p:cNvSpPr txBox="1"/>
                <p:nvPr/>
              </p:nvSpPr>
              <p:spPr>
                <a:xfrm>
                  <a:off x="11465903" y="4612575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575E01-CB77-714C-84E6-79E80335C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4612575"/>
                  <a:ext cx="480067" cy="369332"/>
                </a:xfrm>
                <a:prstGeom prst="rect">
                  <a:avLst/>
                </a:prstGeom>
                <a:blipFill>
                  <a:blip r:embed="rId31"/>
                  <a:stretch>
                    <a:fillRect l="-2532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A33048C2-56E8-CA40-8CA3-B17CFDAB53C1}"/>
                    </a:ext>
                  </a:extLst>
                </p:cNvPr>
                <p:cNvSpPr txBox="1"/>
                <p:nvPr/>
              </p:nvSpPr>
              <p:spPr>
                <a:xfrm>
                  <a:off x="11465903" y="4111302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A33048C2-56E8-CA40-8CA3-B17CFDAB5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4111302"/>
                  <a:ext cx="366834" cy="369332"/>
                </a:xfrm>
                <a:prstGeom prst="rect">
                  <a:avLst/>
                </a:prstGeom>
                <a:blipFill>
                  <a:blip r:embed="rId32"/>
                  <a:stretch>
                    <a:fillRect l="-5000" r="-5000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B0B7215-B5D4-5447-BD4D-FEF3D484ADB9}"/>
                  </a:ext>
                </a:extLst>
              </p:cNvPr>
              <p:cNvSpPr txBox="1"/>
              <p:nvPr/>
            </p:nvSpPr>
            <p:spPr>
              <a:xfrm>
                <a:off x="7363444" y="775398"/>
                <a:ext cx="3225948" cy="73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  <a:p>
                <a:endParaRPr lang="en-US" sz="2000" b="0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B0B7215-B5D4-5447-BD4D-FEF3D484A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4" y="775398"/>
                <a:ext cx="3225948" cy="7391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3437726-2C00-C645-9AD0-4B5DEA6EEB90}"/>
                  </a:ext>
                </a:extLst>
              </p:cNvPr>
              <p:cNvSpPr txBox="1"/>
              <p:nvPr/>
            </p:nvSpPr>
            <p:spPr>
              <a:xfrm>
                <a:off x="5993418" y="5028866"/>
                <a:ext cx="6139222" cy="658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𝑐𝑡𝑟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sim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𝒥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nary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3437726-2C00-C645-9AD0-4B5DEA6EE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18" y="5028866"/>
                <a:ext cx="6139222" cy="65877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Connector: Curved 170">
            <a:extLst>
              <a:ext uri="{FF2B5EF4-FFF2-40B4-BE49-F238E27FC236}">
                <a16:creationId xmlns:a16="http://schemas.microsoft.com/office/drawing/2014/main" id="{A9B3BA69-0BDA-2D4F-A543-0F8C7D213B1E}"/>
              </a:ext>
            </a:extLst>
          </p:cNvPr>
          <p:cNvCxnSpPr>
            <a:cxnSpLocks/>
            <a:stCxn id="190" idx="2"/>
            <a:endCxn id="239" idx="2"/>
          </p:cNvCxnSpPr>
          <p:nvPr/>
        </p:nvCxnSpPr>
        <p:spPr>
          <a:xfrm rot="16200000" flipH="1">
            <a:off x="7349248" y="3973855"/>
            <a:ext cx="1235840" cy="2191722"/>
          </a:xfrm>
          <a:prstGeom prst="curvedConnector5">
            <a:avLst>
              <a:gd name="adj1" fmla="val 1307"/>
              <a:gd name="adj2" fmla="val -62863"/>
              <a:gd name="adj3" fmla="val 11849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1E0582A9-6828-6845-94F3-07248DB0EF73}"/>
              </a:ext>
            </a:extLst>
          </p:cNvPr>
          <p:cNvPicPr>
            <a:picLocks noChangeAspect="1"/>
          </p:cNvPicPr>
          <p:nvPr/>
        </p:nvPicPr>
        <p:blipFill>
          <a:blip r:embed="rId35">
            <a:alphaModFix amt="43000"/>
          </a:blip>
          <a:stretch>
            <a:fillRect/>
          </a:stretch>
        </p:blipFill>
        <p:spPr>
          <a:xfrm>
            <a:off x="9535233" y="2501399"/>
            <a:ext cx="1993900" cy="200660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7905AA9-30A6-4C22-A393-1F333E551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64</a:t>
            </a:fld>
            <a:endParaRPr lang="en-US"/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EFC71A3E-49C4-4C88-AA09-E75843C32C0E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12E1605D-0E12-4A1E-918D-56E2AADCE67D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7460E078-133D-42AD-A444-8285B9EC6624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144A963E-7E5D-4F08-90F2-98538156544A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1C7CAD3-FFDA-4FC8-8B27-898A3946D675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3D629736-0A6C-4786-B25F-0F267F902CE2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0FEB3C64-99DC-42BC-8B94-4BCBE23ACC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AFFF9DAF-D333-49C3-8244-7F68ACDBFA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68FD7655-CABA-4C29-91E9-F13A3D282E28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C565ED6E-0101-44D0-8362-CEDCEF217A89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12" name="Straight Connector 111">
              <a:extLst>
                <a:ext uri="{FF2B5EF4-FFF2-40B4-BE49-F238E27FC236}">
                  <a16:creationId xmlns:a16="http://schemas.microsoft.com/office/drawing/2014/main" id="{838009B3-0706-4758-955B-5690D7973BA7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96078118-5FC3-4C42-9577-A018A2CBBD94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E9D57F60-7B26-4DBF-8D60-B942F766BC24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FA21F1E2-8493-49AD-8661-CEF3F1E1FEA5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8DD33956-7B84-4DEE-B647-70FE0E20103A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526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8 -0.00139 L -0.23932 -0.0023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0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BEB8-62DE-4E4F-B59F-D8ED850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context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1087B1-BB7F-47ED-9724-1ED2B73BD2D5}"/>
              </a:ext>
            </a:extLst>
          </p:cNvPr>
          <p:cNvGrpSpPr/>
          <p:nvPr/>
        </p:nvGrpSpPr>
        <p:grpSpPr>
          <a:xfrm>
            <a:off x="2356548" y="1624462"/>
            <a:ext cx="2131011" cy="761569"/>
            <a:chOff x="4280681" y="1652559"/>
            <a:chExt cx="2131011" cy="7615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A57C8A-217B-4FFB-821B-D1DD9C568DE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DE3246A-4973-43C6-8A3D-57FDEFB40DCA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D2BAE7E2-DB01-4F14-9ABB-B2BB5C13D179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476" r="-35714" b="-3606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H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C96BA0F-8BB2-439B-BCC9-710F4F539AB9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CA31E8E-2797-499D-9181-317E512BABAB}"/>
              </a:ext>
            </a:extLst>
          </p:cNvPr>
          <p:cNvSpPr txBox="1"/>
          <p:nvPr/>
        </p:nvSpPr>
        <p:spPr>
          <a:xfrm>
            <a:off x="4601167" y="1804616"/>
            <a:ext cx="25395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400" b="0" dirty="0">
              <a:solidFill>
                <a:srgbClr val="004B8E"/>
              </a:solidFill>
              <a:latin typeface="Times New Roman" panose="02020603050405020304" pitchFamily="18" charset="0"/>
            </a:endParaRPr>
          </a:p>
          <a:p>
            <a:endParaRPr lang="en-US" sz="4000" dirty="0">
              <a:solidFill>
                <a:srgbClr val="004B8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526359-4E42-40CA-B4AD-0537C0036972}"/>
                  </a:ext>
                </a:extLst>
              </p:cNvPr>
              <p:cNvSpPr txBox="1"/>
              <p:nvPr/>
            </p:nvSpPr>
            <p:spPr>
              <a:xfrm>
                <a:off x="1641094" y="1728248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A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0F526359-4E42-40CA-B4AD-0537C00369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1728248"/>
                <a:ext cx="673305" cy="55399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E58CBB-429B-4952-B235-557A416C1005}"/>
                  </a:ext>
                </a:extLst>
              </p:cNvPr>
              <p:cNvSpPr txBox="1"/>
              <p:nvPr/>
            </p:nvSpPr>
            <p:spPr>
              <a:xfrm>
                <a:off x="1641094" y="2878171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A</m:t>
                          </m:r>
                        </m:e>
                        <m:sup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CE58CBB-429B-4952-B235-557A416C10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2878171"/>
                <a:ext cx="673305" cy="55399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C7503D-A4B6-4DB1-9DBC-A7D1944864A6}"/>
                  </a:ext>
                </a:extLst>
              </p:cNvPr>
              <p:cNvSpPr txBox="1"/>
              <p:nvPr/>
            </p:nvSpPr>
            <p:spPr>
              <a:xfrm>
                <a:off x="1641094" y="4028094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600" b="0" i="0" smtClean="0">
                          <a:latin typeface="Cambria Math" panose="02040503050406030204" pitchFamily="18" charset="0"/>
                        </a:rPr>
                        <m:t>B</m:t>
                      </m:r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75C7503D-A4B6-4DB1-9DBC-A7D1944864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4028094"/>
                <a:ext cx="673305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8BA02D-3A32-4018-8A4E-8838E75DA3B8}"/>
                  </a:ext>
                </a:extLst>
              </p:cNvPr>
              <p:cNvSpPr txBox="1"/>
              <p:nvPr/>
            </p:nvSpPr>
            <p:spPr>
              <a:xfrm>
                <a:off x="1641094" y="5274890"/>
                <a:ext cx="673305" cy="5539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</m:oMath>
                  </m:oMathPara>
                </a14:m>
                <a:endParaRPr lang="en-US" sz="360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388BA02D-3A32-4018-8A4E-8838E75DA3B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41094" y="5274890"/>
                <a:ext cx="673305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/>
              <p:nvPr/>
            </p:nvSpPr>
            <p:spPr>
              <a:xfrm>
                <a:off x="379936" y="2244600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𝑜𝑟𝑖</m:t>
                          </m:r>
                        </m:sup>
                      </m:sSup>
                    </m:oMath>
                  </m:oMathPara>
                </a14:m>
                <a:endParaRPr lang="en-US" sz="3600" b="0" i="1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36" y="2244600"/>
                <a:ext cx="673305" cy="1126014"/>
              </a:xfrm>
              <a:prstGeom prst="rect">
                <a:avLst/>
              </a:prstGeom>
              <a:blipFill>
                <a:blip r:embed="rId8"/>
                <a:stretch>
                  <a:fillRect l="-901" r="-153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/>
              <p:nvPr/>
            </p:nvSpPr>
            <p:spPr>
              <a:xfrm>
                <a:off x="379936" y="4436983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936" y="4436983"/>
                <a:ext cx="673305" cy="1126014"/>
              </a:xfrm>
              <a:prstGeom prst="rect">
                <a:avLst/>
              </a:prstGeom>
              <a:blipFill>
                <a:blip r:embed="rId9"/>
                <a:stretch>
                  <a:fillRect r="-1081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9" name="Group 58">
            <a:extLst>
              <a:ext uri="{FF2B5EF4-FFF2-40B4-BE49-F238E27FC236}">
                <a16:creationId xmlns:a16="http://schemas.microsoft.com/office/drawing/2014/main" id="{891BEFBD-2E1A-41A6-BA92-4BAEDF5E5A28}"/>
              </a:ext>
            </a:extLst>
          </p:cNvPr>
          <p:cNvGrpSpPr/>
          <p:nvPr/>
        </p:nvGrpSpPr>
        <p:grpSpPr>
          <a:xfrm>
            <a:off x="2356548" y="2737573"/>
            <a:ext cx="2131011" cy="761569"/>
            <a:chOff x="4280681" y="1652559"/>
            <a:chExt cx="2131011" cy="761569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0CF1ED6-4C45-4D44-8D53-ED88A0E81C5B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54CB0A-F58B-4967-A460-FD5518DB54F7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3" name="Flowchart: Manual Operation 62">
                <a:extLst>
                  <a:ext uri="{FF2B5EF4-FFF2-40B4-BE49-F238E27FC236}">
                    <a16:creationId xmlns:a16="http://schemas.microsoft.com/office/drawing/2014/main" id="{2BE05046-5D79-4059-B292-346A639DDA9A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H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F28657-D814-4490-A975-118389C66E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FDE57D-9E46-49FC-8D8E-E09505F9ABF1}"/>
              </a:ext>
            </a:extLst>
          </p:cNvPr>
          <p:cNvGrpSpPr/>
          <p:nvPr/>
        </p:nvGrpSpPr>
        <p:grpSpPr>
          <a:xfrm>
            <a:off x="2361411" y="3834215"/>
            <a:ext cx="2131011" cy="761569"/>
            <a:chOff x="4280681" y="1652559"/>
            <a:chExt cx="2131011" cy="761569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9F1E49-5FD9-4056-976C-4C096AAC947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FE670A3-1B2C-4EE3-ABD6-651797ABD156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9" name="Flowchart: Manual Operation 68">
                <a:extLst>
                  <a:ext uri="{FF2B5EF4-FFF2-40B4-BE49-F238E27FC236}">
                    <a16:creationId xmlns:a16="http://schemas.microsoft.com/office/drawing/2014/main" id="{92A9759C-4CDC-4EE2-A856-2A8B5F0897B1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H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8D18E10-8AAB-4ACC-8A34-5CAFAB1596B1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3DA2DB-5FDB-4C9C-9E14-A24FEFA03AEE}"/>
              </a:ext>
            </a:extLst>
          </p:cNvPr>
          <p:cNvGrpSpPr/>
          <p:nvPr/>
        </p:nvGrpSpPr>
        <p:grpSpPr>
          <a:xfrm>
            <a:off x="2356548" y="5073948"/>
            <a:ext cx="2131011" cy="761569"/>
            <a:chOff x="4280681" y="1652559"/>
            <a:chExt cx="2131011" cy="76156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F870211-B2D0-49FF-BC97-10647C90AE64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05EE61F-988A-4119-8A55-B6FF2FD3AC50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68D504F3-5EAC-4E41-8641-CE6DD470DCF7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H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5CFA2CF-9BED-470C-BDD0-F8A91F896EA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9" name="Connector: Curved 158">
            <a:extLst>
              <a:ext uri="{FF2B5EF4-FFF2-40B4-BE49-F238E27FC236}">
                <a16:creationId xmlns:a16="http://schemas.microsoft.com/office/drawing/2014/main" id="{CDDF8F30-6BE2-48C9-B6F7-4B06555EB3FC}"/>
              </a:ext>
            </a:extLst>
          </p:cNvPr>
          <p:cNvCxnSpPr>
            <a:cxnSpLocks/>
            <a:endCxn id="50" idx="1"/>
          </p:cNvCxnSpPr>
          <p:nvPr/>
        </p:nvCxnSpPr>
        <p:spPr>
          <a:xfrm flipV="1">
            <a:off x="967727" y="2005247"/>
            <a:ext cx="673367" cy="63476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Connector: Curved 161">
            <a:extLst>
              <a:ext uri="{FF2B5EF4-FFF2-40B4-BE49-F238E27FC236}">
                <a16:creationId xmlns:a16="http://schemas.microsoft.com/office/drawing/2014/main" id="{37F1FCCA-5E5C-44C2-96FC-456DF2C76328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1010484" y="2639170"/>
            <a:ext cx="630610" cy="51600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Connector: Curved 164">
            <a:extLst>
              <a:ext uri="{FF2B5EF4-FFF2-40B4-BE49-F238E27FC236}">
                <a16:creationId xmlns:a16="http://schemas.microsoft.com/office/drawing/2014/main" id="{C618E5C5-D3BC-4D01-AFE7-282CA70CE287}"/>
              </a:ext>
            </a:extLst>
          </p:cNvPr>
          <p:cNvCxnSpPr>
            <a:cxnSpLocks/>
          </p:cNvCxnSpPr>
          <p:nvPr/>
        </p:nvCxnSpPr>
        <p:spPr>
          <a:xfrm flipV="1">
            <a:off x="964372" y="4206729"/>
            <a:ext cx="673367" cy="634761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Connector: Curved 165">
            <a:extLst>
              <a:ext uri="{FF2B5EF4-FFF2-40B4-BE49-F238E27FC236}">
                <a16:creationId xmlns:a16="http://schemas.microsoft.com/office/drawing/2014/main" id="{4A1179AA-721C-4D65-AB88-FB7BFB6A8CCA}"/>
              </a:ext>
            </a:extLst>
          </p:cNvPr>
          <p:cNvCxnSpPr>
            <a:cxnSpLocks/>
          </p:cNvCxnSpPr>
          <p:nvPr/>
        </p:nvCxnSpPr>
        <p:spPr>
          <a:xfrm>
            <a:off x="1007067" y="4845840"/>
            <a:ext cx="630610" cy="516000"/>
          </a:xfrm>
          <a:prstGeom prst="curvedConnector3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9" name="Connector: Curved 178">
            <a:extLst>
              <a:ext uri="{FF2B5EF4-FFF2-40B4-BE49-F238E27FC236}">
                <a16:creationId xmlns:a16="http://schemas.microsoft.com/office/drawing/2014/main" id="{7DC23FAB-0982-46BC-B10F-EC07325A7816}"/>
              </a:ext>
            </a:extLst>
          </p:cNvPr>
          <p:cNvCxnSpPr>
            <a:cxnSpLocks/>
            <a:stCxn id="192" idx="2"/>
            <a:endCxn id="239" idx="0"/>
          </p:cNvCxnSpPr>
          <p:nvPr/>
        </p:nvCxnSpPr>
        <p:spPr>
          <a:xfrm rot="16200000" flipH="1">
            <a:off x="8170142" y="4135979"/>
            <a:ext cx="577072" cy="1208701"/>
          </a:xfrm>
          <a:prstGeom prst="curvedConnector3">
            <a:avLst>
              <a:gd name="adj1" fmla="val 50000"/>
            </a:avLst>
          </a:prstGeom>
          <a:ln w="28575">
            <a:solidFill>
              <a:srgbClr val="2F528F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3E73CA8-D56E-4B22-9609-B3A1C7951555}"/>
              </a:ext>
            </a:extLst>
          </p:cNvPr>
          <p:cNvGrpSpPr/>
          <p:nvPr/>
        </p:nvGrpSpPr>
        <p:grpSpPr>
          <a:xfrm>
            <a:off x="4561513" y="1631346"/>
            <a:ext cx="697692" cy="4538489"/>
            <a:chOff x="4601167" y="1681505"/>
            <a:chExt cx="697692" cy="4538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/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/>
                <p:nvPr/>
              </p:nvSpPr>
              <p:spPr>
                <a:xfrm>
                  <a:off x="4601167" y="3971557"/>
                  <a:ext cx="670376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3971557"/>
                  <a:ext cx="670376" cy="98488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/>
                <p:nvPr/>
              </p:nvSpPr>
              <p:spPr>
                <a:xfrm>
                  <a:off x="4601167" y="2892441"/>
                  <a:ext cx="697692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2892441"/>
                  <a:ext cx="697692" cy="984885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/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  <m:sup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72" name="Group 171">
            <a:extLst>
              <a:ext uri="{FF2B5EF4-FFF2-40B4-BE49-F238E27FC236}">
                <a16:creationId xmlns:a16="http://schemas.microsoft.com/office/drawing/2014/main" id="{2862F999-FC97-8244-B71F-26F76C8CAA7C}"/>
              </a:ext>
            </a:extLst>
          </p:cNvPr>
          <p:cNvGrpSpPr/>
          <p:nvPr/>
        </p:nvGrpSpPr>
        <p:grpSpPr>
          <a:xfrm>
            <a:off x="6625237" y="2511468"/>
            <a:ext cx="1966042" cy="1940328"/>
            <a:chOff x="7882183" y="2497479"/>
            <a:chExt cx="1966042" cy="1940328"/>
          </a:xfrm>
        </p:grpSpPr>
        <p:grpSp>
          <p:nvGrpSpPr>
            <p:cNvPr id="182" name="Group 181">
              <a:extLst>
                <a:ext uri="{FF2B5EF4-FFF2-40B4-BE49-F238E27FC236}">
                  <a16:creationId xmlns:a16="http://schemas.microsoft.com/office/drawing/2014/main" id="{2E068800-530C-A14B-AB0A-6A8DB70EC493}"/>
                </a:ext>
              </a:extLst>
            </p:cNvPr>
            <p:cNvGrpSpPr/>
            <p:nvPr/>
          </p:nvGrpSpPr>
          <p:grpSpPr>
            <a:xfrm>
              <a:off x="7882183" y="2497479"/>
              <a:ext cx="1966042" cy="492142"/>
              <a:chOff x="6881427" y="2384942"/>
              <a:chExt cx="1966042" cy="492142"/>
            </a:xfrm>
            <a:solidFill>
              <a:schemeClr val="bg1"/>
            </a:solidFill>
          </p:grpSpPr>
          <p:sp>
            <p:nvSpPr>
              <p:cNvPr id="202" name="Rectangle 201">
                <a:extLst>
                  <a:ext uri="{FF2B5EF4-FFF2-40B4-BE49-F238E27FC236}">
                    <a16:creationId xmlns:a16="http://schemas.microsoft.com/office/drawing/2014/main" id="{AD1AE5D4-F3F0-DF40-A732-9532EB6F8B07}"/>
                  </a:ext>
                </a:extLst>
              </p:cNvPr>
              <p:cNvSpPr/>
              <p:nvPr/>
            </p:nvSpPr>
            <p:spPr>
              <a:xfrm>
                <a:off x="6881427" y="2384945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3" name="Rectangle 202">
                <a:extLst>
                  <a:ext uri="{FF2B5EF4-FFF2-40B4-BE49-F238E27FC236}">
                    <a16:creationId xmlns:a16="http://schemas.microsoft.com/office/drawing/2014/main" id="{B143F3F0-E8AB-A744-81A5-5EACE1C1B74A}"/>
                  </a:ext>
                </a:extLst>
              </p:cNvPr>
              <p:cNvSpPr/>
              <p:nvPr/>
            </p:nvSpPr>
            <p:spPr>
              <a:xfrm>
                <a:off x="7373566" y="2384944"/>
                <a:ext cx="492139" cy="492139"/>
              </a:xfrm>
              <a:prstGeom prst="rect">
                <a:avLst/>
              </a:prstGeom>
              <a:solidFill>
                <a:schemeClr val="tx1">
                  <a:lumMod val="75000"/>
                  <a:lumOff val="2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4" name="Rectangle 203">
                <a:extLst>
                  <a:ext uri="{FF2B5EF4-FFF2-40B4-BE49-F238E27FC236}">
                    <a16:creationId xmlns:a16="http://schemas.microsoft.com/office/drawing/2014/main" id="{4160F5A0-B960-F94A-9157-F0AB8C756D2D}"/>
                  </a:ext>
                </a:extLst>
              </p:cNvPr>
              <p:cNvSpPr/>
              <p:nvPr/>
            </p:nvSpPr>
            <p:spPr>
              <a:xfrm>
                <a:off x="7865705" y="2384943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5" name="Rectangle 204">
                <a:extLst>
                  <a:ext uri="{FF2B5EF4-FFF2-40B4-BE49-F238E27FC236}">
                    <a16:creationId xmlns:a16="http://schemas.microsoft.com/office/drawing/2014/main" id="{247635C8-7800-AA46-93BB-46B72144B657}"/>
                  </a:ext>
                </a:extLst>
              </p:cNvPr>
              <p:cNvSpPr/>
              <p:nvPr/>
            </p:nvSpPr>
            <p:spPr>
              <a:xfrm>
                <a:off x="8357844" y="2384942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7" name="Group 186">
              <a:extLst>
                <a:ext uri="{FF2B5EF4-FFF2-40B4-BE49-F238E27FC236}">
                  <a16:creationId xmlns:a16="http://schemas.microsoft.com/office/drawing/2014/main" id="{25A56172-B0CB-4F42-B622-B8E526846118}"/>
                </a:ext>
              </a:extLst>
            </p:cNvPr>
            <p:cNvGrpSpPr/>
            <p:nvPr/>
          </p:nvGrpSpPr>
          <p:grpSpPr>
            <a:xfrm>
              <a:off x="7882183" y="2989922"/>
              <a:ext cx="1966042" cy="492142"/>
              <a:chOff x="6881427" y="2384942"/>
              <a:chExt cx="1966042" cy="492142"/>
            </a:xfrm>
            <a:solidFill>
              <a:schemeClr val="bg1"/>
            </a:solidFill>
          </p:grpSpPr>
          <p:sp>
            <p:nvSpPr>
              <p:cNvPr id="198" name="Rectangle 197">
                <a:extLst>
                  <a:ext uri="{FF2B5EF4-FFF2-40B4-BE49-F238E27FC236}">
                    <a16:creationId xmlns:a16="http://schemas.microsoft.com/office/drawing/2014/main" id="{83C8F971-3E3F-A545-B6E4-E917AF02D94B}"/>
                  </a:ext>
                </a:extLst>
              </p:cNvPr>
              <p:cNvSpPr/>
              <p:nvPr/>
            </p:nvSpPr>
            <p:spPr>
              <a:xfrm>
                <a:off x="6881427" y="2384945"/>
                <a:ext cx="492139" cy="492139"/>
              </a:xfrm>
              <a:prstGeom prst="rect">
                <a:avLst/>
              </a:prstGeom>
              <a:solidFill>
                <a:schemeClr val="bg2">
                  <a:lumMod val="5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9" name="Rectangle 198">
                <a:extLst>
                  <a:ext uri="{FF2B5EF4-FFF2-40B4-BE49-F238E27FC236}">
                    <a16:creationId xmlns:a16="http://schemas.microsoft.com/office/drawing/2014/main" id="{67152340-2874-684D-A35B-3386A48E86BE}"/>
                  </a:ext>
                </a:extLst>
              </p:cNvPr>
              <p:cNvSpPr/>
              <p:nvPr/>
            </p:nvSpPr>
            <p:spPr>
              <a:xfrm>
                <a:off x="7373566" y="2384944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0" name="Rectangle 199">
                <a:extLst>
                  <a:ext uri="{FF2B5EF4-FFF2-40B4-BE49-F238E27FC236}">
                    <a16:creationId xmlns:a16="http://schemas.microsoft.com/office/drawing/2014/main" id="{3784EAF6-5F97-8842-A9BD-D8A14DD382F3}"/>
                  </a:ext>
                </a:extLst>
              </p:cNvPr>
              <p:cNvSpPr/>
              <p:nvPr/>
            </p:nvSpPr>
            <p:spPr>
              <a:xfrm>
                <a:off x="7865705" y="2384943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1" name="Rectangle 200">
                <a:extLst>
                  <a:ext uri="{FF2B5EF4-FFF2-40B4-BE49-F238E27FC236}">
                    <a16:creationId xmlns:a16="http://schemas.microsoft.com/office/drawing/2014/main" id="{D2221371-1F34-3C4D-8700-647BA365D8D4}"/>
                  </a:ext>
                </a:extLst>
              </p:cNvPr>
              <p:cNvSpPr/>
              <p:nvPr/>
            </p:nvSpPr>
            <p:spPr>
              <a:xfrm>
                <a:off x="8357844" y="2384942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8" name="Group 187">
              <a:extLst>
                <a:ext uri="{FF2B5EF4-FFF2-40B4-BE49-F238E27FC236}">
                  <a16:creationId xmlns:a16="http://schemas.microsoft.com/office/drawing/2014/main" id="{3B3AE95C-3B28-D64D-B841-73C5450F80F8}"/>
                </a:ext>
              </a:extLst>
            </p:cNvPr>
            <p:cNvGrpSpPr/>
            <p:nvPr/>
          </p:nvGrpSpPr>
          <p:grpSpPr>
            <a:xfrm>
              <a:off x="7882183" y="3482061"/>
              <a:ext cx="1966042" cy="492142"/>
              <a:chOff x="6881427" y="2384942"/>
              <a:chExt cx="1966042" cy="492142"/>
            </a:xfrm>
            <a:solidFill>
              <a:schemeClr val="bg1"/>
            </a:solidFill>
          </p:grpSpPr>
          <p:sp>
            <p:nvSpPr>
              <p:cNvPr id="194" name="Rectangle 193">
                <a:extLst>
                  <a:ext uri="{FF2B5EF4-FFF2-40B4-BE49-F238E27FC236}">
                    <a16:creationId xmlns:a16="http://schemas.microsoft.com/office/drawing/2014/main" id="{38D23CD2-A4BB-7A40-BC2D-38EEA9FE39D3}"/>
                  </a:ext>
                </a:extLst>
              </p:cNvPr>
              <p:cNvSpPr/>
              <p:nvPr/>
            </p:nvSpPr>
            <p:spPr>
              <a:xfrm>
                <a:off x="6881427" y="2384945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5" name="Rectangle 194">
                <a:extLst>
                  <a:ext uri="{FF2B5EF4-FFF2-40B4-BE49-F238E27FC236}">
                    <a16:creationId xmlns:a16="http://schemas.microsoft.com/office/drawing/2014/main" id="{DEFBBCDC-3C63-224C-99F7-9AA4B5A7AE7F}"/>
                  </a:ext>
                </a:extLst>
              </p:cNvPr>
              <p:cNvSpPr/>
              <p:nvPr/>
            </p:nvSpPr>
            <p:spPr>
              <a:xfrm>
                <a:off x="7373566" y="2384944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6" name="Rectangle 195">
                <a:extLst>
                  <a:ext uri="{FF2B5EF4-FFF2-40B4-BE49-F238E27FC236}">
                    <a16:creationId xmlns:a16="http://schemas.microsoft.com/office/drawing/2014/main" id="{B3E057B6-8697-D247-8032-988DF95DF757}"/>
                  </a:ext>
                </a:extLst>
              </p:cNvPr>
              <p:cNvSpPr/>
              <p:nvPr/>
            </p:nvSpPr>
            <p:spPr>
              <a:xfrm>
                <a:off x="7865705" y="2384943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7" name="Rectangle 196">
                <a:extLst>
                  <a:ext uri="{FF2B5EF4-FFF2-40B4-BE49-F238E27FC236}">
                    <a16:creationId xmlns:a16="http://schemas.microsoft.com/office/drawing/2014/main" id="{A4D5F535-B145-DB42-BADB-C823C4B2F813}"/>
                  </a:ext>
                </a:extLst>
              </p:cNvPr>
              <p:cNvSpPr/>
              <p:nvPr/>
            </p:nvSpPr>
            <p:spPr>
              <a:xfrm>
                <a:off x="8357844" y="2384942"/>
                <a:ext cx="489625" cy="49213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9" name="Group 188">
              <a:extLst>
                <a:ext uri="{FF2B5EF4-FFF2-40B4-BE49-F238E27FC236}">
                  <a16:creationId xmlns:a16="http://schemas.microsoft.com/office/drawing/2014/main" id="{D15633BC-B9DB-664E-B320-A6DB8A719015}"/>
                </a:ext>
              </a:extLst>
            </p:cNvPr>
            <p:cNvGrpSpPr/>
            <p:nvPr/>
          </p:nvGrpSpPr>
          <p:grpSpPr>
            <a:xfrm>
              <a:off x="7882183" y="3945665"/>
              <a:ext cx="1966042" cy="492142"/>
              <a:chOff x="6881427" y="2384942"/>
              <a:chExt cx="1966042" cy="492142"/>
            </a:xfrm>
            <a:solidFill>
              <a:schemeClr val="bg1"/>
            </a:solidFill>
          </p:grpSpPr>
          <p:sp>
            <p:nvSpPr>
              <p:cNvPr id="190" name="Rectangle 189">
                <a:extLst>
                  <a:ext uri="{FF2B5EF4-FFF2-40B4-BE49-F238E27FC236}">
                    <a16:creationId xmlns:a16="http://schemas.microsoft.com/office/drawing/2014/main" id="{3C6AEF6E-ADF6-D14D-9A1C-12CB5C4D76E0}"/>
                  </a:ext>
                </a:extLst>
              </p:cNvPr>
              <p:cNvSpPr/>
              <p:nvPr/>
            </p:nvSpPr>
            <p:spPr>
              <a:xfrm>
                <a:off x="6881427" y="2384945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1" name="Rectangle 190">
                <a:extLst>
                  <a:ext uri="{FF2B5EF4-FFF2-40B4-BE49-F238E27FC236}">
                    <a16:creationId xmlns:a16="http://schemas.microsoft.com/office/drawing/2014/main" id="{5F8BFB16-5C78-AE44-A4EC-A4EC1FA33935}"/>
                  </a:ext>
                </a:extLst>
              </p:cNvPr>
              <p:cNvSpPr/>
              <p:nvPr/>
            </p:nvSpPr>
            <p:spPr>
              <a:xfrm>
                <a:off x="7373566" y="2384944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2" name="Rectangle 191">
                <a:extLst>
                  <a:ext uri="{FF2B5EF4-FFF2-40B4-BE49-F238E27FC236}">
                    <a16:creationId xmlns:a16="http://schemas.microsoft.com/office/drawing/2014/main" id="{55C2C149-97C4-F64C-924B-C05EF248C530}"/>
                  </a:ext>
                </a:extLst>
              </p:cNvPr>
              <p:cNvSpPr/>
              <p:nvPr/>
            </p:nvSpPr>
            <p:spPr>
              <a:xfrm>
                <a:off x="7865705" y="2384943"/>
                <a:ext cx="489625" cy="4921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3" name="Rectangle 192">
                <a:extLst>
                  <a:ext uri="{FF2B5EF4-FFF2-40B4-BE49-F238E27FC236}">
                    <a16:creationId xmlns:a16="http://schemas.microsoft.com/office/drawing/2014/main" id="{B54BED7C-728D-3543-8FBD-439C035E76EB}"/>
                  </a:ext>
                </a:extLst>
              </p:cNvPr>
              <p:cNvSpPr/>
              <p:nvPr/>
            </p:nvSpPr>
            <p:spPr>
              <a:xfrm>
                <a:off x="8357844" y="2384942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0C8FBCF-B64D-4C41-86A9-49CC45A74A2F}"/>
                  </a:ext>
                </a:extLst>
              </p:cNvPr>
              <p:cNvSpPr txBox="1"/>
              <p:nvPr/>
            </p:nvSpPr>
            <p:spPr>
              <a:xfrm>
                <a:off x="6653799" y="2019024"/>
                <a:ext cx="4841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73" name="TextBox 172">
                <a:extLst>
                  <a:ext uri="{FF2B5EF4-FFF2-40B4-BE49-F238E27FC236}">
                    <a16:creationId xmlns:a16="http://schemas.microsoft.com/office/drawing/2014/main" id="{00C8FBCF-B64D-4C41-86A9-49CC45A74A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3799" y="2019024"/>
                <a:ext cx="484172" cy="738664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DDBB2F0-0168-884B-B697-2E2FD660E086}"/>
                  </a:ext>
                </a:extLst>
              </p:cNvPr>
              <p:cNvSpPr txBox="1"/>
              <p:nvPr/>
            </p:nvSpPr>
            <p:spPr>
              <a:xfrm>
                <a:off x="7183844" y="2019024"/>
                <a:ext cx="359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74" name="TextBox 173">
                <a:extLst>
                  <a:ext uri="{FF2B5EF4-FFF2-40B4-BE49-F238E27FC236}">
                    <a16:creationId xmlns:a16="http://schemas.microsoft.com/office/drawing/2014/main" id="{2DDBB2F0-0168-884B-B697-2E2FD660E0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3844" y="2019024"/>
                <a:ext cx="359201" cy="369332"/>
              </a:xfrm>
              <a:prstGeom prst="rect">
                <a:avLst/>
              </a:prstGeom>
              <a:blipFill>
                <a:blip r:embed="rId18"/>
                <a:stretch>
                  <a:fillRect l="-10169" r="-10169" b="-1639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9A76D0C1-CDB7-074E-93DC-DF9F1FF09326}"/>
                  </a:ext>
                </a:extLst>
              </p:cNvPr>
              <p:cNvSpPr txBox="1"/>
              <p:nvPr/>
            </p:nvSpPr>
            <p:spPr>
              <a:xfrm>
                <a:off x="7612029" y="2027190"/>
                <a:ext cx="50097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75" name="TextBox 174">
                <a:extLst>
                  <a:ext uri="{FF2B5EF4-FFF2-40B4-BE49-F238E27FC236}">
                    <a16:creationId xmlns:a16="http://schemas.microsoft.com/office/drawing/2014/main" id="{9A76D0C1-CDB7-074E-93DC-DF9F1FF093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2029" y="2027190"/>
                <a:ext cx="500971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9124989-A262-F242-8B45-A48AA1AD02C4}"/>
                  </a:ext>
                </a:extLst>
              </p:cNvPr>
              <p:cNvSpPr txBox="1"/>
              <p:nvPr/>
            </p:nvSpPr>
            <p:spPr>
              <a:xfrm>
                <a:off x="8143429" y="2019024"/>
                <a:ext cx="3815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76" name="TextBox 175">
                <a:extLst>
                  <a:ext uri="{FF2B5EF4-FFF2-40B4-BE49-F238E27FC236}">
                    <a16:creationId xmlns:a16="http://schemas.microsoft.com/office/drawing/2014/main" id="{E9124989-A262-F242-8B45-A48AA1AD02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43429" y="2019024"/>
                <a:ext cx="381578" cy="369332"/>
              </a:xfrm>
              <a:prstGeom prst="rect">
                <a:avLst/>
              </a:prstGeom>
              <a:blipFill>
                <a:blip r:embed="rId20"/>
                <a:stretch>
                  <a:fillRect l="-11290" r="-6452" b="-1475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7EEEE3F-D8CF-4E45-8738-6E77C8B89318}"/>
                  </a:ext>
                </a:extLst>
              </p:cNvPr>
              <p:cNvSpPr txBox="1"/>
              <p:nvPr/>
            </p:nvSpPr>
            <p:spPr>
              <a:xfrm>
                <a:off x="6141379" y="2548840"/>
                <a:ext cx="4841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77" name="TextBox 176">
                <a:extLst>
                  <a:ext uri="{FF2B5EF4-FFF2-40B4-BE49-F238E27FC236}">
                    <a16:creationId xmlns:a16="http://schemas.microsoft.com/office/drawing/2014/main" id="{57EEEE3F-D8CF-4E45-8738-6E77C8B89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79" y="2548840"/>
                <a:ext cx="484172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441F99C-1D35-C34E-962D-141EB0541481}"/>
                  </a:ext>
                </a:extLst>
              </p:cNvPr>
              <p:cNvSpPr txBox="1"/>
              <p:nvPr/>
            </p:nvSpPr>
            <p:spPr>
              <a:xfrm>
                <a:off x="6182628" y="3055659"/>
                <a:ext cx="35920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78" name="TextBox 177">
                <a:extLst>
                  <a:ext uri="{FF2B5EF4-FFF2-40B4-BE49-F238E27FC236}">
                    <a16:creationId xmlns:a16="http://schemas.microsoft.com/office/drawing/2014/main" id="{1441F99C-1D35-C34E-962D-141EB05414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28" y="3055659"/>
                <a:ext cx="359201" cy="369332"/>
              </a:xfrm>
              <a:prstGeom prst="rect">
                <a:avLst/>
              </a:prstGeom>
              <a:blipFill>
                <a:blip r:embed="rId22"/>
                <a:stretch>
                  <a:fillRect l="-10169" r="-10169" b="-1639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CAB26657-0787-D74F-A655-3A709A719AC8}"/>
                  </a:ext>
                </a:extLst>
              </p:cNvPr>
              <p:cNvSpPr txBox="1"/>
              <p:nvPr/>
            </p:nvSpPr>
            <p:spPr>
              <a:xfrm>
                <a:off x="6119850" y="3521342"/>
                <a:ext cx="500971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80" name="TextBox 179">
                <a:extLst>
                  <a:ext uri="{FF2B5EF4-FFF2-40B4-BE49-F238E27FC236}">
                    <a16:creationId xmlns:a16="http://schemas.microsoft.com/office/drawing/2014/main" id="{CAB26657-0787-D74F-A655-3A709A719A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19850" y="3521342"/>
                <a:ext cx="500971" cy="7386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A24FEA0-D36C-3040-A52B-156914C49DC4}"/>
                  </a:ext>
                </a:extLst>
              </p:cNvPr>
              <p:cNvSpPr txBox="1"/>
              <p:nvPr/>
            </p:nvSpPr>
            <p:spPr>
              <a:xfrm>
                <a:off x="6182628" y="4000650"/>
                <a:ext cx="38157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81" name="TextBox 180">
                <a:extLst>
                  <a:ext uri="{FF2B5EF4-FFF2-40B4-BE49-F238E27FC236}">
                    <a16:creationId xmlns:a16="http://schemas.microsoft.com/office/drawing/2014/main" id="{EA24FEA0-D36C-3040-A52B-156914C49D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2628" y="4000650"/>
                <a:ext cx="381578" cy="369332"/>
              </a:xfrm>
              <a:prstGeom prst="rect">
                <a:avLst/>
              </a:prstGeom>
              <a:blipFill>
                <a:blip r:embed="rId24"/>
                <a:stretch>
                  <a:fillRect l="-9524" r="-4762" b="-1475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6" name="TextBox 205">
            <a:extLst>
              <a:ext uri="{FF2B5EF4-FFF2-40B4-BE49-F238E27FC236}">
                <a16:creationId xmlns:a16="http://schemas.microsoft.com/office/drawing/2014/main" id="{0931EFCB-13BD-0E4F-90A6-35E9DCD9C62C}"/>
              </a:ext>
            </a:extLst>
          </p:cNvPr>
          <p:cNvSpPr txBox="1"/>
          <p:nvPr/>
        </p:nvSpPr>
        <p:spPr>
          <a:xfrm>
            <a:off x="6473627" y="1484253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map</a:t>
            </a: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EE913989-C711-984C-A734-E7275AAE1F7D}"/>
              </a:ext>
            </a:extLst>
          </p:cNvPr>
          <p:cNvSpPr txBox="1"/>
          <p:nvPr/>
        </p:nvSpPr>
        <p:spPr>
          <a:xfrm>
            <a:off x="9487634" y="1484253"/>
            <a:ext cx="2157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context</a:t>
            </a:r>
          </a:p>
        </p:txBody>
      </p:sp>
      <p:grpSp>
        <p:nvGrpSpPr>
          <p:cNvPr id="208" name="Group 207">
            <a:extLst>
              <a:ext uri="{FF2B5EF4-FFF2-40B4-BE49-F238E27FC236}">
                <a16:creationId xmlns:a16="http://schemas.microsoft.com/office/drawing/2014/main" id="{51F72F6F-708F-EA45-82A9-57296D8EC320}"/>
              </a:ext>
            </a:extLst>
          </p:cNvPr>
          <p:cNvGrpSpPr/>
          <p:nvPr/>
        </p:nvGrpSpPr>
        <p:grpSpPr>
          <a:xfrm>
            <a:off x="9544843" y="2135882"/>
            <a:ext cx="2473982" cy="2331361"/>
            <a:chOff x="9471988" y="2668240"/>
            <a:chExt cx="2473982" cy="2331361"/>
          </a:xfrm>
        </p:grpSpPr>
        <p:grpSp>
          <p:nvGrpSpPr>
            <p:cNvPr id="209" name="Group 208">
              <a:extLst>
                <a:ext uri="{FF2B5EF4-FFF2-40B4-BE49-F238E27FC236}">
                  <a16:creationId xmlns:a16="http://schemas.microsoft.com/office/drawing/2014/main" id="{82A7C358-67DF-AA4D-9455-B41EE75444A4}"/>
                </a:ext>
              </a:extLst>
            </p:cNvPr>
            <p:cNvGrpSpPr/>
            <p:nvPr/>
          </p:nvGrpSpPr>
          <p:grpSpPr>
            <a:xfrm>
              <a:off x="9471988" y="3059273"/>
              <a:ext cx="1966042" cy="1940328"/>
              <a:chOff x="7882183" y="2497479"/>
              <a:chExt cx="1966042" cy="1940328"/>
            </a:xfrm>
          </p:grpSpPr>
          <p:grpSp>
            <p:nvGrpSpPr>
              <p:cNvPr id="218" name="Group 217">
                <a:extLst>
                  <a:ext uri="{FF2B5EF4-FFF2-40B4-BE49-F238E27FC236}">
                    <a16:creationId xmlns:a16="http://schemas.microsoft.com/office/drawing/2014/main" id="{B19744DB-540B-3D4D-BEEB-11ADDCC971CE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DCDFE8DF-CED9-1F44-A112-87F4DC202BA6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E62F9040-936C-FA45-A62A-B1A4346736C0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29FA4A8F-D901-C641-9F2E-EBCFCBF19EAF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2B815156-1D59-F347-85EE-07AD36325802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19" name="Group 218">
                <a:extLst>
                  <a:ext uri="{FF2B5EF4-FFF2-40B4-BE49-F238E27FC236}">
                    <a16:creationId xmlns:a16="http://schemas.microsoft.com/office/drawing/2014/main" id="{F9AAC79F-0000-C240-849D-D52919F7A043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7B2413CC-7A54-AB4A-87DE-28043B00903C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C0D242E6-DD86-D642-B9CF-31269FA041EA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014D6D9D-1073-BB4B-87D6-FEBA6DB2C31B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06D341BF-A052-8F4E-8CBE-4BA5EB87BEE0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0" name="Group 219">
                <a:extLst>
                  <a:ext uri="{FF2B5EF4-FFF2-40B4-BE49-F238E27FC236}">
                    <a16:creationId xmlns:a16="http://schemas.microsoft.com/office/drawing/2014/main" id="{C5D87578-55E8-A641-8529-5FB41B1116CE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26" name="Rectangle 225">
                  <a:extLst>
                    <a:ext uri="{FF2B5EF4-FFF2-40B4-BE49-F238E27FC236}">
                      <a16:creationId xmlns:a16="http://schemas.microsoft.com/office/drawing/2014/main" id="{68A4D1DB-6010-CF40-8391-A2BD9F2A5BE4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7" name="Rectangle 226">
                  <a:extLst>
                    <a:ext uri="{FF2B5EF4-FFF2-40B4-BE49-F238E27FC236}">
                      <a16:creationId xmlns:a16="http://schemas.microsoft.com/office/drawing/2014/main" id="{426CCC6C-6EB1-524F-9322-B9C8029E8703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8" name="Rectangle 227">
                  <a:extLst>
                    <a:ext uri="{FF2B5EF4-FFF2-40B4-BE49-F238E27FC236}">
                      <a16:creationId xmlns:a16="http://schemas.microsoft.com/office/drawing/2014/main" id="{BDB0159F-D5D9-B44C-861F-E6F9CCE0E755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1F0CF8B6-9E54-C54A-8351-206F2788CF95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21" name="Group 220">
                <a:extLst>
                  <a:ext uri="{FF2B5EF4-FFF2-40B4-BE49-F238E27FC236}">
                    <a16:creationId xmlns:a16="http://schemas.microsoft.com/office/drawing/2014/main" id="{C9E42455-D305-EB4B-B38D-D66F3794D07F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22" name="Rectangle 221">
                  <a:extLst>
                    <a:ext uri="{FF2B5EF4-FFF2-40B4-BE49-F238E27FC236}">
                      <a16:creationId xmlns:a16="http://schemas.microsoft.com/office/drawing/2014/main" id="{A5B35D6C-4634-7645-B0C7-C233A3E6404C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3" name="Rectangle 222">
                  <a:extLst>
                    <a:ext uri="{FF2B5EF4-FFF2-40B4-BE49-F238E27FC236}">
                      <a16:creationId xmlns:a16="http://schemas.microsoft.com/office/drawing/2014/main" id="{1D7377B9-1962-D245-A03C-0EF1B7EA5E5C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4" name="Rectangle 223">
                  <a:extLst>
                    <a:ext uri="{FF2B5EF4-FFF2-40B4-BE49-F238E27FC236}">
                      <a16:creationId xmlns:a16="http://schemas.microsoft.com/office/drawing/2014/main" id="{1F3C7834-D2D3-124F-8412-26266B2D09D1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25" name="Rectangle 224">
                  <a:extLst>
                    <a:ext uri="{FF2B5EF4-FFF2-40B4-BE49-F238E27FC236}">
                      <a16:creationId xmlns:a16="http://schemas.microsoft.com/office/drawing/2014/main" id="{72027928-B645-CB46-8D0B-6D6152C96295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2AAC8FE-3616-E342-BEE1-F22DD46A6340}"/>
                    </a:ext>
                  </a:extLst>
                </p:cNvPr>
                <p:cNvSpPr txBox="1"/>
                <p:nvPr/>
              </p:nvSpPr>
              <p:spPr>
                <a:xfrm>
                  <a:off x="9484060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0" name="TextBox 209">
                  <a:extLst>
                    <a:ext uri="{FF2B5EF4-FFF2-40B4-BE49-F238E27FC236}">
                      <a16:creationId xmlns:a16="http://schemas.microsoft.com/office/drawing/2014/main" id="{12AAC8FE-3616-E342-BEE1-F22DD46A6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484060" y="2668240"/>
                  <a:ext cx="480067" cy="369332"/>
                </a:xfrm>
                <a:prstGeom prst="rect">
                  <a:avLst/>
                </a:prstGeom>
                <a:blipFill>
                  <a:blip r:embed="rId25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FB13D7A8-BB2B-024D-AFF1-7946E31E3A5E}"/>
                    </a:ext>
                  </a:extLst>
                </p:cNvPr>
                <p:cNvSpPr txBox="1"/>
                <p:nvPr/>
              </p:nvSpPr>
              <p:spPr>
                <a:xfrm>
                  <a:off x="9976198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1" name="TextBox 210">
                  <a:extLst>
                    <a:ext uri="{FF2B5EF4-FFF2-40B4-BE49-F238E27FC236}">
                      <a16:creationId xmlns:a16="http://schemas.microsoft.com/office/drawing/2014/main" id="{FB13D7A8-BB2B-024D-AFF1-7946E31E3A5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976198" y="2668240"/>
                  <a:ext cx="480067" cy="369332"/>
                </a:xfrm>
                <a:prstGeom prst="rect">
                  <a:avLst/>
                </a:prstGeom>
                <a:blipFill>
                  <a:blip r:embed="rId26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6CB542A9-F166-9F45-A25C-B42C6D553E32}"/>
                    </a:ext>
                  </a:extLst>
                </p:cNvPr>
                <p:cNvSpPr txBox="1"/>
                <p:nvPr/>
              </p:nvSpPr>
              <p:spPr>
                <a:xfrm>
                  <a:off x="10493697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2" name="TextBox 211">
                  <a:extLst>
                    <a:ext uri="{FF2B5EF4-FFF2-40B4-BE49-F238E27FC236}">
                      <a16:creationId xmlns:a16="http://schemas.microsoft.com/office/drawing/2014/main" id="{6CB542A9-F166-9F45-A25C-B42C6D553E3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93697" y="2668240"/>
                  <a:ext cx="480067" cy="369332"/>
                </a:xfrm>
                <a:prstGeom prst="rect">
                  <a:avLst/>
                </a:prstGeom>
                <a:blipFill>
                  <a:blip r:embed="rId27"/>
                  <a:stretch>
                    <a:fillRect b="-655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8EE8700-E7AF-5E4B-B395-DEDF21E11B6B}"/>
                    </a:ext>
                  </a:extLst>
                </p:cNvPr>
                <p:cNvSpPr txBox="1"/>
                <p:nvPr/>
              </p:nvSpPr>
              <p:spPr>
                <a:xfrm>
                  <a:off x="10985836" y="2668240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3" name="TextBox 212">
                  <a:extLst>
                    <a:ext uri="{FF2B5EF4-FFF2-40B4-BE49-F238E27FC236}">
                      <a16:creationId xmlns:a16="http://schemas.microsoft.com/office/drawing/2014/main" id="{A8EE8700-E7AF-5E4B-B395-DEDF21E11B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85836" y="2668240"/>
                  <a:ext cx="480067" cy="369332"/>
                </a:xfrm>
                <a:prstGeom prst="rect">
                  <a:avLst/>
                </a:prstGeom>
                <a:blipFill>
                  <a:blip r:embed="rId28"/>
                  <a:stretch>
                    <a:fillRect l="-1266" b="-655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5C2EA8C2-299D-B447-9D4D-1CCE83B602FD}"/>
                    </a:ext>
                  </a:extLst>
                </p:cNvPr>
                <p:cNvSpPr txBox="1"/>
                <p:nvPr/>
              </p:nvSpPr>
              <p:spPr>
                <a:xfrm>
                  <a:off x="11465903" y="3171804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4" name="TextBox 213">
                  <a:extLst>
                    <a:ext uri="{FF2B5EF4-FFF2-40B4-BE49-F238E27FC236}">
                      <a16:creationId xmlns:a16="http://schemas.microsoft.com/office/drawing/2014/main" id="{5C2EA8C2-299D-B447-9D4D-1CCE83B602F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3171804"/>
                  <a:ext cx="366834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6667" r="-3333" b="-4918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C3F3EADE-FABD-BE4D-AC94-8A9EA10AC296}"/>
                    </a:ext>
                  </a:extLst>
                </p:cNvPr>
                <p:cNvSpPr txBox="1"/>
                <p:nvPr/>
              </p:nvSpPr>
              <p:spPr>
                <a:xfrm>
                  <a:off x="11465903" y="3618105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i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A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5" name="TextBox 214">
                  <a:extLst>
                    <a:ext uri="{FF2B5EF4-FFF2-40B4-BE49-F238E27FC236}">
                      <a16:creationId xmlns:a16="http://schemas.microsoft.com/office/drawing/2014/main" id="{C3F3EADE-FABD-BE4D-AC94-8A9EA10AC2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3618105"/>
                  <a:ext cx="480067" cy="369332"/>
                </a:xfrm>
                <a:prstGeom prst="rect">
                  <a:avLst/>
                </a:prstGeom>
                <a:blipFill>
                  <a:blip r:embed="rId30"/>
                  <a:stretch>
                    <a:fillRect l="-1266" b="-655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575E01-CB77-714C-84E6-79E80335C687}"/>
                    </a:ext>
                  </a:extLst>
                </p:cNvPr>
                <p:cNvSpPr txBox="1"/>
                <p:nvPr/>
              </p:nvSpPr>
              <p:spPr>
                <a:xfrm>
                  <a:off x="11465903" y="4612575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24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B</m:t>
                            </m:r>
                          </m:e>
                          <m:sup>
                            <m:r>
                              <a:rPr lang="en-US" sz="2400" b="0" i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6" name="TextBox 215">
                  <a:extLst>
                    <a:ext uri="{FF2B5EF4-FFF2-40B4-BE49-F238E27FC236}">
                      <a16:creationId xmlns:a16="http://schemas.microsoft.com/office/drawing/2014/main" id="{89575E01-CB77-714C-84E6-79E80335C6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4612575"/>
                  <a:ext cx="480067" cy="369332"/>
                </a:xfrm>
                <a:prstGeom prst="rect">
                  <a:avLst/>
                </a:prstGeom>
                <a:blipFill>
                  <a:blip r:embed="rId31"/>
                  <a:stretch>
                    <a:fillRect l="-2532" b="-655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A33048C2-56E8-CA40-8CA3-B17CFDAB53C1}"/>
                    </a:ext>
                  </a:extLst>
                </p:cNvPr>
                <p:cNvSpPr txBox="1"/>
                <p:nvPr/>
              </p:nvSpPr>
              <p:spPr>
                <a:xfrm>
                  <a:off x="11465903" y="4111302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A33048C2-56E8-CA40-8CA3-B17CFDAB53C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65903" y="4111302"/>
                  <a:ext cx="366834" cy="369332"/>
                </a:xfrm>
                <a:prstGeom prst="rect">
                  <a:avLst/>
                </a:prstGeom>
                <a:blipFill>
                  <a:blip r:embed="rId32"/>
                  <a:stretch>
                    <a:fillRect l="-5000" r="-5000" b="-655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B0B7215-B5D4-5447-BD4D-FEF3D484ADB9}"/>
                  </a:ext>
                </a:extLst>
              </p:cNvPr>
              <p:cNvSpPr txBox="1"/>
              <p:nvPr/>
            </p:nvSpPr>
            <p:spPr>
              <a:xfrm>
                <a:off x="7363444" y="775398"/>
                <a:ext cx="3225948" cy="7391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Sup>
                            <m:sSub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bSup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 </m:t>
                      </m:r>
                      <m:sSubSup>
                        <m:sSub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bSup>
                    </m:oMath>
                  </m:oMathPara>
                </a14:m>
                <a:endParaRPr lang="en-US" sz="2000" b="0" dirty="0"/>
              </a:p>
              <a:p>
                <a:endParaRPr lang="en-US" sz="2000" b="0" dirty="0"/>
              </a:p>
            </p:txBody>
          </p:sp>
        </mc:Choice>
        <mc:Fallback xmlns="">
          <p:sp>
            <p:nvSpPr>
              <p:cNvPr id="238" name="TextBox 237">
                <a:extLst>
                  <a:ext uri="{FF2B5EF4-FFF2-40B4-BE49-F238E27FC236}">
                    <a16:creationId xmlns:a16="http://schemas.microsoft.com/office/drawing/2014/main" id="{1B0B7215-B5D4-5447-BD4D-FEF3D484AD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3444" y="775398"/>
                <a:ext cx="3225948" cy="739177"/>
              </a:xfrm>
              <a:prstGeom prst="rect">
                <a:avLst/>
              </a:prstGeom>
              <a:blipFill>
                <a:blip r:embed="rId3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3437726-2C00-C645-9AD0-4B5DEA6EEB90}"/>
                  </a:ext>
                </a:extLst>
              </p:cNvPr>
              <p:cNvSpPr txBox="1"/>
              <p:nvPr/>
            </p:nvSpPr>
            <p:spPr>
              <a:xfrm>
                <a:off x="5993418" y="5028866"/>
                <a:ext cx="6139222" cy="6587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𝑐𝑡𝑟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𝑠𝑐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𝒥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sim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Sup>
                                    <m:sSubSup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bSup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Sup>
                                                    <m:sSubSup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Sup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  <m:sup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′</m:t>
                                                      </m:r>
                                                    </m:sup>
                                                  </m:sSubSup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𝒥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𝒥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nary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3437726-2C00-C645-9AD0-4B5DEA6EEB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3418" y="5028866"/>
                <a:ext cx="6139222" cy="658770"/>
              </a:xfrm>
              <a:prstGeom prst="rect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40" name="Connector: Curved 170">
            <a:extLst>
              <a:ext uri="{FF2B5EF4-FFF2-40B4-BE49-F238E27FC236}">
                <a16:creationId xmlns:a16="http://schemas.microsoft.com/office/drawing/2014/main" id="{A9B3BA69-0BDA-2D4F-A543-0F8C7D213B1E}"/>
              </a:ext>
            </a:extLst>
          </p:cNvPr>
          <p:cNvCxnSpPr>
            <a:cxnSpLocks/>
            <a:stCxn id="190" idx="2"/>
            <a:endCxn id="239" idx="2"/>
          </p:cNvCxnSpPr>
          <p:nvPr/>
        </p:nvCxnSpPr>
        <p:spPr>
          <a:xfrm rot="16200000" flipH="1">
            <a:off x="7349248" y="3973855"/>
            <a:ext cx="1235840" cy="2191722"/>
          </a:xfrm>
          <a:prstGeom prst="curvedConnector5">
            <a:avLst>
              <a:gd name="adj1" fmla="val 1307"/>
              <a:gd name="adj2" fmla="val -62863"/>
              <a:gd name="adj3" fmla="val 118498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B97F91-7588-414F-B2F8-941FDC45D3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65</a:t>
            </a:fld>
            <a:endParaRPr lang="en-US"/>
          </a:p>
        </p:txBody>
      </p:sp>
      <p:grpSp>
        <p:nvGrpSpPr>
          <p:cNvPr id="109" name="Group 108">
            <a:extLst>
              <a:ext uri="{FF2B5EF4-FFF2-40B4-BE49-F238E27FC236}">
                <a16:creationId xmlns:a16="http://schemas.microsoft.com/office/drawing/2014/main" id="{E19ADFEB-F474-41D8-BF8C-68077DE92E17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10" name="Group 109">
              <a:extLst>
                <a:ext uri="{FF2B5EF4-FFF2-40B4-BE49-F238E27FC236}">
                  <a16:creationId xmlns:a16="http://schemas.microsoft.com/office/drawing/2014/main" id="{DFEE5F1C-E73E-4585-B597-BBE8B785E7A5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16" name="Rectangle 115">
                <a:extLst>
                  <a:ext uri="{FF2B5EF4-FFF2-40B4-BE49-F238E27FC236}">
                    <a16:creationId xmlns:a16="http://schemas.microsoft.com/office/drawing/2014/main" id="{68252844-FE41-426A-B0EA-F503B51BF624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24638C04-9B31-4699-BD1C-C4876D00A7B9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2871911-6F04-494F-BFAA-3E2D383D1E00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C0EEEC1E-99E4-4E29-A5DC-1DD8338B0A58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0BE1628D-9D0E-43B2-9916-940802059F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151C53CC-808C-4CF5-A380-284EE45B4B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F8EA7438-EA90-4649-B3DE-0D48A7DE04FC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7DF97B36-C83E-4E63-9415-DF0CA3C5D2A4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11" name="Straight Connector 110">
              <a:extLst>
                <a:ext uri="{FF2B5EF4-FFF2-40B4-BE49-F238E27FC236}">
                  <a16:creationId xmlns:a16="http://schemas.microsoft.com/office/drawing/2014/main" id="{7D17257A-8CD7-4480-B7AC-F3EA971C4A35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2" name="TextBox 111">
              <a:extLst>
                <a:ext uri="{FF2B5EF4-FFF2-40B4-BE49-F238E27FC236}">
                  <a16:creationId xmlns:a16="http://schemas.microsoft.com/office/drawing/2014/main" id="{0339D85C-FCE4-4631-896E-23A1849B52EE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13" name="TextBox 112">
              <a:extLst>
                <a:ext uri="{FF2B5EF4-FFF2-40B4-BE49-F238E27FC236}">
                  <a16:creationId xmlns:a16="http://schemas.microsoft.com/office/drawing/2014/main" id="{C6C32CA6-131D-4865-AE67-32FB1C6AAB08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14" name="Rectangle: Rounded Corners 113">
              <a:extLst>
                <a:ext uri="{FF2B5EF4-FFF2-40B4-BE49-F238E27FC236}">
                  <a16:creationId xmlns:a16="http://schemas.microsoft.com/office/drawing/2014/main" id="{16AD8D7A-FA36-411A-AC82-8BB2E608FBD4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87E14963-2CFD-43A0-AF36-0508EABC0E46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27429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BEB8-62DE-4E4F-B59F-D8ED850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pace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1087B1-BB7F-47ED-9724-1ED2B73BD2D5}"/>
              </a:ext>
            </a:extLst>
          </p:cNvPr>
          <p:cNvGrpSpPr/>
          <p:nvPr/>
        </p:nvGrpSpPr>
        <p:grpSpPr>
          <a:xfrm>
            <a:off x="2356548" y="1624462"/>
            <a:ext cx="2131011" cy="761569"/>
            <a:chOff x="4280681" y="1652559"/>
            <a:chExt cx="2131011" cy="7615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A57C8A-217B-4FFB-821B-D1DD9C568DE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DE3246A-4973-43C6-8A3D-57FDEFB40DCA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D2BAE7E2-DB01-4F14-9ABB-B2BB5C13D179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476" r="-35714" b="-3606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C96BA0F-8BB2-439B-BCC9-710F4F539AB9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CA31E8E-2797-499D-9181-317E512BABAB}"/>
              </a:ext>
            </a:extLst>
          </p:cNvPr>
          <p:cNvSpPr txBox="1"/>
          <p:nvPr/>
        </p:nvSpPr>
        <p:spPr>
          <a:xfrm>
            <a:off x="4601167" y="1804616"/>
            <a:ext cx="25395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400" b="0" dirty="0">
              <a:solidFill>
                <a:srgbClr val="004B8E"/>
              </a:solidFill>
              <a:latin typeface="Times New Roman" panose="02020603050405020304" pitchFamily="18" charset="0"/>
            </a:endParaRPr>
          </a:p>
          <a:p>
            <a:endParaRPr lang="en-US" sz="4000" dirty="0">
              <a:solidFill>
                <a:srgbClr val="004B8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9BEC39-A0E8-4F18-862F-BFF3B0D65A96}"/>
              </a:ext>
            </a:extLst>
          </p:cNvPr>
          <p:cNvGrpSpPr/>
          <p:nvPr/>
        </p:nvGrpSpPr>
        <p:grpSpPr>
          <a:xfrm>
            <a:off x="1700641" y="1735599"/>
            <a:ext cx="735139" cy="4011866"/>
            <a:chOff x="1700641" y="1735599"/>
            <a:chExt cx="735139" cy="4011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526359-4E42-40CA-B4AD-0537C0036972}"/>
                    </a:ext>
                  </a:extLst>
                </p:cNvPr>
                <p:cNvSpPr txBox="1"/>
                <p:nvPr/>
              </p:nvSpPr>
              <p:spPr>
                <a:xfrm>
                  <a:off x="1700641" y="1735599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526359-4E42-40CA-B4AD-0537C0036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641" y="1735599"/>
                  <a:ext cx="67330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CE58CBB-429B-4952-B235-557A416C1005}"/>
                    </a:ext>
                  </a:extLst>
                </p:cNvPr>
                <p:cNvSpPr txBox="1"/>
                <p:nvPr/>
              </p:nvSpPr>
              <p:spPr>
                <a:xfrm>
                  <a:off x="1700641" y="2885522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CE58CBB-429B-4952-B235-557A416C1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641" y="2885522"/>
                  <a:ext cx="67330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C7503D-A4B6-4DB1-9DBC-A7D1944864A6}"/>
                    </a:ext>
                  </a:extLst>
                </p:cNvPr>
                <p:cNvSpPr txBox="1"/>
                <p:nvPr/>
              </p:nvSpPr>
              <p:spPr>
                <a:xfrm>
                  <a:off x="1700641" y="4035445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C7503D-A4B6-4DB1-9DBC-A7D194486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641" y="4035445"/>
                  <a:ext cx="673305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8BA02D-3A32-4018-8A4E-8838E75DA3B8}"/>
                    </a:ext>
                  </a:extLst>
                </p:cNvPr>
                <p:cNvSpPr txBox="1"/>
                <p:nvPr/>
              </p:nvSpPr>
              <p:spPr>
                <a:xfrm>
                  <a:off x="1762475" y="5193467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8BA02D-3A32-4018-8A4E-8838E75DA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475" y="5193467"/>
                  <a:ext cx="673305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91BEFBD-2E1A-41A6-BA92-4BAEDF5E5A28}"/>
              </a:ext>
            </a:extLst>
          </p:cNvPr>
          <p:cNvGrpSpPr/>
          <p:nvPr/>
        </p:nvGrpSpPr>
        <p:grpSpPr>
          <a:xfrm>
            <a:off x="2356548" y="2737573"/>
            <a:ext cx="2131011" cy="761569"/>
            <a:chOff x="4280681" y="1652559"/>
            <a:chExt cx="2131011" cy="761569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0CF1ED6-4C45-4D44-8D53-ED88A0E81C5B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54CB0A-F58B-4967-A460-FD5518DB54F7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3" name="Flowchart: Manual Operation 62">
                <a:extLst>
                  <a:ext uri="{FF2B5EF4-FFF2-40B4-BE49-F238E27FC236}">
                    <a16:creationId xmlns:a16="http://schemas.microsoft.com/office/drawing/2014/main" id="{2BE05046-5D79-4059-B292-346A639DDA9A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F28657-D814-4490-A975-118389C66E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FDE57D-9E46-49FC-8D8E-E09505F9ABF1}"/>
              </a:ext>
            </a:extLst>
          </p:cNvPr>
          <p:cNvGrpSpPr/>
          <p:nvPr/>
        </p:nvGrpSpPr>
        <p:grpSpPr>
          <a:xfrm>
            <a:off x="2361411" y="3834215"/>
            <a:ext cx="2131011" cy="761569"/>
            <a:chOff x="4280681" y="1652559"/>
            <a:chExt cx="2131011" cy="761569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9F1E49-5FD9-4056-976C-4C096AAC947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FE670A3-1B2C-4EE3-ABD6-651797ABD156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9" name="Flowchart: Manual Operation 68">
                <a:extLst>
                  <a:ext uri="{FF2B5EF4-FFF2-40B4-BE49-F238E27FC236}">
                    <a16:creationId xmlns:a16="http://schemas.microsoft.com/office/drawing/2014/main" id="{92A9759C-4CDC-4EE2-A856-2A8B5F0897B1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8D18E10-8AAB-4ACC-8A34-5CAFAB1596B1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3DA2DB-5FDB-4C9C-9E14-A24FEFA03AEE}"/>
              </a:ext>
            </a:extLst>
          </p:cNvPr>
          <p:cNvGrpSpPr/>
          <p:nvPr/>
        </p:nvGrpSpPr>
        <p:grpSpPr>
          <a:xfrm>
            <a:off x="2356548" y="5073948"/>
            <a:ext cx="2131011" cy="761569"/>
            <a:chOff x="4280681" y="1652559"/>
            <a:chExt cx="2131011" cy="76156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F870211-B2D0-49FF-BC97-10647C90AE64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05EE61F-988A-4119-8A55-B6FF2FD3AC50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68D504F3-5EAC-4E41-8641-CE6DD470DCF7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5CFA2CF-9BED-470C-BDD0-F8A91F896EA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6" name="Group 185">
            <a:extLst>
              <a:ext uri="{FF2B5EF4-FFF2-40B4-BE49-F238E27FC236}">
                <a16:creationId xmlns:a16="http://schemas.microsoft.com/office/drawing/2014/main" id="{84FB0665-4A41-4029-B91B-FF2B92DCFB06}"/>
              </a:ext>
            </a:extLst>
          </p:cNvPr>
          <p:cNvGrpSpPr/>
          <p:nvPr/>
        </p:nvGrpSpPr>
        <p:grpSpPr>
          <a:xfrm>
            <a:off x="5535485" y="1957872"/>
            <a:ext cx="2471429" cy="2432772"/>
            <a:chOff x="6046995" y="2551382"/>
            <a:chExt cx="2471429" cy="2432772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F0EB42D1-5515-4945-AE01-E017CC49E6A7}"/>
                </a:ext>
              </a:extLst>
            </p:cNvPr>
            <p:cNvGrpSpPr/>
            <p:nvPr/>
          </p:nvGrpSpPr>
          <p:grpSpPr>
            <a:xfrm>
              <a:off x="6552382" y="3043826"/>
              <a:ext cx="1966042" cy="1940328"/>
              <a:chOff x="7882183" y="2497479"/>
              <a:chExt cx="1966042" cy="194032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3E15D252-9E3F-4E10-9BF1-403997CEC3C7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81" name="Rectangle 80">
                  <a:extLst>
                    <a:ext uri="{FF2B5EF4-FFF2-40B4-BE49-F238E27FC236}">
                      <a16:creationId xmlns:a16="http://schemas.microsoft.com/office/drawing/2014/main" id="{4EC02569-D2EE-4CE0-B66E-5C8E2958D9DA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>
                  <a:extLst>
                    <a:ext uri="{FF2B5EF4-FFF2-40B4-BE49-F238E27FC236}">
                      <a16:creationId xmlns:a16="http://schemas.microsoft.com/office/drawing/2014/main" id="{D5224DAE-559B-4211-9FB1-A71573AC0123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>
                  <a:extLst>
                    <a:ext uri="{FF2B5EF4-FFF2-40B4-BE49-F238E27FC236}">
                      <a16:creationId xmlns:a16="http://schemas.microsoft.com/office/drawing/2014/main" id="{4AB430FF-F8A6-44FF-860B-EA457D3920C1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4" name="Rectangle 83">
                  <a:extLst>
                    <a:ext uri="{FF2B5EF4-FFF2-40B4-BE49-F238E27FC236}">
                      <a16:creationId xmlns:a16="http://schemas.microsoft.com/office/drawing/2014/main" id="{ECDF3E2B-D9E8-4C39-9E71-82F3B8114058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BFF8C806-2C4F-4E71-BE19-2B73374216F1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88" name="Rectangle 87">
                  <a:extLst>
                    <a:ext uri="{FF2B5EF4-FFF2-40B4-BE49-F238E27FC236}">
                      <a16:creationId xmlns:a16="http://schemas.microsoft.com/office/drawing/2014/main" id="{7AC4E736-298A-4872-80E1-B9FE323C0C59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88">
                  <a:extLst>
                    <a:ext uri="{FF2B5EF4-FFF2-40B4-BE49-F238E27FC236}">
                      <a16:creationId xmlns:a16="http://schemas.microsoft.com/office/drawing/2014/main" id="{C873EFE7-67FD-47CD-9DB3-A13D04757E47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0" name="Rectangle 89">
                  <a:extLst>
                    <a:ext uri="{FF2B5EF4-FFF2-40B4-BE49-F238E27FC236}">
                      <a16:creationId xmlns:a16="http://schemas.microsoft.com/office/drawing/2014/main" id="{5AD1F5E9-2071-4A27-A049-BD499E8DB749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1" name="Rectangle 90">
                  <a:extLst>
                    <a:ext uri="{FF2B5EF4-FFF2-40B4-BE49-F238E27FC236}">
                      <a16:creationId xmlns:a16="http://schemas.microsoft.com/office/drawing/2014/main" id="{37196ACF-553D-427F-B359-1D40D31D6619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06551A73-B35C-40BE-9656-AE50FF07A29F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99E5EDEB-E217-45A4-AFB8-5798724C65B1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4" name="Rectangle 93">
                  <a:extLst>
                    <a:ext uri="{FF2B5EF4-FFF2-40B4-BE49-F238E27FC236}">
                      <a16:creationId xmlns:a16="http://schemas.microsoft.com/office/drawing/2014/main" id="{29737FDD-A209-407C-A0F3-A0FEBE22A640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5" name="Rectangle 94">
                  <a:extLst>
                    <a:ext uri="{FF2B5EF4-FFF2-40B4-BE49-F238E27FC236}">
                      <a16:creationId xmlns:a16="http://schemas.microsoft.com/office/drawing/2014/main" id="{F1E01329-407A-4765-B695-BE0C8CC1B070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Rectangle 95">
                  <a:extLst>
                    <a:ext uri="{FF2B5EF4-FFF2-40B4-BE49-F238E27FC236}">
                      <a16:creationId xmlns:a16="http://schemas.microsoft.com/office/drawing/2014/main" id="{46465150-B976-4E95-88C4-39CAF63491C9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EDE2BBF8-83BD-4D56-89A1-521E6C6165CB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98" name="Rectangle 97">
                  <a:extLst>
                    <a:ext uri="{FF2B5EF4-FFF2-40B4-BE49-F238E27FC236}">
                      <a16:creationId xmlns:a16="http://schemas.microsoft.com/office/drawing/2014/main" id="{2795D776-8E91-42B9-83EE-1DEA61345144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9" name="Rectangle 98">
                  <a:extLst>
                    <a:ext uri="{FF2B5EF4-FFF2-40B4-BE49-F238E27FC236}">
                      <a16:creationId xmlns:a16="http://schemas.microsoft.com/office/drawing/2014/main" id="{CD5BD43A-A582-4B51-83BF-01FB769E33A5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0" name="Rectangle 99">
                  <a:extLst>
                    <a:ext uri="{FF2B5EF4-FFF2-40B4-BE49-F238E27FC236}">
                      <a16:creationId xmlns:a16="http://schemas.microsoft.com/office/drawing/2014/main" id="{D8E0B932-81BF-4247-A786-F54E7F29C4E6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1" name="Rectangle 100">
                  <a:extLst>
                    <a:ext uri="{FF2B5EF4-FFF2-40B4-BE49-F238E27FC236}">
                      <a16:creationId xmlns:a16="http://schemas.microsoft.com/office/drawing/2014/main" id="{70B809F0-CFD8-416E-8350-2CDD104C2113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D7F625A-D0A2-4698-9711-7E239330B353}"/>
                    </a:ext>
                  </a:extLst>
                </p:cNvPr>
                <p:cNvSpPr txBox="1"/>
                <p:nvPr/>
              </p:nvSpPr>
              <p:spPr>
                <a:xfrm>
                  <a:off x="6580944" y="2551382"/>
                  <a:ext cx="4841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02" name="TextBox 101">
                  <a:extLst>
                    <a:ext uri="{FF2B5EF4-FFF2-40B4-BE49-F238E27FC236}">
                      <a16:creationId xmlns:a16="http://schemas.microsoft.com/office/drawing/2014/main" id="{5D7F625A-D0A2-4698-9711-7E239330B3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944" y="2551382"/>
                  <a:ext cx="484172" cy="73866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6DF5D5D-84E8-4D57-82F9-BD737C542A62}"/>
                    </a:ext>
                  </a:extLst>
                </p:cNvPr>
                <p:cNvSpPr txBox="1"/>
                <p:nvPr/>
              </p:nvSpPr>
              <p:spPr>
                <a:xfrm>
                  <a:off x="7110989" y="2551382"/>
                  <a:ext cx="3815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03" name="TextBox 102">
                  <a:extLst>
                    <a:ext uri="{FF2B5EF4-FFF2-40B4-BE49-F238E27FC236}">
                      <a16:creationId xmlns:a16="http://schemas.microsoft.com/office/drawing/2014/main" id="{46DF5D5D-84E8-4D57-82F9-BD737C542A6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89" y="2551382"/>
                  <a:ext cx="381579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1290" r="-64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D059F0D-FEA3-4A39-AD34-45F0E34D0050}"/>
                    </a:ext>
                  </a:extLst>
                </p:cNvPr>
                <p:cNvSpPr txBox="1"/>
                <p:nvPr/>
              </p:nvSpPr>
              <p:spPr>
                <a:xfrm>
                  <a:off x="7539174" y="2559548"/>
                  <a:ext cx="471604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04" name="TextBox 103">
                  <a:extLst>
                    <a:ext uri="{FF2B5EF4-FFF2-40B4-BE49-F238E27FC236}">
                      <a16:creationId xmlns:a16="http://schemas.microsoft.com/office/drawing/2014/main" id="{0D059F0D-FEA3-4A39-AD34-45F0E34D005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9174" y="2559548"/>
                  <a:ext cx="471604" cy="738664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9D2C009-CE8C-476C-BE7F-522CDEB1DF72}"/>
                    </a:ext>
                  </a:extLst>
                </p:cNvPr>
                <p:cNvSpPr txBox="1"/>
                <p:nvPr/>
              </p:nvSpPr>
              <p:spPr>
                <a:xfrm>
                  <a:off x="8070574" y="2551382"/>
                  <a:ext cx="3890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05" name="TextBox 104">
                  <a:extLst>
                    <a:ext uri="{FF2B5EF4-FFF2-40B4-BE49-F238E27FC236}">
                      <a16:creationId xmlns:a16="http://schemas.microsoft.com/office/drawing/2014/main" id="{C9D2C009-CE8C-476C-BE7F-522CDEB1DF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574" y="2551382"/>
                  <a:ext cx="389017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9375" r="-468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A081441-EE73-4FEE-AB22-4D7EB46A586A}"/>
                    </a:ext>
                  </a:extLst>
                </p:cNvPr>
                <p:cNvSpPr txBox="1"/>
                <p:nvPr/>
              </p:nvSpPr>
              <p:spPr>
                <a:xfrm>
                  <a:off x="6068524" y="3081198"/>
                  <a:ext cx="4841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1A081441-EE73-4FEE-AB22-4D7EB46A586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524" y="3081198"/>
                  <a:ext cx="484172" cy="738664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19DAF8-7036-4174-AEC2-50FF6C924114}"/>
                    </a:ext>
                  </a:extLst>
                </p:cNvPr>
                <p:cNvSpPr txBox="1"/>
                <p:nvPr/>
              </p:nvSpPr>
              <p:spPr>
                <a:xfrm>
                  <a:off x="6109773" y="3588017"/>
                  <a:ext cx="3815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5C19DAF8-7036-4174-AEC2-50FF6C92411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9773" y="3588017"/>
                  <a:ext cx="381579" cy="369332"/>
                </a:xfrm>
                <a:prstGeom prst="rect">
                  <a:avLst/>
                </a:prstGeom>
                <a:blipFill>
                  <a:blip r:embed="rId16"/>
                  <a:stretch>
                    <a:fillRect l="-9524" r="-476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F919160-FA19-4ED5-9F15-A13A6788C8FB}"/>
                    </a:ext>
                  </a:extLst>
                </p:cNvPr>
                <p:cNvSpPr txBox="1"/>
                <p:nvPr/>
              </p:nvSpPr>
              <p:spPr>
                <a:xfrm>
                  <a:off x="6046995" y="4053700"/>
                  <a:ext cx="471604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4F919160-FA19-4ED5-9F15-A13A6788C8F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5" y="4053700"/>
                  <a:ext cx="471604" cy="738664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8955E1A-3B6D-481F-A052-1797396B3CDC}"/>
                    </a:ext>
                  </a:extLst>
                </p:cNvPr>
                <p:cNvSpPr txBox="1"/>
                <p:nvPr/>
              </p:nvSpPr>
              <p:spPr>
                <a:xfrm>
                  <a:off x="6109773" y="4533008"/>
                  <a:ext cx="3890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E8955E1A-3B6D-481F-A052-1797396B3CD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9773" y="4533008"/>
                  <a:ext cx="389017" cy="369332"/>
                </a:xfrm>
                <a:prstGeom prst="rect">
                  <a:avLst/>
                </a:prstGeom>
                <a:blipFill>
                  <a:blip r:embed="rId18"/>
                  <a:stretch>
                    <a:fillRect l="-9375" r="-468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1703C892-9111-47D6-B9D6-E9E2E581E3D1}"/>
              </a:ext>
            </a:extLst>
          </p:cNvPr>
          <p:cNvSpPr txBox="1"/>
          <p:nvPr/>
        </p:nvSpPr>
        <p:spPr>
          <a:xfrm>
            <a:off x="5700039" y="1415154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map</a:t>
            </a: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AD64A53F-F9D1-4FF3-96B6-B3AAA84FCF6A}"/>
              </a:ext>
            </a:extLst>
          </p:cNvPr>
          <p:cNvSpPr txBox="1"/>
          <p:nvPr/>
        </p:nvSpPr>
        <p:spPr>
          <a:xfrm>
            <a:off x="9314049" y="1443049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6A66B8-B3C6-496B-AA2B-40DCBCE7306C}"/>
                  </a:ext>
                </a:extLst>
              </p:cNvPr>
              <p:cNvSpPr txBox="1"/>
              <p:nvPr/>
            </p:nvSpPr>
            <p:spPr>
              <a:xfrm>
                <a:off x="5337021" y="849089"/>
                <a:ext cx="2990755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168" name="TextBox 167">
                <a:extLst>
                  <a:ext uri="{FF2B5EF4-FFF2-40B4-BE49-F238E27FC236}">
                    <a16:creationId xmlns:a16="http://schemas.microsoft.com/office/drawing/2014/main" id="{556A66B8-B3C6-496B-AA2B-40DCBCE73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021" y="849089"/>
                <a:ext cx="2990755" cy="64633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9E0A687-CA98-49F4-B212-D18A18850DF3}"/>
                  </a:ext>
                </a:extLst>
              </p:cNvPr>
              <p:cNvSpPr txBox="1"/>
              <p:nvPr/>
            </p:nvSpPr>
            <p:spPr>
              <a:xfrm>
                <a:off x="5729915" y="4911813"/>
                <a:ext cx="6139222" cy="649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𝑐𝑡𝑟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sim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nary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169" name="TextBox 168">
                <a:extLst>
                  <a:ext uri="{FF2B5EF4-FFF2-40B4-BE49-F238E27FC236}">
                    <a16:creationId xmlns:a16="http://schemas.microsoft.com/office/drawing/2014/main" id="{B9E0A687-CA98-49F4-B212-D18A18850D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15" y="4911813"/>
                <a:ext cx="6139222" cy="649730"/>
              </a:xfrm>
              <a:prstGeom prst="rect">
                <a:avLst/>
              </a:prstGeom>
              <a:blipFill>
                <a:blip r:embed="rId20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1" name="Connector: Curved 170">
            <a:extLst>
              <a:ext uri="{FF2B5EF4-FFF2-40B4-BE49-F238E27FC236}">
                <a16:creationId xmlns:a16="http://schemas.microsoft.com/office/drawing/2014/main" id="{074C754D-6533-40A2-B4BB-2FDEEAF62AE4}"/>
              </a:ext>
            </a:extLst>
          </p:cNvPr>
          <p:cNvCxnSpPr>
            <a:cxnSpLocks/>
            <a:stCxn id="98" idx="2"/>
            <a:endCxn id="169" idx="2"/>
          </p:cNvCxnSpPr>
          <p:nvPr/>
        </p:nvCxnSpPr>
        <p:spPr>
          <a:xfrm rot="16200000" flipH="1">
            <a:off x="6957785" y="3719801"/>
            <a:ext cx="1170899" cy="2512584"/>
          </a:xfrm>
          <a:prstGeom prst="curvedConnector5">
            <a:avLst>
              <a:gd name="adj1" fmla="val 655"/>
              <a:gd name="adj2" fmla="val -31225"/>
              <a:gd name="adj3" fmla="val 119523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3E73CA8-D56E-4B22-9609-B3A1C7951555}"/>
              </a:ext>
            </a:extLst>
          </p:cNvPr>
          <p:cNvGrpSpPr/>
          <p:nvPr/>
        </p:nvGrpSpPr>
        <p:grpSpPr>
          <a:xfrm>
            <a:off x="4561513" y="1631346"/>
            <a:ext cx="697692" cy="4538489"/>
            <a:chOff x="4601167" y="1681505"/>
            <a:chExt cx="697692" cy="4538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/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/>
                <p:nvPr/>
              </p:nvSpPr>
              <p:spPr>
                <a:xfrm>
                  <a:off x="4601167" y="3971557"/>
                  <a:ext cx="634469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3971557"/>
                  <a:ext cx="634469" cy="984885"/>
                </a:xfrm>
                <a:prstGeom prst="rect">
                  <a:avLst/>
                </a:prstGeom>
                <a:blipFill>
                  <a:blip r:embed="rId2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/>
                <p:nvPr/>
              </p:nvSpPr>
              <p:spPr>
                <a:xfrm>
                  <a:off x="4601167" y="2892441"/>
                  <a:ext cx="670376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2892441"/>
                  <a:ext cx="670376" cy="984885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/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blipFill>
                  <a:blip r:embed="rId2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/>
              <p:nvPr/>
            </p:nvSpPr>
            <p:spPr>
              <a:xfrm>
                <a:off x="299283" y="1735599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𝑜𝑟𝑖</m:t>
                          </m:r>
                        </m:sup>
                      </m:sSup>
                    </m:oMath>
                  </m:oMathPara>
                </a14:m>
                <a:endParaRPr lang="en-US" sz="3600" b="0" i="1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1735599"/>
                <a:ext cx="673305" cy="1126014"/>
              </a:xfrm>
              <a:prstGeom prst="rect">
                <a:avLst/>
              </a:prstGeom>
              <a:blipFill>
                <a:blip r:embed="rId25"/>
                <a:stretch>
                  <a:fillRect l="-901" r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/>
              <p:nvPr/>
            </p:nvSpPr>
            <p:spPr>
              <a:xfrm>
                <a:off x="299283" y="2869856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2869856"/>
                <a:ext cx="673305" cy="1126014"/>
              </a:xfrm>
              <a:prstGeom prst="rect">
                <a:avLst/>
              </a:prstGeom>
              <a:blipFill>
                <a:blip r:embed="rId26"/>
                <a:stretch>
                  <a:fillRect r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37957E-CB11-44D2-837F-34DE7DE83C70}"/>
                  </a:ext>
                </a:extLst>
              </p:cNvPr>
              <p:cNvSpPr txBox="1"/>
              <p:nvPr/>
            </p:nvSpPr>
            <p:spPr>
              <a:xfrm>
                <a:off x="299283" y="3979383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37957E-CB11-44D2-837F-34DE7DE8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3979383"/>
                <a:ext cx="673305" cy="1126014"/>
              </a:xfrm>
              <a:prstGeom prst="rect">
                <a:avLst/>
              </a:prstGeom>
              <a:blipFill>
                <a:blip r:embed="rId27"/>
                <a:stretch>
                  <a:fillRect r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2943677-0E88-4919-8C67-27DA3C044042}"/>
                  </a:ext>
                </a:extLst>
              </p:cNvPr>
              <p:cNvSpPr txBox="1"/>
              <p:nvPr/>
            </p:nvSpPr>
            <p:spPr>
              <a:xfrm>
                <a:off x="299283" y="5245787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2943677-0E88-4919-8C67-27DA3C044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5245787"/>
                <a:ext cx="673305" cy="1126014"/>
              </a:xfrm>
              <a:prstGeom prst="rect">
                <a:avLst/>
              </a:prstGeom>
              <a:blipFill>
                <a:blip r:embed="rId28"/>
                <a:stretch>
                  <a:fillRect r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C7413CD-BA69-4ECA-AADC-A4B9F3B3783A}"/>
              </a:ext>
            </a:extLst>
          </p:cNvPr>
          <p:cNvGrpSpPr/>
          <p:nvPr/>
        </p:nvGrpSpPr>
        <p:grpSpPr>
          <a:xfrm>
            <a:off x="1180221" y="2002675"/>
            <a:ext cx="664682" cy="3468526"/>
            <a:chOff x="1180221" y="2002675"/>
            <a:chExt cx="664682" cy="3468526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80D4D32B-9CD2-478A-B0B1-7B2EC08FB947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84" y="2002675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90CCABE0-76D6-42CC-A392-06DDC60F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180221" y="3133756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460691B-9C85-4DF0-B6F8-F0CA583006EE}"/>
                </a:ext>
              </a:extLst>
            </p:cNvPr>
            <p:cNvCxnSpPr>
              <a:cxnSpLocks/>
            </p:cNvCxnSpPr>
            <p:nvPr/>
          </p:nvCxnSpPr>
          <p:spPr>
            <a:xfrm>
              <a:off x="1181312" y="4280746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84083C4-6798-49E1-90EA-E4F82C944A3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669" y="5470131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1" name="TextBox 150">
            <a:extLst>
              <a:ext uri="{FF2B5EF4-FFF2-40B4-BE49-F238E27FC236}">
                <a16:creationId xmlns:a16="http://schemas.microsoft.com/office/drawing/2014/main" id="{D02C305C-08BD-4B41-89D9-C2680B66A06D}"/>
              </a:ext>
            </a:extLst>
          </p:cNvPr>
          <p:cNvSpPr txBox="1"/>
          <p:nvPr/>
        </p:nvSpPr>
        <p:spPr>
          <a:xfrm>
            <a:off x="8405122" y="548942"/>
            <a:ext cx="3621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pace(B) = pace(C)=pace(D)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AD622DC-3D36-4414-A4B4-216527BD0E32}"/>
              </a:ext>
            </a:extLst>
          </p:cNvPr>
          <p:cNvGrpSpPr/>
          <p:nvPr/>
        </p:nvGrpSpPr>
        <p:grpSpPr>
          <a:xfrm>
            <a:off x="9183851" y="2058802"/>
            <a:ext cx="2380205" cy="2331361"/>
            <a:chOff x="9281340" y="2018829"/>
            <a:chExt cx="2380205" cy="2331361"/>
          </a:xfrm>
        </p:grpSpPr>
        <p:grpSp>
          <p:nvGrpSpPr>
            <p:cNvPr id="112" name="Group 111">
              <a:extLst>
                <a:ext uri="{FF2B5EF4-FFF2-40B4-BE49-F238E27FC236}">
                  <a16:creationId xmlns:a16="http://schemas.microsoft.com/office/drawing/2014/main" id="{31347464-1581-4F90-9396-3E6BD17CAC87}"/>
                </a:ext>
              </a:extLst>
            </p:cNvPr>
            <p:cNvGrpSpPr/>
            <p:nvPr/>
          </p:nvGrpSpPr>
          <p:grpSpPr>
            <a:xfrm>
              <a:off x="9281340" y="2409862"/>
              <a:ext cx="1966042" cy="1940328"/>
              <a:chOff x="7882183" y="2497479"/>
              <a:chExt cx="1966042" cy="1940328"/>
            </a:xfrm>
          </p:grpSpPr>
          <p:grpSp>
            <p:nvGrpSpPr>
              <p:cNvPr id="113" name="Group 112">
                <a:extLst>
                  <a:ext uri="{FF2B5EF4-FFF2-40B4-BE49-F238E27FC236}">
                    <a16:creationId xmlns:a16="http://schemas.microsoft.com/office/drawing/2014/main" id="{790FDF70-763D-4C1E-BCF5-0E29F10A51A4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29" name="Rectangle 128">
                  <a:extLst>
                    <a:ext uri="{FF2B5EF4-FFF2-40B4-BE49-F238E27FC236}">
                      <a16:creationId xmlns:a16="http://schemas.microsoft.com/office/drawing/2014/main" id="{314020E1-60F3-4168-9DED-5A21BD0431A5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0" name="Rectangle 129">
                  <a:extLst>
                    <a:ext uri="{FF2B5EF4-FFF2-40B4-BE49-F238E27FC236}">
                      <a16:creationId xmlns:a16="http://schemas.microsoft.com/office/drawing/2014/main" id="{F3F9601A-475C-4FA0-94D8-D33309FDB2BC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1" name="Rectangle 130">
                  <a:extLst>
                    <a:ext uri="{FF2B5EF4-FFF2-40B4-BE49-F238E27FC236}">
                      <a16:creationId xmlns:a16="http://schemas.microsoft.com/office/drawing/2014/main" id="{918E8734-A281-46B2-899F-3323ACDD01B4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2" name="Rectangle 131">
                  <a:extLst>
                    <a:ext uri="{FF2B5EF4-FFF2-40B4-BE49-F238E27FC236}">
                      <a16:creationId xmlns:a16="http://schemas.microsoft.com/office/drawing/2014/main" id="{B3113A90-8F88-4182-8B95-72F690BC34CA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14" name="Group 113">
                <a:extLst>
                  <a:ext uri="{FF2B5EF4-FFF2-40B4-BE49-F238E27FC236}">
                    <a16:creationId xmlns:a16="http://schemas.microsoft.com/office/drawing/2014/main" id="{2A1F1B29-BA14-453B-A601-03215844C6D7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25" name="Rectangle 124">
                  <a:extLst>
                    <a:ext uri="{FF2B5EF4-FFF2-40B4-BE49-F238E27FC236}">
                      <a16:creationId xmlns:a16="http://schemas.microsoft.com/office/drawing/2014/main" id="{76749E5F-3C5F-4E37-8C45-94014EB77C55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6" name="Rectangle 125">
                  <a:extLst>
                    <a:ext uri="{FF2B5EF4-FFF2-40B4-BE49-F238E27FC236}">
                      <a16:creationId xmlns:a16="http://schemas.microsoft.com/office/drawing/2014/main" id="{0523228D-6F36-4C9C-A291-20EC602FDEA9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7" name="Rectangle 126">
                  <a:extLst>
                    <a:ext uri="{FF2B5EF4-FFF2-40B4-BE49-F238E27FC236}">
                      <a16:creationId xmlns:a16="http://schemas.microsoft.com/office/drawing/2014/main" id="{6E470004-3138-405A-BCDE-625F81BBC47F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128" name="Rectangle 127">
                  <a:extLst>
                    <a:ext uri="{FF2B5EF4-FFF2-40B4-BE49-F238E27FC236}">
                      <a16:creationId xmlns:a16="http://schemas.microsoft.com/office/drawing/2014/main" id="{3A4883D4-B9BE-4547-8ECC-A5B9E41798D9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6BCA74CC-26DF-4285-867A-14639CC3777A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21" name="Rectangle 120">
                  <a:extLst>
                    <a:ext uri="{FF2B5EF4-FFF2-40B4-BE49-F238E27FC236}">
                      <a16:creationId xmlns:a16="http://schemas.microsoft.com/office/drawing/2014/main" id="{98806F73-E2CE-4A42-9148-9EA60AEE7D89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2" name="Rectangle 121">
                  <a:extLst>
                    <a:ext uri="{FF2B5EF4-FFF2-40B4-BE49-F238E27FC236}">
                      <a16:creationId xmlns:a16="http://schemas.microsoft.com/office/drawing/2014/main" id="{8383086C-0913-4E02-9BA6-17777C45CA37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123" name="Rectangle 122">
                  <a:extLst>
                    <a:ext uri="{FF2B5EF4-FFF2-40B4-BE49-F238E27FC236}">
                      <a16:creationId xmlns:a16="http://schemas.microsoft.com/office/drawing/2014/main" id="{FFCA4450-1B66-449D-BB25-E12FD9BB485C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4" name="Rectangle 123">
                  <a:extLst>
                    <a:ext uri="{FF2B5EF4-FFF2-40B4-BE49-F238E27FC236}">
                      <a16:creationId xmlns:a16="http://schemas.microsoft.com/office/drawing/2014/main" id="{FC00ADDE-FD8D-4F0D-A8C4-96CB33E0E1FE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116" name="Group 115">
                <a:extLst>
                  <a:ext uri="{FF2B5EF4-FFF2-40B4-BE49-F238E27FC236}">
                    <a16:creationId xmlns:a16="http://schemas.microsoft.com/office/drawing/2014/main" id="{752FF903-B39E-42C2-B84B-27E76FA12583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17" name="Rectangle 116">
                  <a:extLst>
                    <a:ext uri="{FF2B5EF4-FFF2-40B4-BE49-F238E27FC236}">
                      <a16:creationId xmlns:a16="http://schemas.microsoft.com/office/drawing/2014/main" id="{43BC74E7-FF8F-4E3F-8ABD-4744BBCF1465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8" name="Rectangle 117">
                  <a:extLst>
                    <a:ext uri="{FF2B5EF4-FFF2-40B4-BE49-F238E27FC236}">
                      <a16:creationId xmlns:a16="http://schemas.microsoft.com/office/drawing/2014/main" id="{27DF4F18-46BE-4C1B-91EB-93544819DDA0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119" name="Rectangle 118">
                  <a:extLst>
                    <a:ext uri="{FF2B5EF4-FFF2-40B4-BE49-F238E27FC236}">
                      <a16:creationId xmlns:a16="http://schemas.microsoft.com/office/drawing/2014/main" id="{9E85A69D-BA40-4083-8A8A-873AA34A72E2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120" name="Rectangle 119">
                  <a:extLst>
                    <a:ext uri="{FF2B5EF4-FFF2-40B4-BE49-F238E27FC236}">
                      <a16:creationId xmlns:a16="http://schemas.microsoft.com/office/drawing/2014/main" id="{7A4F9912-0601-47E7-A84A-8D6204ED2E06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9A1EB62-D51F-467B-9200-4CF65DF1D4B9}"/>
                    </a:ext>
                  </a:extLst>
                </p:cNvPr>
                <p:cNvSpPr txBox="1"/>
                <p:nvPr/>
              </p:nvSpPr>
              <p:spPr>
                <a:xfrm>
                  <a:off x="9293412" y="2018829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6" name="TextBox 135">
                  <a:extLst>
                    <a:ext uri="{FF2B5EF4-FFF2-40B4-BE49-F238E27FC236}">
                      <a16:creationId xmlns:a16="http://schemas.microsoft.com/office/drawing/2014/main" id="{59A1EB62-D51F-467B-9200-4CF65DF1D4B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412" y="2018829"/>
                  <a:ext cx="480067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866040C-EB71-4B2D-91FA-5A8131A51F1B}"/>
                    </a:ext>
                  </a:extLst>
                </p:cNvPr>
                <p:cNvSpPr txBox="1"/>
                <p:nvPr/>
              </p:nvSpPr>
              <p:spPr>
                <a:xfrm>
                  <a:off x="9785550" y="2018829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2866040C-EB71-4B2D-91FA-5A8131A51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550" y="2018829"/>
                  <a:ext cx="480067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87988C6-684B-4B17-AB0F-9B8F66CC2C36}"/>
                    </a:ext>
                  </a:extLst>
                </p:cNvPr>
                <p:cNvSpPr txBox="1"/>
                <p:nvPr/>
              </p:nvSpPr>
              <p:spPr>
                <a:xfrm>
                  <a:off x="10795188" y="2018829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39" name="TextBox 138">
                  <a:extLst>
                    <a:ext uri="{FF2B5EF4-FFF2-40B4-BE49-F238E27FC236}">
                      <a16:creationId xmlns:a16="http://schemas.microsoft.com/office/drawing/2014/main" id="{E87988C6-684B-4B17-AB0F-9B8F66CC2C3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188" y="2018829"/>
                  <a:ext cx="480067" cy="369332"/>
                </a:xfrm>
                <a:prstGeom prst="rect">
                  <a:avLst/>
                </a:prstGeom>
                <a:blipFill>
                  <a:blip r:embed="rId3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66FCE09-B9A2-4E26-8925-3ED3480A3621}"/>
                    </a:ext>
                  </a:extLst>
                </p:cNvPr>
                <p:cNvSpPr txBox="1"/>
                <p:nvPr/>
              </p:nvSpPr>
              <p:spPr>
                <a:xfrm>
                  <a:off x="11275255" y="2522393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0" name="TextBox 139">
                  <a:extLst>
                    <a:ext uri="{FF2B5EF4-FFF2-40B4-BE49-F238E27FC236}">
                      <a16:creationId xmlns:a16="http://schemas.microsoft.com/office/drawing/2014/main" id="{166FCE09-B9A2-4E26-8925-3ED3480A36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255" y="2522393"/>
                  <a:ext cx="366834" cy="369332"/>
                </a:xfrm>
                <a:prstGeom prst="rect">
                  <a:avLst/>
                </a:prstGeom>
                <a:blipFill>
                  <a:blip r:embed="rId32"/>
                  <a:stretch>
                    <a:fillRect l="-6667" r="-3333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E1DDC62-5F0E-4C50-B4C8-FD0CC6A5C0EA}"/>
                    </a:ext>
                  </a:extLst>
                </p:cNvPr>
                <p:cNvSpPr txBox="1"/>
                <p:nvPr/>
              </p:nvSpPr>
              <p:spPr>
                <a:xfrm>
                  <a:off x="11275255" y="3461891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6" name="TextBox 145">
                  <a:extLst>
                    <a:ext uri="{FF2B5EF4-FFF2-40B4-BE49-F238E27FC236}">
                      <a16:creationId xmlns:a16="http://schemas.microsoft.com/office/drawing/2014/main" id="{3E1DDC62-5F0E-4C50-B4C8-FD0CC6A5C0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255" y="3461891"/>
                  <a:ext cx="366834" cy="369332"/>
                </a:xfrm>
                <a:prstGeom prst="rect">
                  <a:avLst/>
                </a:prstGeom>
                <a:blipFill>
                  <a:blip r:embed="rId33"/>
                  <a:stretch>
                    <a:fillRect l="-3333" r="-1667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D8A099DD-1902-4BE8-91CA-32924B2743F5}"/>
                    </a:ext>
                  </a:extLst>
                </p:cNvPr>
                <p:cNvSpPr txBox="1"/>
                <p:nvPr/>
              </p:nvSpPr>
              <p:spPr>
                <a:xfrm>
                  <a:off x="10259048" y="2025083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49" name="TextBox 148">
                  <a:extLst>
                    <a:ext uri="{FF2B5EF4-FFF2-40B4-BE49-F238E27FC236}">
                      <a16:creationId xmlns:a16="http://schemas.microsoft.com/office/drawing/2014/main" id="{D8A099DD-1902-4BE8-91CA-32924B2743F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048" y="2025083"/>
                  <a:ext cx="480067" cy="369332"/>
                </a:xfrm>
                <a:prstGeom prst="rect">
                  <a:avLst/>
                </a:prstGeom>
                <a:blipFill>
                  <a:blip r:embed="rId3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D8383329-1106-4807-AE79-F3EE0E522ABC}"/>
                    </a:ext>
                  </a:extLst>
                </p:cNvPr>
                <p:cNvSpPr txBox="1"/>
                <p:nvPr/>
              </p:nvSpPr>
              <p:spPr>
                <a:xfrm>
                  <a:off x="11275255" y="3012372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2" name="TextBox 151">
                  <a:extLst>
                    <a:ext uri="{FF2B5EF4-FFF2-40B4-BE49-F238E27FC236}">
                      <a16:creationId xmlns:a16="http://schemas.microsoft.com/office/drawing/2014/main" id="{D8383329-1106-4807-AE79-F3EE0E522AB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255" y="3012372"/>
                  <a:ext cx="366834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5000" r="-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4B5172D-7E12-4A1F-9BE9-BEC26CD24D4C}"/>
                    </a:ext>
                  </a:extLst>
                </p:cNvPr>
                <p:cNvSpPr txBox="1"/>
                <p:nvPr/>
              </p:nvSpPr>
              <p:spPr>
                <a:xfrm>
                  <a:off x="11294711" y="3975992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53" name="TextBox 152">
                  <a:extLst>
                    <a:ext uri="{FF2B5EF4-FFF2-40B4-BE49-F238E27FC236}">
                      <a16:creationId xmlns:a16="http://schemas.microsoft.com/office/drawing/2014/main" id="{C4B5172D-7E12-4A1F-9BE9-BEC26CD24D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4711" y="3975992"/>
                  <a:ext cx="366834" cy="369332"/>
                </a:xfrm>
                <a:prstGeom prst="rect">
                  <a:avLst/>
                </a:prstGeom>
                <a:blipFill>
                  <a:blip r:embed="rId36"/>
                  <a:stretch>
                    <a:fillRect l="-6667" r="-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6967868-0A72-4480-8F50-52510E1B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66</a:t>
            </a:fld>
            <a:endParaRPr lang="en-US"/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316BC905-21B2-4B89-B3B8-268FBF39DAC8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9FE0AAE9-9DFA-4927-A43B-2C186DCCE3FC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57" name="Rectangle 156">
                <a:extLst>
                  <a:ext uri="{FF2B5EF4-FFF2-40B4-BE49-F238E27FC236}">
                    <a16:creationId xmlns:a16="http://schemas.microsoft.com/office/drawing/2014/main" id="{E05B8292-90C0-4FA0-89AA-FFB2CAC353F7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E8EE31CD-AD64-4AED-AE9A-9CB1EF428DD1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9D4F0F9B-7500-4773-B1D3-A2BC203738B0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60" name="TextBox 159">
                <a:extLst>
                  <a:ext uri="{FF2B5EF4-FFF2-40B4-BE49-F238E27FC236}">
                    <a16:creationId xmlns:a16="http://schemas.microsoft.com/office/drawing/2014/main" id="{0162E4C3-D04A-410A-9E5C-F538D918323B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37BC16B2-4522-4CEE-942B-D7063B3BC7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56535E6B-F83A-4072-B431-52E567620E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63" name="TextBox 162">
                <a:extLst>
                  <a:ext uri="{FF2B5EF4-FFF2-40B4-BE49-F238E27FC236}">
                    <a16:creationId xmlns:a16="http://schemas.microsoft.com/office/drawing/2014/main" id="{3D576D06-17FF-41D7-9D2A-C3A84B9A0EDA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64" name="TextBox 163">
                <a:extLst>
                  <a:ext uri="{FF2B5EF4-FFF2-40B4-BE49-F238E27FC236}">
                    <a16:creationId xmlns:a16="http://schemas.microsoft.com/office/drawing/2014/main" id="{B8FDA6C7-8F12-4E94-B176-E2C4AAAB8348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43" name="Straight Connector 142">
              <a:extLst>
                <a:ext uri="{FF2B5EF4-FFF2-40B4-BE49-F238E27FC236}">
                  <a16:creationId xmlns:a16="http://schemas.microsoft.com/office/drawing/2014/main" id="{F4D28B9B-D437-4648-AB97-E4A3EE1C3BE1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514C2C18-47F7-43A5-8FC5-461BC72C495E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54" name="TextBox 153">
              <a:extLst>
                <a:ext uri="{FF2B5EF4-FFF2-40B4-BE49-F238E27FC236}">
                  <a16:creationId xmlns:a16="http://schemas.microsoft.com/office/drawing/2014/main" id="{51442DEA-0FDC-449F-8793-5C62F9498953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55" name="Rectangle: Rounded Corners 154">
              <a:extLst>
                <a:ext uri="{FF2B5EF4-FFF2-40B4-BE49-F238E27FC236}">
                  <a16:creationId xmlns:a16="http://schemas.microsoft.com/office/drawing/2014/main" id="{904E8958-400E-4391-A3D6-435B1D9625E4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DE44ED95-5845-4B1E-B36D-26A83FB66637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9379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/>
      <p:bldP spid="134" grpId="0"/>
      <p:bldP spid="135" grpId="0"/>
      <p:bldP spid="168" grpId="0"/>
      <p:bldP spid="169" grpId="0"/>
      <p:bldP spid="56" grpId="0"/>
      <p:bldP spid="57" grpId="0"/>
      <p:bldP spid="133" grpId="0"/>
      <p:bldP spid="142" grpId="0"/>
      <p:bldP spid="15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BEB8-62DE-4E4F-B59F-D8ED850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pace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1087B1-BB7F-47ED-9724-1ED2B73BD2D5}"/>
              </a:ext>
            </a:extLst>
          </p:cNvPr>
          <p:cNvGrpSpPr/>
          <p:nvPr/>
        </p:nvGrpSpPr>
        <p:grpSpPr>
          <a:xfrm>
            <a:off x="2356548" y="1624462"/>
            <a:ext cx="2131011" cy="761569"/>
            <a:chOff x="4280681" y="1652559"/>
            <a:chExt cx="2131011" cy="7615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A57C8A-217B-4FFB-821B-D1DD9C568DE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DE3246A-4973-43C6-8A3D-57FDEFB40DCA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D2BAE7E2-DB01-4F14-9ABB-B2BB5C13D179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476" r="-35714" b="-3606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C96BA0F-8BB2-439B-BCC9-710F4F539AB9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CA31E8E-2797-499D-9181-317E512BABAB}"/>
              </a:ext>
            </a:extLst>
          </p:cNvPr>
          <p:cNvSpPr txBox="1"/>
          <p:nvPr/>
        </p:nvSpPr>
        <p:spPr>
          <a:xfrm>
            <a:off x="4601167" y="1804616"/>
            <a:ext cx="25395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400" b="0" dirty="0">
              <a:solidFill>
                <a:srgbClr val="004B8E"/>
              </a:solidFill>
              <a:latin typeface="Times New Roman" panose="02020603050405020304" pitchFamily="18" charset="0"/>
            </a:endParaRPr>
          </a:p>
          <a:p>
            <a:endParaRPr lang="en-US" sz="4000" dirty="0">
              <a:solidFill>
                <a:srgbClr val="004B8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9BEC39-A0E8-4F18-862F-BFF3B0D65A96}"/>
              </a:ext>
            </a:extLst>
          </p:cNvPr>
          <p:cNvGrpSpPr/>
          <p:nvPr/>
        </p:nvGrpSpPr>
        <p:grpSpPr>
          <a:xfrm>
            <a:off x="1700641" y="1735599"/>
            <a:ext cx="735139" cy="4011866"/>
            <a:chOff x="1700641" y="1735599"/>
            <a:chExt cx="735139" cy="4011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526359-4E42-40CA-B4AD-0537C0036972}"/>
                    </a:ext>
                  </a:extLst>
                </p:cNvPr>
                <p:cNvSpPr txBox="1"/>
                <p:nvPr/>
              </p:nvSpPr>
              <p:spPr>
                <a:xfrm>
                  <a:off x="1700641" y="1735599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526359-4E42-40CA-B4AD-0537C0036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641" y="1735599"/>
                  <a:ext cx="67330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CE58CBB-429B-4952-B235-557A416C1005}"/>
                    </a:ext>
                  </a:extLst>
                </p:cNvPr>
                <p:cNvSpPr txBox="1"/>
                <p:nvPr/>
              </p:nvSpPr>
              <p:spPr>
                <a:xfrm>
                  <a:off x="1700641" y="2885522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CE58CBB-429B-4952-B235-557A416C1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641" y="2885522"/>
                  <a:ext cx="67330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C7503D-A4B6-4DB1-9DBC-A7D1944864A6}"/>
                    </a:ext>
                  </a:extLst>
                </p:cNvPr>
                <p:cNvSpPr txBox="1"/>
                <p:nvPr/>
              </p:nvSpPr>
              <p:spPr>
                <a:xfrm>
                  <a:off x="1700641" y="4035445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C7503D-A4B6-4DB1-9DBC-A7D194486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641" y="4035445"/>
                  <a:ext cx="673305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8BA02D-3A32-4018-8A4E-8838E75DA3B8}"/>
                    </a:ext>
                  </a:extLst>
                </p:cNvPr>
                <p:cNvSpPr txBox="1"/>
                <p:nvPr/>
              </p:nvSpPr>
              <p:spPr>
                <a:xfrm>
                  <a:off x="1762475" y="5193467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8BA02D-3A32-4018-8A4E-8838E75DA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475" y="5193467"/>
                  <a:ext cx="673305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91BEFBD-2E1A-41A6-BA92-4BAEDF5E5A28}"/>
              </a:ext>
            </a:extLst>
          </p:cNvPr>
          <p:cNvGrpSpPr/>
          <p:nvPr/>
        </p:nvGrpSpPr>
        <p:grpSpPr>
          <a:xfrm>
            <a:off x="2356548" y="2737573"/>
            <a:ext cx="2131011" cy="761569"/>
            <a:chOff x="4280681" y="1652559"/>
            <a:chExt cx="2131011" cy="761569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0CF1ED6-4C45-4D44-8D53-ED88A0E81C5B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54CB0A-F58B-4967-A460-FD5518DB54F7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3" name="Flowchart: Manual Operation 62">
                <a:extLst>
                  <a:ext uri="{FF2B5EF4-FFF2-40B4-BE49-F238E27FC236}">
                    <a16:creationId xmlns:a16="http://schemas.microsoft.com/office/drawing/2014/main" id="{2BE05046-5D79-4059-B292-346A639DDA9A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F28657-D814-4490-A975-118389C66E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FDE57D-9E46-49FC-8D8E-E09505F9ABF1}"/>
              </a:ext>
            </a:extLst>
          </p:cNvPr>
          <p:cNvGrpSpPr/>
          <p:nvPr/>
        </p:nvGrpSpPr>
        <p:grpSpPr>
          <a:xfrm>
            <a:off x="2361411" y="3834215"/>
            <a:ext cx="2131011" cy="761569"/>
            <a:chOff x="4280681" y="1652559"/>
            <a:chExt cx="2131011" cy="761569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9F1E49-5FD9-4056-976C-4C096AAC947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FE670A3-1B2C-4EE3-ABD6-651797ABD156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9" name="Flowchart: Manual Operation 68">
                <a:extLst>
                  <a:ext uri="{FF2B5EF4-FFF2-40B4-BE49-F238E27FC236}">
                    <a16:creationId xmlns:a16="http://schemas.microsoft.com/office/drawing/2014/main" id="{92A9759C-4CDC-4EE2-A856-2A8B5F0897B1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8D18E10-8AAB-4ACC-8A34-5CAFAB1596B1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3DA2DB-5FDB-4C9C-9E14-A24FEFA03AEE}"/>
              </a:ext>
            </a:extLst>
          </p:cNvPr>
          <p:cNvGrpSpPr/>
          <p:nvPr/>
        </p:nvGrpSpPr>
        <p:grpSpPr>
          <a:xfrm>
            <a:off x="2356548" y="5073948"/>
            <a:ext cx="2131011" cy="761569"/>
            <a:chOff x="4280681" y="1652559"/>
            <a:chExt cx="2131011" cy="76156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F870211-B2D0-49FF-BC97-10647C90AE64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05EE61F-988A-4119-8A55-B6FF2FD3AC50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68D504F3-5EAC-4E41-8641-CE6DD470DCF7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5CFA2CF-9BED-470C-BDD0-F8A91F896EA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3E73CA8-D56E-4B22-9609-B3A1C7951555}"/>
              </a:ext>
            </a:extLst>
          </p:cNvPr>
          <p:cNvGrpSpPr/>
          <p:nvPr/>
        </p:nvGrpSpPr>
        <p:grpSpPr>
          <a:xfrm>
            <a:off x="4561513" y="1631346"/>
            <a:ext cx="697692" cy="4538489"/>
            <a:chOff x="4601167" y="1681505"/>
            <a:chExt cx="697692" cy="4538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/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/>
                <p:nvPr/>
              </p:nvSpPr>
              <p:spPr>
                <a:xfrm>
                  <a:off x="4601167" y="3971557"/>
                  <a:ext cx="634469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3971557"/>
                  <a:ext cx="634469" cy="9848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/>
                <p:nvPr/>
              </p:nvSpPr>
              <p:spPr>
                <a:xfrm>
                  <a:off x="4601167" y="2892441"/>
                  <a:ext cx="670376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2892441"/>
                  <a:ext cx="670376" cy="98488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/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/>
              <p:nvPr/>
            </p:nvSpPr>
            <p:spPr>
              <a:xfrm>
                <a:off x="299283" y="1735599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𝑜𝑟𝑖</m:t>
                          </m:r>
                        </m:sup>
                      </m:sSup>
                    </m:oMath>
                  </m:oMathPara>
                </a14:m>
                <a:endParaRPr lang="en-US" sz="3600" b="0" i="1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1735599"/>
                <a:ext cx="673305" cy="1126014"/>
              </a:xfrm>
              <a:prstGeom prst="rect">
                <a:avLst/>
              </a:prstGeom>
              <a:blipFill>
                <a:blip r:embed="rId15"/>
                <a:stretch>
                  <a:fillRect l="-901" r="-1441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/>
              <p:nvPr/>
            </p:nvSpPr>
            <p:spPr>
              <a:xfrm>
                <a:off x="299283" y="2869856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2869856"/>
                <a:ext cx="673305" cy="1126014"/>
              </a:xfrm>
              <a:prstGeom prst="rect">
                <a:avLst/>
              </a:prstGeom>
              <a:blipFill>
                <a:blip r:embed="rId16"/>
                <a:stretch>
                  <a:fillRect r="-108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37957E-CB11-44D2-837F-34DE7DE83C70}"/>
                  </a:ext>
                </a:extLst>
              </p:cNvPr>
              <p:cNvSpPr txBox="1"/>
              <p:nvPr/>
            </p:nvSpPr>
            <p:spPr>
              <a:xfrm>
                <a:off x="299283" y="3979383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37957E-CB11-44D2-837F-34DE7DE8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3979383"/>
                <a:ext cx="673305" cy="1126014"/>
              </a:xfrm>
              <a:prstGeom prst="rect">
                <a:avLst/>
              </a:prstGeom>
              <a:blipFill>
                <a:blip r:embed="rId17"/>
                <a:stretch>
                  <a:fillRect r="-72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2943677-0E88-4919-8C67-27DA3C044042}"/>
                  </a:ext>
                </a:extLst>
              </p:cNvPr>
              <p:cNvSpPr txBox="1"/>
              <p:nvPr/>
            </p:nvSpPr>
            <p:spPr>
              <a:xfrm>
                <a:off x="299283" y="5245787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2943677-0E88-4919-8C67-27DA3C044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5245787"/>
                <a:ext cx="673305" cy="1126014"/>
              </a:xfrm>
              <a:prstGeom prst="rect">
                <a:avLst/>
              </a:prstGeom>
              <a:blipFill>
                <a:blip r:embed="rId18"/>
                <a:stretch>
                  <a:fillRect r="-12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C7413CD-BA69-4ECA-AADC-A4B9F3B3783A}"/>
              </a:ext>
            </a:extLst>
          </p:cNvPr>
          <p:cNvGrpSpPr/>
          <p:nvPr/>
        </p:nvGrpSpPr>
        <p:grpSpPr>
          <a:xfrm>
            <a:off x="1180221" y="2002675"/>
            <a:ext cx="664682" cy="3468526"/>
            <a:chOff x="1180221" y="2002675"/>
            <a:chExt cx="664682" cy="3468526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80D4D32B-9CD2-478A-B0B1-7B2EC08FB947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84" y="2002675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90CCABE0-76D6-42CC-A392-06DDC60F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180221" y="3133756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460691B-9C85-4DF0-B6F8-F0CA583006EE}"/>
                </a:ext>
              </a:extLst>
            </p:cNvPr>
            <p:cNvCxnSpPr>
              <a:cxnSpLocks/>
            </p:cNvCxnSpPr>
            <p:nvPr/>
          </p:nvCxnSpPr>
          <p:spPr>
            <a:xfrm>
              <a:off x="1181312" y="4280746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84083C4-6798-49E1-90EA-E4F82C944A3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669" y="5470131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D5CC6172-5E3D-5845-A3DB-5684C07562B8}"/>
              </a:ext>
            </a:extLst>
          </p:cNvPr>
          <p:cNvGrpSpPr/>
          <p:nvPr/>
        </p:nvGrpSpPr>
        <p:grpSpPr>
          <a:xfrm>
            <a:off x="5535485" y="1957872"/>
            <a:ext cx="2471429" cy="2432772"/>
            <a:chOff x="6046995" y="2551382"/>
            <a:chExt cx="2471429" cy="2432772"/>
          </a:xfrm>
        </p:grpSpPr>
        <p:grpSp>
          <p:nvGrpSpPr>
            <p:cNvPr id="141" name="Group 140">
              <a:extLst>
                <a:ext uri="{FF2B5EF4-FFF2-40B4-BE49-F238E27FC236}">
                  <a16:creationId xmlns:a16="http://schemas.microsoft.com/office/drawing/2014/main" id="{EF417EA9-DDB3-8043-8894-EA847833B05B}"/>
                </a:ext>
              </a:extLst>
            </p:cNvPr>
            <p:cNvGrpSpPr/>
            <p:nvPr/>
          </p:nvGrpSpPr>
          <p:grpSpPr>
            <a:xfrm>
              <a:off x="6552382" y="3043826"/>
              <a:ext cx="1966042" cy="1940328"/>
              <a:chOff x="7882183" y="2497479"/>
              <a:chExt cx="1966042" cy="1940328"/>
            </a:xfrm>
          </p:grpSpPr>
          <p:grpSp>
            <p:nvGrpSpPr>
              <p:cNvPr id="160" name="Group 159">
                <a:extLst>
                  <a:ext uri="{FF2B5EF4-FFF2-40B4-BE49-F238E27FC236}">
                    <a16:creationId xmlns:a16="http://schemas.microsoft.com/office/drawing/2014/main" id="{272A0BA1-ED61-3C46-B4DB-C0488709BC10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79" name="Rectangle 178">
                  <a:extLst>
                    <a:ext uri="{FF2B5EF4-FFF2-40B4-BE49-F238E27FC236}">
                      <a16:creationId xmlns:a16="http://schemas.microsoft.com/office/drawing/2014/main" id="{FA0FCDA3-B2C6-E841-9729-44CF188A19ED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tx1">
                    <a:lumMod val="75000"/>
                    <a:lumOff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0" name="Rectangle 179">
                  <a:extLst>
                    <a:ext uri="{FF2B5EF4-FFF2-40B4-BE49-F238E27FC236}">
                      <a16:creationId xmlns:a16="http://schemas.microsoft.com/office/drawing/2014/main" id="{FCC52C2C-1942-BE45-BF50-5811E8ED623B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1" name="Rectangle 180">
                  <a:extLst>
                    <a:ext uri="{FF2B5EF4-FFF2-40B4-BE49-F238E27FC236}">
                      <a16:creationId xmlns:a16="http://schemas.microsoft.com/office/drawing/2014/main" id="{7578253E-3204-1747-9708-5A5C19A25D3D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82" name="Rectangle 181">
                  <a:extLst>
                    <a:ext uri="{FF2B5EF4-FFF2-40B4-BE49-F238E27FC236}">
                      <a16:creationId xmlns:a16="http://schemas.microsoft.com/office/drawing/2014/main" id="{6375D0BF-2C3B-6745-8A47-1C7560FC4D92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1" name="Group 160">
                <a:extLst>
                  <a:ext uri="{FF2B5EF4-FFF2-40B4-BE49-F238E27FC236}">
                    <a16:creationId xmlns:a16="http://schemas.microsoft.com/office/drawing/2014/main" id="{DF4AB336-53F1-4342-9CD7-94B51BE10C78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75" name="Rectangle 174">
                  <a:extLst>
                    <a:ext uri="{FF2B5EF4-FFF2-40B4-BE49-F238E27FC236}">
                      <a16:creationId xmlns:a16="http://schemas.microsoft.com/office/drawing/2014/main" id="{82561A3F-2BBD-4B4E-ADA6-30B662236671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6" name="Rectangle 175">
                  <a:extLst>
                    <a:ext uri="{FF2B5EF4-FFF2-40B4-BE49-F238E27FC236}">
                      <a16:creationId xmlns:a16="http://schemas.microsoft.com/office/drawing/2014/main" id="{EC442958-EF6C-284D-A02E-9FDC2776992A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7" name="Rectangle 176">
                  <a:extLst>
                    <a:ext uri="{FF2B5EF4-FFF2-40B4-BE49-F238E27FC236}">
                      <a16:creationId xmlns:a16="http://schemas.microsoft.com/office/drawing/2014/main" id="{78E6A006-67A9-2349-B27A-E8C111314EF3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8" name="Rectangle 177">
                  <a:extLst>
                    <a:ext uri="{FF2B5EF4-FFF2-40B4-BE49-F238E27FC236}">
                      <a16:creationId xmlns:a16="http://schemas.microsoft.com/office/drawing/2014/main" id="{DF0B1476-3CD1-FF4E-AF23-ED3DFCF9D66E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2" name="Group 161">
                <a:extLst>
                  <a:ext uri="{FF2B5EF4-FFF2-40B4-BE49-F238E27FC236}">
                    <a16:creationId xmlns:a16="http://schemas.microsoft.com/office/drawing/2014/main" id="{64EC11A2-B529-1C44-9EB3-64AC107BF8DC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70" name="Rectangle 169">
                  <a:extLst>
                    <a:ext uri="{FF2B5EF4-FFF2-40B4-BE49-F238E27FC236}">
                      <a16:creationId xmlns:a16="http://schemas.microsoft.com/office/drawing/2014/main" id="{2E5D25E1-A4E9-2B46-B647-C8F435C0EF2C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tx1">
                    <a:lumMod val="85000"/>
                    <a:lumOff val="1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2" name="Rectangle 171">
                  <a:extLst>
                    <a:ext uri="{FF2B5EF4-FFF2-40B4-BE49-F238E27FC236}">
                      <a16:creationId xmlns:a16="http://schemas.microsoft.com/office/drawing/2014/main" id="{8B9D6AF3-0503-3F45-97C5-17F84D348D2F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2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3" name="Rectangle 172">
                  <a:extLst>
                    <a:ext uri="{FF2B5EF4-FFF2-40B4-BE49-F238E27FC236}">
                      <a16:creationId xmlns:a16="http://schemas.microsoft.com/office/drawing/2014/main" id="{19CC8F4C-3026-B84A-96B3-60ED46DAE1D8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5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74" name="Rectangle 173">
                  <a:extLst>
                    <a:ext uri="{FF2B5EF4-FFF2-40B4-BE49-F238E27FC236}">
                      <a16:creationId xmlns:a16="http://schemas.microsoft.com/office/drawing/2014/main" id="{6B1439E3-E09F-E848-AAB6-E5BD7EB4F554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2">
                    <a:lumMod val="90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6AAB4320-7809-3346-B41C-8C042AFEF4A8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164" name="Rectangle 163">
                  <a:extLst>
                    <a:ext uri="{FF2B5EF4-FFF2-40B4-BE49-F238E27FC236}">
                      <a16:creationId xmlns:a16="http://schemas.microsoft.com/office/drawing/2014/main" id="{5FDBAEB8-D623-BA40-B5B1-8F9C75B32D24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solidFill>
                  <a:schemeClr val="bg1">
                    <a:lumMod val="8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5" name="Rectangle 164">
                  <a:extLst>
                    <a:ext uri="{FF2B5EF4-FFF2-40B4-BE49-F238E27FC236}">
                      <a16:creationId xmlns:a16="http://schemas.microsoft.com/office/drawing/2014/main" id="{225A4739-8C5A-AC44-9E44-BA8CF4DC1797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bg2">
                    <a:lumMod val="2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6" name="Rectangle 165">
                  <a:extLst>
                    <a:ext uri="{FF2B5EF4-FFF2-40B4-BE49-F238E27FC236}">
                      <a16:creationId xmlns:a16="http://schemas.microsoft.com/office/drawing/2014/main" id="{57B965C4-5370-FF4A-81AA-DD6F0896CAFE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bg1">
                    <a:lumMod val="75000"/>
                  </a:schemeClr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7" name="Rectangle 166">
                  <a:extLst>
                    <a:ext uri="{FF2B5EF4-FFF2-40B4-BE49-F238E27FC236}">
                      <a16:creationId xmlns:a16="http://schemas.microsoft.com/office/drawing/2014/main" id="{071E53E5-C4D5-6D40-B1A1-B89E2914D562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bg1"/>
                </a:solidFill>
                <a:ln w="3810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521F1E3-B4D1-2A42-8D61-6BDD719F4FFC}"/>
                    </a:ext>
                  </a:extLst>
                </p:cNvPr>
                <p:cNvSpPr txBox="1"/>
                <p:nvPr/>
              </p:nvSpPr>
              <p:spPr>
                <a:xfrm>
                  <a:off x="6580944" y="2551382"/>
                  <a:ext cx="4841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43" name="TextBox 142">
                  <a:extLst>
                    <a:ext uri="{FF2B5EF4-FFF2-40B4-BE49-F238E27FC236}">
                      <a16:creationId xmlns:a16="http://schemas.microsoft.com/office/drawing/2014/main" id="{9521F1E3-B4D1-2A42-8D61-6BDD719F4FF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580944" y="2551382"/>
                  <a:ext cx="484172" cy="738664"/>
                </a:xfrm>
                <a:prstGeom prst="rect">
                  <a:avLst/>
                </a:prstGeom>
                <a:blipFill>
                  <a:blip r:embed="rId1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64F51B7E-8B27-774C-BA51-30A00D484EEA}"/>
                    </a:ext>
                  </a:extLst>
                </p:cNvPr>
                <p:cNvSpPr txBox="1"/>
                <p:nvPr/>
              </p:nvSpPr>
              <p:spPr>
                <a:xfrm>
                  <a:off x="7110989" y="2551382"/>
                  <a:ext cx="3815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50" name="TextBox 149">
                  <a:extLst>
                    <a:ext uri="{FF2B5EF4-FFF2-40B4-BE49-F238E27FC236}">
                      <a16:creationId xmlns:a16="http://schemas.microsoft.com/office/drawing/2014/main" id="{64F51B7E-8B27-774C-BA51-30A00D484EE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110989" y="2551382"/>
                  <a:ext cx="381579" cy="369332"/>
                </a:xfrm>
                <a:prstGeom prst="rect">
                  <a:avLst/>
                </a:prstGeom>
                <a:blipFill>
                  <a:blip r:embed="rId20"/>
                  <a:stretch>
                    <a:fillRect l="-11290" r="-645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6D043BB2-3B38-F14F-80C8-6CBB1EC371A4}"/>
                    </a:ext>
                  </a:extLst>
                </p:cNvPr>
                <p:cNvSpPr txBox="1"/>
                <p:nvPr/>
              </p:nvSpPr>
              <p:spPr>
                <a:xfrm>
                  <a:off x="7539174" y="2559548"/>
                  <a:ext cx="471604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54" name="TextBox 153">
                  <a:extLst>
                    <a:ext uri="{FF2B5EF4-FFF2-40B4-BE49-F238E27FC236}">
                      <a16:creationId xmlns:a16="http://schemas.microsoft.com/office/drawing/2014/main" id="{6D043BB2-3B38-F14F-80C8-6CBB1EC371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39174" y="2559548"/>
                  <a:ext cx="471604" cy="738664"/>
                </a:xfrm>
                <a:prstGeom prst="rect">
                  <a:avLst/>
                </a:prstGeom>
                <a:blipFill>
                  <a:blip r:embed="rId2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1B0D732-F8AC-AA49-9019-F7BA843EFB02}"/>
                    </a:ext>
                  </a:extLst>
                </p:cNvPr>
                <p:cNvSpPr txBox="1"/>
                <p:nvPr/>
              </p:nvSpPr>
              <p:spPr>
                <a:xfrm>
                  <a:off x="8070574" y="2551382"/>
                  <a:ext cx="3890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55" name="TextBox 154">
                  <a:extLst>
                    <a:ext uri="{FF2B5EF4-FFF2-40B4-BE49-F238E27FC236}">
                      <a16:creationId xmlns:a16="http://schemas.microsoft.com/office/drawing/2014/main" id="{F1B0D732-F8AC-AA49-9019-F7BA843EFB0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70574" y="2551382"/>
                  <a:ext cx="389017" cy="369332"/>
                </a:xfrm>
                <a:prstGeom prst="rect">
                  <a:avLst/>
                </a:prstGeom>
                <a:blipFill>
                  <a:blip r:embed="rId22"/>
                  <a:stretch>
                    <a:fillRect l="-9375" r="-468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4D243929-9081-6546-BAF5-5C563B2FCFC9}"/>
                    </a:ext>
                  </a:extLst>
                </p:cNvPr>
                <p:cNvSpPr txBox="1"/>
                <p:nvPr/>
              </p:nvSpPr>
              <p:spPr>
                <a:xfrm>
                  <a:off x="6068524" y="3081198"/>
                  <a:ext cx="484172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56" name="TextBox 155">
                  <a:extLst>
                    <a:ext uri="{FF2B5EF4-FFF2-40B4-BE49-F238E27FC236}">
                      <a16:creationId xmlns:a16="http://schemas.microsoft.com/office/drawing/2014/main" id="{4D243929-9081-6546-BAF5-5C563B2FCF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68524" y="3081198"/>
                  <a:ext cx="484172" cy="738664"/>
                </a:xfrm>
                <a:prstGeom prst="rect">
                  <a:avLst/>
                </a:prstGeom>
                <a:blipFill>
                  <a:blip r:embed="rId2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A1AC12E-DB4A-B74C-805E-61BE242C0886}"/>
                    </a:ext>
                  </a:extLst>
                </p:cNvPr>
                <p:cNvSpPr txBox="1"/>
                <p:nvPr/>
              </p:nvSpPr>
              <p:spPr>
                <a:xfrm>
                  <a:off x="6109773" y="3588017"/>
                  <a:ext cx="38157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57" name="TextBox 156">
                  <a:extLst>
                    <a:ext uri="{FF2B5EF4-FFF2-40B4-BE49-F238E27FC236}">
                      <a16:creationId xmlns:a16="http://schemas.microsoft.com/office/drawing/2014/main" id="{7A1AC12E-DB4A-B74C-805E-61BE242C088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9773" y="3588017"/>
                  <a:ext cx="381579" cy="369332"/>
                </a:xfrm>
                <a:prstGeom prst="rect">
                  <a:avLst/>
                </a:prstGeom>
                <a:blipFill>
                  <a:blip r:embed="rId24"/>
                  <a:stretch>
                    <a:fillRect l="-9524" r="-4762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53632E0-C086-3345-813F-FE203A3BBDA6}"/>
                    </a:ext>
                  </a:extLst>
                </p:cNvPr>
                <p:cNvSpPr txBox="1"/>
                <p:nvPr/>
              </p:nvSpPr>
              <p:spPr>
                <a:xfrm>
                  <a:off x="6046995" y="4053700"/>
                  <a:ext cx="471604" cy="73866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2400" b="0" i="1" dirty="0"/>
                </a:p>
                <a:p>
                  <a:endParaRPr lang="en-US" sz="2400" i="1" dirty="0"/>
                </a:p>
              </p:txBody>
            </p:sp>
          </mc:Choice>
          <mc:Fallback xmlns="">
            <p:sp>
              <p:nvSpPr>
                <p:cNvPr id="158" name="TextBox 157">
                  <a:extLst>
                    <a:ext uri="{FF2B5EF4-FFF2-40B4-BE49-F238E27FC236}">
                      <a16:creationId xmlns:a16="http://schemas.microsoft.com/office/drawing/2014/main" id="{D53632E0-C086-3345-813F-FE203A3BBD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46995" y="4053700"/>
                  <a:ext cx="471604" cy="738664"/>
                </a:xfrm>
                <a:prstGeom prst="rect">
                  <a:avLst/>
                </a:prstGeom>
                <a:blipFill>
                  <a:blip r:embed="rId2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BB32277-61EE-CC40-96BD-73934D70EBC9}"/>
                    </a:ext>
                  </a:extLst>
                </p:cNvPr>
                <p:cNvSpPr txBox="1"/>
                <p:nvPr/>
              </p:nvSpPr>
              <p:spPr>
                <a:xfrm>
                  <a:off x="6109773" y="4533008"/>
                  <a:ext cx="3890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2400" i="1" dirty="0"/>
                </a:p>
              </p:txBody>
            </p:sp>
          </mc:Choice>
          <mc:Fallback xmlns="">
            <p:sp>
              <p:nvSpPr>
                <p:cNvPr id="159" name="TextBox 158">
                  <a:extLst>
                    <a:ext uri="{FF2B5EF4-FFF2-40B4-BE49-F238E27FC236}">
                      <a16:creationId xmlns:a16="http://schemas.microsoft.com/office/drawing/2014/main" id="{6BB32277-61EE-CC40-96BD-73934D70EB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09773" y="4533008"/>
                  <a:ext cx="389017" cy="369332"/>
                </a:xfrm>
                <a:prstGeom prst="rect">
                  <a:avLst/>
                </a:prstGeom>
                <a:blipFill>
                  <a:blip r:embed="rId26"/>
                  <a:stretch>
                    <a:fillRect l="-9375" r="-4688" b="-1311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09" name="TextBox 208">
            <a:extLst>
              <a:ext uri="{FF2B5EF4-FFF2-40B4-BE49-F238E27FC236}">
                <a16:creationId xmlns:a16="http://schemas.microsoft.com/office/drawing/2014/main" id="{EC37762F-EBEE-7C4A-ACAB-01F5C01102A8}"/>
              </a:ext>
            </a:extLst>
          </p:cNvPr>
          <p:cNvSpPr txBox="1"/>
          <p:nvPr/>
        </p:nvSpPr>
        <p:spPr>
          <a:xfrm>
            <a:off x="5700039" y="1415154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map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09BA9E4-310C-C341-A6A7-EC2FEA63B3F8}"/>
              </a:ext>
            </a:extLst>
          </p:cNvPr>
          <p:cNvSpPr txBox="1"/>
          <p:nvPr/>
        </p:nvSpPr>
        <p:spPr>
          <a:xfrm>
            <a:off x="9314049" y="1443049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8A2F1CF-5D19-8F4E-AB23-3D3768D74B76}"/>
                  </a:ext>
                </a:extLst>
              </p:cNvPr>
              <p:cNvSpPr txBox="1"/>
              <p:nvPr/>
            </p:nvSpPr>
            <p:spPr>
              <a:xfrm>
                <a:off x="5337021" y="849089"/>
                <a:ext cx="2990755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8A2F1CF-5D19-8F4E-AB23-3D3768D74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021" y="849089"/>
                <a:ext cx="299075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8EE5384-3B16-5A47-95F5-9393DBC9A03E}"/>
                  </a:ext>
                </a:extLst>
              </p:cNvPr>
              <p:cNvSpPr txBox="1"/>
              <p:nvPr/>
            </p:nvSpPr>
            <p:spPr>
              <a:xfrm>
                <a:off x="5729915" y="4911813"/>
                <a:ext cx="6139222" cy="649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𝑐𝑡𝑟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sim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nary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8EE5384-3B16-5A47-95F5-9393DBC9A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15" y="4911813"/>
                <a:ext cx="6139222" cy="649730"/>
              </a:xfrm>
              <a:prstGeom prst="rect">
                <a:avLst/>
              </a:prstGeom>
              <a:blipFill>
                <a:blip r:embed="rId28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Connector: Curved 170">
            <a:extLst>
              <a:ext uri="{FF2B5EF4-FFF2-40B4-BE49-F238E27FC236}">
                <a16:creationId xmlns:a16="http://schemas.microsoft.com/office/drawing/2014/main" id="{90273A08-D1A1-7A43-9D4C-69B9C618AAF6}"/>
              </a:ext>
            </a:extLst>
          </p:cNvPr>
          <p:cNvCxnSpPr>
            <a:cxnSpLocks/>
            <a:stCxn id="164" idx="2"/>
            <a:endCxn id="212" idx="2"/>
          </p:cNvCxnSpPr>
          <p:nvPr/>
        </p:nvCxnSpPr>
        <p:spPr>
          <a:xfrm rot="16200000" flipH="1">
            <a:off x="6957785" y="3719801"/>
            <a:ext cx="1170899" cy="2512584"/>
          </a:xfrm>
          <a:prstGeom prst="curvedConnector5">
            <a:avLst>
              <a:gd name="adj1" fmla="val 655"/>
              <a:gd name="adj2" fmla="val -31225"/>
              <a:gd name="adj3" fmla="val 119523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860FAAE5-8729-B74C-A50E-A9B7F00856BC}"/>
              </a:ext>
            </a:extLst>
          </p:cNvPr>
          <p:cNvSpPr txBox="1"/>
          <p:nvPr/>
        </p:nvSpPr>
        <p:spPr>
          <a:xfrm>
            <a:off x="8405122" y="548942"/>
            <a:ext cx="3621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pace(B) = pace(C)=pace(D)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0D03C71-727D-0B43-82FC-7CCB6A68E016}"/>
              </a:ext>
            </a:extLst>
          </p:cNvPr>
          <p:cNvGrpSpPr/>
          <p:nvPr/>
        </p:nvGrpSpPr>
        <p:grpSpPr>
          <a:xfrm>
            <a:off x="9183851" y="2058802"/>
            <a:ext cx="2380205" cy="2331361"/>
            <a:chOff x="9281340" y="2018829"/>
            <a:chExt cx="2380205" cy="2331361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30508FC-DA8C-F742-9C0C-4C748B42266F}"/>
                </a:ext>
              </a:extLst>
            </p:cNvPr>
            <p:cNvGrpSpPr/>
            <p:nvPr/>
          </p:nvGrpSpPr>
          <p:grpSpPr>
            <a:xfrm>
              <a:off x="9281340" y="2409862"/>
              <a:ext cx="1966042" cy="1940328"/>
              <a:chOff x="7882183" y="2497479"/>
              <a:chExt cx="1966042" cy="1940328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8FE76C4-C6D0-9342-8A30-129009ADA9B3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0AF9E76D-9045-C547-B94D-2222DFD1A7A0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6179341-5337-064D-944A-09932B87FC6F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13669A0F-50F8-FB48-8D85-9933C9C0C6E0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1A2E189-2040-4049-904F-5848ED969A44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4E0E039-0EFD-714E-B355-059DC66DF62B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0FE3E9-E5A7-EF40-8398-624C92C259F6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4C32A514-6F95-0747-BB9E-E66D50EDB9D8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B6E6BFB8-F8D1-D948-BD41-13F0FB63998F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6CFFADCE-B4E2-F549-AD49-F0E1769892F0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8BA2BA95-070B-A048-B81D-002559B67DB3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A7E28749-05A3-8641-89BF-7C1C436F643E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6AC29853-8BCF-3445-AFC7-0F8CD8E485D0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7F996D7E-DE8C-5F42-AAAA-CB30A2808D78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002623A3-628A-2E48-BA15-FB386954E961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C3A5A439-FF59-6849-B747-9139416F9249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95D0342-4FC2-6645-A61C-3FB821D54224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A348D7C-A7B0-624B-9637-B1A1A72F8097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A0B834B5-C6B6-0740-BBC6-7CA983337619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7CA8F245-E218-4545-9D67-5D267450590F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9CDD1F68-09DC-6B42-B3A8-2DB3B4F02F3F}"/>
                    </a:ext>
                  </a:extLst>
                </p:cNvPr>
                <p:cNvSpPr txBox="1"/>
                <p:nvPr/>
              </p:nvSpPr>
              <p:spPr>
                <a:xfrm>
                  <a:off x="9293412" y="2018829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9CDD1F68-09DC-6B42-B3A8-2DB3B4F02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412" y="2018829"/>
                  <a:ext cx="480067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79332AD-3163-F541-9FA4-B64B8C794A11}"/>
                    </a:ext>
                  </a:extLst>
                </p:cNvPr>
                <p:cNvSpPr txBox="1"/>
                <p:nvPr/>
              </p:nvSpPr>
              <p:spPr>
                <a:xfrm>
                  <a:off x="9785550" y="2018829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79332AD-3163-F541-9FA4-B64B8C794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550" y="2018829"/>
                  <a:ext cx="480067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D0E5A79F-FB78-7D44-946B-8E4075603CB4}"/>
                    </a:ext>
                  </a:extLst>
                </p:cNvPr>
                <p:cNvSpPr txBox="1"/>
                <p:nvPr/>
              </p:nvSpPr>
              <p:spPr>
                <a:xfrm>
                  <a:off x="10795188" y="2018829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D0E5A79F-FB78-7D44-946B-8E4075603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188" y="2018829"/>
                  <a:ext cx="480067" cy="369332"/>
                </a:xfrm>
                <a:prstGeom prst="rect">
                  <a:avLst/>
                </a:prstGeom>
                <a:blipFill>
                  <a:blip r:embed="rId3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64C43D01-6596-D840-AE3E-77E95392FEF2}"/>
                    </a:ext>
                  </a:extLst>
                </p:cNvPr>
                <p:cNvSpPr txBox="1"/>
                <p:nvPr/>
              </p:nvSpPr>
              <p:spPr>
                <a:xfrm>
                  <a:off x="11275255" y="2522393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64C43D01-6596-D840-AE3E-77E95392F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255" y="2522393"/>
                  <a:ext cx="366834" cy="369332"/>
                </a:xfrm>
                <a:prstGeom prst="rect">
                  <a:avLst/>
                </a:prstGeom>
                <a:blipFill>
                  <a:blip r:embed="rId32"/>
                  <a:stretch>
                    <a:fillRect l="-6667" r="-3333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E314EA59-1BF0-F54B-BDF4-24801F859964}"/>
                    </a:ext>
                  </a:extLst>
                </p:cNvPr>
                <p:cNvSpPr txBox="1"/>
                <p:nvPr/>
              </p:nvSpPr>
              <p:spPr>
                <a:xfrm>
                  <a:off x="11275255" y="3461891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E314EA59-1BF0-F54B-BDF4-24801F85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255" y="3461891"/>
                  <a:ext cx="366834" cy="369332"/>
                </a:xfrm>
                <a:prstGeom prst="rect">
                  <a:avLst/>
                </a:prstGeom>
                <a:blipFill>
                  <a:blip r:embed="rId33"/>
                  <a:stretch>
                    <a:fillRect l="-3333" r="-1667" b="-655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0FACE34-6FC7-1E40-9A04-1B44A66FE18F}"/>
                    </a:ext>
                  </a:extLst>
                </p:cNvPr>
                <p:cNvSpPr txBox="1"/>
                <p:nvPr/>
              </p:nvSpPr>
              <p:spPr>
                <a:xfrm>
                  <a:off x="10259048" y="2025083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0FACE34-6FC7-1E40-9A04-1B44A66FE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048" y="2025083"/>
                  <a:ext cx="480067" cy="369332"/>
                </a:xfrm>
                <a:prstGeom prst="rect">
                  <a:avLst/>
                </a:prstGeom>
                <a:blipFill>
                  <a:blip r:embed="rId3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D9C32E6F-087C-0A41-B287-D23BF598FC24}"/>
                    </a:ext>
                  </a:extLst>
                </p:cNvPr>
                <p:cNvSpPr txBox="1"/>
                <p:nvPr/>
              </p:nvSpPr>
              <p:spPr>
                <a:xfrm>
                  <a:off x="11275255" y="3012372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D9C32E6F-087C-0A41-B287-D23BF598F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255" y="3012372"/>
                  <a:ext cx="366834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5000" r="-5000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0655FD09-FC39-144A-B1E6-03A84EF72EED}"/>
                    </a:ext>
                  </a:extLst>
                </p:cNvPr>
                <p:cNvSpPr txBox="1"/>
                <p:nvPr/>
              </p:nvSpPr>
              <p:spPr>
                <a:xfrm>
                  <a:off x="11294711" y="3975992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0655FD09-FC39-144A-B1E6-03A84EF72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4711" y="3975992"/>
                  <a:ext cx="366834" cy="369332"/>
                </a:xfrm>
                <a:prstGeom prst="rect">
                  <a:avLst/>
                </a:prstGeom>
                <a:blipFill>
                  <a:blip r:embed="rId36"/>
                  <a:stretch>
                    <a:fillRect l="-6667" r="-6667" b="-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5915425E-D7DB-744E-AFCC-44873057505B}"/>
              </a:ext>
            </a:extLst>
          </p:cNvPr>
          <p:cNvPicPr>
            <a:picLocks noChangeAspect="1"/>
          </p:cNvPicPr>
          <p:nvPr/>
        </p:nvPicPr>
        <p:blipFill>
          <a:blip r:embed="rId37">
            <a:alphaModFix amt="43000"/>
          </a:blip>
          <a:stretch>
            <a:fillRect/>
          </a:stretch>
        </p:blipFill>
        <p:spPr>
          <a:xfrm>
            <a:off x="9164501" y="2425700"/>
            <a:ext cx="2006600" cy="200660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840948-EDFC-40C5-AEAB-C868D7D3BB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67</a:t>
            </a:fld>
            <a:endParaRPr lang="en-US"/>
          </a:p>
        </p:txBody>
      </p:sp>
      <p:grpSp>
        <p:nvGrpSpPr>
          <p:cNvPr id="115" name="Group 114">
            <a:extLst>
              <a:ext uri="{FF2B5EF4-FFF2-40B4-BE49-F238E27FC236}">
                <a16:creationId xmlns:a16="http://schemas.microsoft.com/office/drawing/2014/main" id="{77DFF55A-574A-4524-ABCA-3406142ADE96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16" name="Group 115">
              <a:extLst>
                <a:ext uri="{FF2B5EF4-FFF2-40B4-BE49-F238E27FC236}">
                  <a16:creationId xmlns:a16="http://schemas.microsoft.com/office/drawing/2014/main" id="{4E1CC61F-DBAB-4055-80F2-0837BFF7D5B5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22" name="Rectangle 121">
                <a:extLst>
                  <a:ext uri="{FF2B5EF4-FFF2-40B4-BE49-F238E27FC236}">
                    <a16:creationId xmlns:a16="http://schemas.microsoft.com/office/drawing/2014/main" id="{0C963370-A688-47D7-8630-4450065D5D1E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26E5878-E71B-4E23-B3C9-BB789394A5FF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8CE7EE7A-ED34-430D-BF42-1B6DCA6A38C5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2C7BE902-7A0B-46DE-8FFC-B4C4BBCC9584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10E199B9-883E-4A8E-AAA1-E362D558E6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88EF788F-7DC3-4BBB-96E8-F72678FC2C9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A590B762-8076-4DB9-BAEF-EC04DAA0976A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29" name="TextBox 128">
                <a:extLst>
                  <a:ext uri="{FF2B5EF4-FFF2-40B4-BE49-F238E27FC236}">
                    <a16:creationId xmlns:a16="http://schemas.microsoft.com/office/drawing/2014/main" id="{31069A7D-B387-4461-BC34-1B5ABCEE8422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17" name="Straight Connector 116">
              <a:extLst>
                <a:ext uri="{FF2B5EF4-FFF2-40B4-BE49-F238E27FC236}">
                  <a16:creationId xmlns:a16="http://schemas.microsoft.com/office/drawing/2014/main" id="{656D3B38-93A1-4023-A1A6-0593DC622DD9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D111254B-4B76-404F-8560-72999DFEBD67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CF6D65BF-7FB8-43F6-B93D-5FE73A8D29E0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20" name="Rectangle: Rounded Corners 119">
              <a:extLst>
                <a:ext uri="{FF2B5EF4-FFF2-40B4-BE49-F238E27FC236}">
                  <a16:creationId xmlns:a16="http://schemas.microsoft.com/office/drawing/2014/main" id="{6618E96D-E0EE-4DCA-A50E-374062C97179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1" name="TextBox 120">
              <a:extLst>
                <a:ext uri="{FF2B5EF4-FFF2-40B4-BE49-F238E27FC236}">
                  <a16:creationId xmlns:a16="http://schemas.microsoft.com/office/drawing/2014/main" id="{A59D2422-BB00-4122-B01D-AEADF897FE0A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3447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79 -0.00278 L -0.25625 0.0009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852" y="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CBEB8-62DE-4E4F-B59F-D8ED8505BA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Same pace</a:t>
            </a:r>
          </a:p>
        </p:txBody>
      </p: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31087B1-BB7F-47ED-9724-1ED2B73BD2D5}"/>
              </a:ext>
            </a:extLst>
          </p:cNvPr>
          <p:cNvGrpSpPr/>
          <p:nvPr/>
        </p:nvGrpSpPr>
        <p:grpSpPr>
          <a:xfrm>
            <a:off x="2356548" y="1624462"/>
            <a:ext cx="2131011" cy="761569"/>
            <a:chOff x="4280681" y="1652559"/>
            <a:chExt cx="2131011" cy="761569"/>
          </a:xfrm>
        </p:grpSpPr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2DA57C8A-217B-4FFB-821B-D1DD9C568DE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DE3246A-4973-43C6-8A3D-57FDEFB40DCA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28" name="Flowchart: Manual Operation 27">
                <a:extLst>
                  <a:ext uri="{FF2B5EF4-FFF2-40B4-BE49-F238E27FC236}">
                    <a16:creationId xmlns:a16="http://schemas.microsoft.com/office/drawing/2014/main" id="{D2BAE7E2-DB01-4F14-9ABB-B2BB5C13D179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29" name="TextBox 28">
                    <a:extLst>
                      <a:ext uri="{FF2B5EF4-FFF2-40B4-BE49-F238E27FC236}">
                        <a16:creationId xmlns:a16="http://schemas.microsoft.com/office/drawing/2014/main" id="{D8C216E8-EE48-4E7D-9C31-4CD3F5F163B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3"/>
                    <a:stretch>
                      <a:fillRect l="-40476" r="-35714" b="-3606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H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8C96BA0F-8BB2-439B-BCC9-710F4F539AB9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ECA31E8E-2797-499D-9181-317E512BABAB}"/>
              </a:ext>
            </a:extLst>
          </p:cNvPr>
          <p:cNvSpPr txBox="1"/>
          <p:nvPr/>
        </p:nvSpPr>
        <p:spPr>
          <a:xfrm>
            <a:off x="4601167" y="1804616"/>
            <a:ext cx="253957" cy="9848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endParaRPr lang="en-US" sz="2400" b="0" dirty="0">
              <a:solidFill>
                <a:srgbClr val="004B8E"/>
              </a:solidFill>
              <a:latin typeface="Times New Roman" panose="02020603050405020304" pitchFamily="18" charset="0"/>
            </a:endParaRPr>
          </a:p>
          <a:p>
            <a:endParaRPr lang="en-US" sz="4000" dirty="0">
              <a:solidFill>
                <a:srgbClr val="004B8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79BEC39-A0E8-4F18-862F-BFF3B0D65A96}"/>
              </a:ext>
            </a:extLst>
          </p:cNvPr>
          <p:cNvGrpSpPr/>
          <p:nvPr/>
        </p:nvGrpSpPr>
        <p:grpSpPr>
          <a:xfrm>
            <a:off x="1700641" y="1735599"/>
            <a:ext cx="735139" cy="4011866"/>
            <a:chOff x="1700641" y="1735599"/>
            <a:chExt cx="735139" cy="401186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526359-4E42-40CA-B4AD-0537C0036972}"/>
                    </a:ext>
                  </a:extLst>
                </p:cNvPr>
                <p:cNvSpPr txBox="1"/>
                <p:nvPr/>
              </p:nvSpPr>
              <p:spPr>
                <a:xfrm>
                  <a:off x="1700641" y="1735599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0F526359-4E42-40CA-B4AD-0537C003697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641" y="1735599"/>
                  <a:ext cx="673305" cy="553998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CE58CBB-429B-4952-B235-557A416C1005}"/>
                    </a:ext>
                  </a:extLst>
                </p:cNvPr>
                <p:cNvSpPr txBox="1"/>
                <p:nvPr/>
              </p:nvSpPr>
              <p:spPr>
                <a:xfrm>
                  <a:off x="1700641" y="2885522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ECE58CBB-429B-4952-B235-557A416C100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641" y="2885522"/>
                  <a:ext cx="673305" cy="55399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C7503D-A4B6-4DB1-9DBC-A7D1944864A6}"/>
                    </a:ext>
                  </a:extLst>
                </p:cNvPr>
                <p:cNvSpPr txBox="1"/>
                <p:nvPr/>
              </p:nvSpPr>
              <p:spPr>
                <a:xfrm>
                  <a:off x="1700641" y="4035445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75C7503D-A4B6-4DB1-9DBC-A7D1944864A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00641" y="4035445"/>
                  <a:ext cx="673305" cy="55399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8BA02D-3A32-4018-8A4E-8838E75DA3B8}"/>
                    </a:ext>
                  </a:extLst>
                </p:cNvPr>
                <p:cNvSpPr txBox="1"/>
                <p:nvPr/>
              </p:nvSpPr>
              <p:spPr>
                <a:xfrm>
                  <a:off x="1762475" y="5193467"/>
                  <a:ext cx="673305" cy="55399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3600" b="0" i="0" smtClean="0"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3600" dirty="0"/>
                </a:p>
              </p:txBody>
            </p:sp>
          </mc:Choice>
          <mc:Fallback xmlns=""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388BA02D-3A32-4018-8A4E-8838E75DA3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62475" y="5193467"/>
                  <a:ext cx="673305" cy="553998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891BEFBD-2E1A-41A6-BA92-4BAEDF5E5A28}"/>
              </a:ext>
            </a:extLst>
          </p:cNvPr>
          <p:cNvGrpSpPr/>
          <p:nvPr/>
        </p:nvGrpSpPr>
        <p:grpSpPr>
          <a:xfrm>
            <a:off x="2356548" y="2737573"/>
            <a:ext cx="2131011" cy="761569"/>
            <a:chOff x="4280681" y="1652559"/>
            <a:chExt cx="2131011" cy="761569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70CF1ED6-4C45-4D44-8D53-ED88A0E81C5B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AC54CB0A-F58B-4967-A460-FD5518DB54F7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3" name="Flowchart: Manual Operation 62">
                <a:extLst>
                  <a:ext uri="{FF2B5EF4-FFF2-40B4-BE49-F238E27FC236}">
                    <a16:creationId xmlns:a16="http://schemas.microsoft.com/office/drawing/2014/main" id="{2BE05046-5D79-4059-B292-346A639DDA9A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4" name="TextBox 63">
                    <a:extLst>
                      <a:ext uri="{FF2B5EF4-FFF2-40B4-BE49-F238E27FC236}">
                        <a16:creationId xmlns:a16="http://schemas.microsoft.com/office/drawing/2014/main" id="{61C43526-59EE-4650-BEBB-6F973BD65BA1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H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13F28657-D814-4490-A975-118389C66E82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EFDE57D-9E46-49FC-8D8E-E09505F9ABF1}"/>
              </a:ext>
            </a:extLst>
          </p:cNvPr>
          <p:cNvGrpSpPr/>
          <p:nvPr/>
        </p:nvGrpSpPr>
        <p:grpSpPr>
          <a:xfrm>
            <a:off x="2361411" y="3834215"/>
            <a:ext cx="2131011" cy="761569"/>
            <a:chOff x="4280681" y="1652559"/>
            <a:chExt cx="2131011" cy="761569"/>
          </a:xfrm>
        </p:grpSpPr>
        <p:cxnSp>
          <p:nvCxnSpPr>
            <p:cNvPr id="66" name="Straight Arrow Connector 65">
              <a:extLst>
                <a:ext uri="{FF2B5EF4-FFF2-40B4-BE49-F238E27FC236}">
                  <a16:creationId xmlns:a16="http://schemas.microsoft.com/office/drawing/2014/main" id="{FA9F1E49-5FD9-4056-976C-4C096AAC9475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7" name="Group 66">
              <a:extLst>
                <a:ext uri="{FF2B5EF4-FFF2-40B4-BE49-F238E27FC236}">
                  <a16:creationId xmlns:a16="http://schemas.microsoft.com/office/drawing/2014/main" id="{6FE670A3-1B2C-4EE3-ABD6-651797ABD156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69" name="Flowchart: Manual Operation 68">
                <a:extLst>
                  <a:ext uri="{FF2B5EF4-FFF2-40B4-BE49-F238E27FC236}">
                    <a16:creationId xmlns:a16="http://schemas.microsoft.com/office/drawing/2014/main" id="{92A9759C-4CDC-4EE2-A856-2A8B5F0897B1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A6662CC2-1FB7-4BAB-A9A5-1EB44AB980C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H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8" name="Straight Arrow Connector 67">
              <a:extLst>
                <a:ext uri="{FF2B5EF4-FFF2-40B4-BE49-F238E27FC236}">
                  <a16:creationId xmlns:a16="http://schemas.microsoft.com/office/drawing/2014/main" id="{28D18E10-8AAB-4ACC-8A34-5CAFAB1596B1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1" name="Group 70">
            <a:extLst>
              <a:ext uri="{FF2B5EF4-FFF2-40B4-BE49-F238E27FC236}">
                <a16:creationId xmlns:a16="http://schemas.microsoft.com/office/drawing/2014/main" id="{CE3DA2DB-5FDB-4C9C-9E14-A24FEFA03AEE}"/>
              </a:ext>
            </a:extLst>
          </p:cNvPr>
          <p:cNvGrpSpPr/>
          <p:nvPr/>
        </p:nvGrpSpPr>
        <p:grpSpPr>
          <a:xfrm>
            <a:off x="2356548" y="5073948"/>
            <a:ext cx="2131011" cy="761569"/>
            <a:chOff x="4280681" y="1652559"/>
            <a:chExt cx="2131011" cy="761569"/>
          </a:xfrm>
        </p:grpSpPr>
        <p:cxnSp>
          <p:nvCxnSpPr>
            <p:cNvPr id="72" name="Straight Arrow Connector 71">
              <a:extLst>
                <a:ext uri="{FF2B5EF4-FFF2-40B4-BE49-F238E27FC236}">
                  <a16:creationId xmlns:a16="http://schemas.microsoft.com/office/drawing/2014/main" id="{4F870211-B2D0-49FF-BC97-10647C90AE64}"/>
                </a:ext>
              </a:extLst>
            </p:cNvPr>
            <p:cNvCxnSpPr>
              <a:cxnSpLocks/>
            </p:cNvCxnSpPr>
            <p:nvPr/>
          </p:nvCxnSpPr>
          <p:spPr>
            <a:xfrm>
              <a:off x="4280681" y="2049812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905EE61F-988A-4119-8A55-B6FF2FD3AC50}"/>
                </a:ext>
              </a:extLst>
            </p:cNvPr>
            <p:cNvGrpSpPr/>
            <p:nvPr/>
          </p:nvGrpSpPr>
          <p:grpSpPr>
            <a:xfrm>
              <a:off x="4938330" y="1652559"/>
              <a:ext cx="825440" cy="761569"/>
              <a:chOff x="4915034" y="1652559"/>
              <a:chExt cx="1180967" cy="1215970"/>
            </a:xfrm>
          </p:grpSpPr>
          <p:sp>
            <p:nvSpPr>
              <p:cNvPr id="75" name="Flowchart: Manual Operation 74">
                <a:extLst>
                  <a:ext uri="{FF2B5EF4-FFF2-40B4-BE49-F238E27FC236}">
                    <a16:creationId xmlns:a16="http://schemas.microsoft.com/office/drawing/2014/main" id="{68D504F3-5EAC-4E41-8641-CE6DD470DCF7}"/>
                  </a:ext>
                </a:extLst>
              </p:cNvPr>
              <p:cNvSpPr/>
              <p:nvPr/>
            </p:nvSpPr>
            <p:spPr>
              <a:xfrm rot="16200000">
                <a:off x="4897533" y="1670060"/>
                <a:ext cx="1215970" cy="1180967"/>
              </a:xfrm>
              <a:prstGeom prst="flowChartManualOperation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85000"/>
                      <a:lumOff val="15000"/>
                    </a:schemeClr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/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lIns="0" tIns="0" rIns="0" bIns="0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2400" b="0" i="1" smtClean="0">
                              <a:solidFill>
                                <a:schemeClr val="tx1">
                                  <a:lumMod val="85000"/>
                                  <a:lumOff val="15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oMath>
                      </m:oMathPara>
                    </a14:m>
                    <a:endParaRPr lang="en-US" sz="4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Times New Roman" panose="02020603050405020304" pitchFamily="18" charset="0"/>
                      <a:cs typeface="Times New Roman" panose="020206030504050203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6" name="TextBox 75">
                    <a:extLst>
                      <a:ext uri="{FF2B5EF4-FFF2-40B4-BE49-F238E27FC236}">
                        <a16:creationId xmlns:a16="http://schemas.microsoft.com/office/drawing/2014/main" id="{5CF40AC0-FECF-4756-A96F-062B5C73852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25228" y="1940204"/>
                    <a:ext cx="363339" cy="589699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l="-40476" r="-35714" b="-36667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HK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4" name="Straight Arrow Connector 73">
              <a:extLst>
                <a:ext uri="{FF2B5EF4-FFF2-40B4-BE49-F238E27FC236}">
                  <a16:creationId xmlns:a16="http://schemas.microsoft.com/office/drawing/2014/main" id="{F5CFA2CF-9BED-470C-BDD0-F8A91F896EAF}"/>
                </a:ext>
              </a:extLst>
            </p:cNvPr>
            <p:cNvCxnSpPr>
              <a:cxnSpLocks/>
            </p:cNvCxnSpPr>
            <p:nvPr/>
          </p:nvCxnSpPr>
          <p:spPr>
            <a:xfrm>
              <a:off x="5766458" y="2033343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5" name="Group 184">
            <a:extLst>
              <a:ext uri="{FF2B5EF4-FFF2-40B4-BE49-F238E27FC236}">
                <a16:creationId xmlns:a16="http://schemas.microsoft.com/office/drawing/2014/main" id="{53E73CA8-D56E-4B22-9609-B3A1C7951555}"/>
              </a:ext>
            </a:extLst>
          </p:cNvPr>
          <p:cNvGrpSpPr/>
          <p:nvPr/>
        </p:nvGrpSpPr>
        <p:grpSpPr>
          <a:xfrm>
            <a:off x="4561513" y="1631346"/>
            <a:ext cx="697692" cy="4538489"/>
            <a:chOff x="4601167" y="1681505"/>
            <a:chExt cx="697692" cy="4538489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/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EC292F83-DD50-4D62-B505-ACB104D1F2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1681505"/>
                  <a:ext cx="654410" cy="984885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/>
                <p:nvPr/>
              </p:nvSpPr>
              <p:spPr>
                <a:xfrm>
                  <a:off x="4601167" y="3971557"/>
                  <a:ext cx="634469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AEC12D1D-1424-4F5B-A47A-CFCDB59156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3971557"/>
                  <a:ext cx="634469" cy="984885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/>
                <p:nvPr/>
              </p:nvSpPr>
              <p:spPr>
                <a:xfrm>
                  <a:off x="4601167" y="2892441"/>
                  <a:ext cx="670376" cy="98488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3" name="TextBox 182">
                  <a:extLst>
                    <a:ext uri="{FF2B5EF4-FFF2-40B4-BE49-F238E27FC236}">
                      <a16:creationId xmlns:a16="http://schemas.microsoft.com/office/drawing/2014/main" id="{CC6EACF3-C696-46C9-8DDB-E76C8FE913B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2892441"/>
                  <a:ext cx="670376" cy="984885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/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sz="3200" b="0" i="1" smtClean="0">
                                <a:latin typeface="Cambria Math" panose="02040503050406030204" pitchFamily="18" charset="0"/>
                              </a:rPr>
                              <m:t>𝐷</m:t>
                            </m:r>
                          </m:sub>
                        </m:sSub>
                      </m:oMath>
                    </m:oMathPara>
                  </a14:m>
                  <a:endParaRPr lang="en-US" sz="3200" b="0" i="1" dirty="0"/>
                </a:p>
                <a:p>
                  <a:endParaRPr lang="en-US" sz="3200" i="1" dirty="0"/>
                </a:p>
              </p:txBody>
            </p:sp>
          </mc:Choice>
          <mc:Fallback xmlns="">
            <p:sp>
              <p:nvSpPr>
                <p:cNvPr id="184" name="TextBox 183">
                  <a:extLst>
                    <a:ext uri="{FF2B5EF4-FFF2-40B4-BE49-F238E27FC236}">
                      <a16:creationId xmlns:a16="http://schemas.microsoft.com/office/drawing/2014/main" id="{CEB75957-2307-4E93-BEC5-DEFFE10937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01167" y="5235109"/>
                  <a:ext cx="697692" cy="984885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/>
              <p:nvPr/>
            </p:nvSpPr>
            <p:spPr>
              <a:xfrm>
                <a:off x="299283" y="1735599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sz="3600" b="0" i="1" smtClean="0">
                              <a:latin typeface="Cambria Math" panose="02040503050406030204" pitchFamily="18" charset="0"/>
                            </a:rPr>
                            <m:t>𝑜𝑟𝑖</m:t>
                          </m:r>
                        </m:sup>
                      </m:sSup>
                    </m:oMath>
                  </m:oMathPara>
                </a14:m>
                <a:endParaRPr lang="en-US" sz="3600" b="0" i="1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45186F18-36A8-4DCD-9A8B-96EAD9E2BD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1735599"/>
                <a:ext cx="673305" cy="1126014"/>
              </a:xfrm>
              <a:prstGeom prst="rect">
                <a:avLst/>
              </a:prstGeom>
              <a:blipFill>
                <a:blip r:embed="rId15"/>
                <a:stretch>
                  <a:fillRect l="-901" r="-14414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/>
              <p:nvPr/>
            </p:nvSpPr>
            <p:spPr>
              <a:xfrm>
                <a:off x="299283" y="2869856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B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034266A3-A778-433F-A0D0-A5415A78EE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2869856"/>
                <a:ext cx="673305" cy="1126014"/>
              </a:xfrm>
              <a:prstGeom prst="rect">
                <a:avLst/>
              </a:prstGeom>
              <a:blipFill>
                <a:blip r:embed="rId16"/>
                <a:stretch>
                  <a:fillRect r="-10811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37957E-CB11-44D2-837F-34DE7DE83C70}"/>
                  </a:ext>
                </a:extLst>
              </p:cNvPr>
              <p:cNvSpPr txBox="1"/>
              <p:nvPr/>
            </p:nvSpPr>
            <p:spPr>
              <a:xfrm>
                <a:off x="299283" y="3979383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C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33" name="TextBox 132">
                <a:extLst>
                  <a:ext uri="{FF2B5EF4-FFF2-40B4-BE49-F238E27FC236}">
                    <a16:creationId xmlns:a16="http://schemas.microsoft.com/office/drawing/2014/main" id="{0737957E-CB11-44D2-837F-34DE7DE83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3979383"/>
                <a:ext cx="673305" cy="1126014"/>
              </a:xfrm>
              <a:prstGeom prst="rect">
                <a:avLst/>
              </a:prstGeom>
              <a:blipFill>
                <a:blip r:embed="rId17"/>
                <a:stretch>
                  <a:fillRect r="-7207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2943677-0E88-4919-8C67-27DA3C044042}"/>
                  </a:ext>
                </a:extLst>
              </p:cNvPr>
              <p:cNvSpPr txBox="1"/>
              <p:nvPr/>
            </p:nvSpPr>
            <p:spPr>
              <a:xfrm>
                <a:off x="299283" y="5245787"/>
                <a:ext cx="673305" cy="112601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D</m:t>
                          </m:r>
                        </m:e>
                        <m:sup>
                          <m:r>
                            <m:rPr>
                              <m:sty m:val="p"/>
                            </m:rPr>
                            <a:rPr lang="en-US" sz="3600" b="0" i="0" smtClean="0">
                              <a:latin typeface="Cambria Math" panose="02040503050406030204" pitchFamily="18" charset="0"/>
                            </a:rPr>
                            <m:t>ori</m:t>
                          </m:r>
                        </m:sup>
                      </m:sSup>
                    </m:oMath>
                  </m:oMathPara>
                </a14:m>
                <a:endParaRPr lang="en-US" sz="3600" b="0" dirty="0"/>
              </a:p>
              <a:p>
                <a:endParaRPr lang="en-US" sz="3600" dirty="0"/>
              </a:p>
            </p:txBody>
          </p:sp>
        </mc:Choice>
        <mc:Fallback xmlns=""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62943677-0E88-4919-8C67-27DA3C0440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283" y="5245787"/>
                <a:ext cx="673305" cy="1126014"/>
              </a:xfrm>
              <a:prstGeom prst="rect">
                <a:avLst/>
              </a:prstGeom>
              <a:blipFill>
                <a:blip r:embed="rId18"/>
                <a:stretch>
                  <a:fillRect r="-1261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7C7413CD-BA69-4ECA-AADC-A4B9F3B3783A}"/>
              </a:ext>
            </a:extLst>
          </p:cNvPr>
          <p:cNvGrpSpPr/>
          <p:nvPr/>
        </p:nvGrpSpPr>
        <p:grpSpPr>
          <a:xfrm>
            <a:off x="1180221" y="2002675"/>
            <a:ext cx="664682" cy="3468526"/>
            <a:chOff x="1180221" y="2002675"/>
            <a:chExt cx="664682" cy="3468526"/>
          </a:xfrm>
        </p:grpSpPr>
        <p:cxnSp>
          <p:nvCxnSpPr>
            <p:cNvPr id="144" name="Straight Arrow Connector 143">
              <a:extLst>
                <a:ext uri="{FF2B5EF4-FFF2-40B4-BE49-F238E27FC236}">
                  <a16:creationId xmlns:a16="http://schemas.microsoft.com/office/drawing/2014/main" id="{80D4D32B-9CD2-478A-B0B1-7B2EC08FB947}"/>
                </a:ext>
              </a:extLst>
            </p:cNvPr>
            <p:cNvCxnSpPr>
              <a:cxnSpLocks/>
            </p:cNvCxnSpPr>
            <p:nvPr/>
          </p:nvCxnSpPr>
          <p:spPr>
            <a:xfrm>
              <a:off x="1182784" y="2002675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5" name="Straight Arrow Connector 144">
              <a:extLst>
                <a:ext uri="{FF2B5EF4-FFF2-40B4-BE49-F238E27FC236}">
                  <a16:creationId xmlns:a16="http://schemas.microsoft.com/office/drawing/2014/main" id="{90CCABE0-76D6-42CC-A392-06DDC60F7242}"/>
                </a:ext>
              </a:extLst>
            </p:cNvPr>
            <p:cNvCxnSpPr>
              <a:cxnSpLocks/>
            </p:cNvCxnSpPr>
            <p:nvPr/>
          </p:nvCxnSpPr>
          <p:spPr>
            <a:xfrm>
              <a:off x="1180221" y="3133756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7" name="Straight Arrow Connector 146">
              <a:extLst>
                <a:ext uri="{FF2B5EF4-FFF2-40B4-BE49-F238E27FC236}">
                  <a16:creationId xmlns:a16="http://schemas.microsoft.com/office/drawing/2014/main" id="{0460691B-9C85-4DF0-B6F8-F0CA583006EE}"/>
                </a:ext>
              </a:extLst>
            </p:cNvPr>
            <p:cNvCxnSpPr>
              <a:cxnSpLocks/>
            </p:cNvCxnSpPr>
            <p:nvPr/>
          </p:nvCxnSpPr>
          <p:spPr>
            <a:xfrm>
              <a:off x="1181312" y="4280746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8" name="Straight Arrow Connector 147">
              <a:extLst>
                <a:ext uri="{FF2B5EF4-FFF2-40B4-BE49-F238E27FC236}">
                  <a16:creationId xmlns:a16="http://schemas.microsoft.com/office/drawing/2014/main" id="{A84083C4-6798-49E1-90EA-E4F82C944A35}"/>
                </a:ext>
              </a:extLst>
            </p:cNvPr>
            <p:cNvCxnSpPr>
              <a:cxnSpLocks/>
            </p:cNvCxnSpPr>
            <p:nvPr/>
          </p:nvCxnSpPr>
          <p:spPr>
            <a:xfrm>
              <a:off x="1199669" y="5470131"/>
              <a:ext cx="645234" cy="107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208" name="Connector: Curved 207">
            <a:extLst>
              <a:ext uri="{FF2B5EF4-FFF2-40B4-BE49-F238E27FC236}">
                <a16:creationId xmlns:a16="http://schemas.microsoft.com/office/drawing/2014/main" id="{EC050E14-0469-4CAE-B2D0-1CCBF8E8F46D}"/>
              </a:ext>
            </a:extLst>
          </p:cNvPr>
          <p:cNvCxnSpPr>
            <a:cxnSpLocks/>
          </p:cNvCxnSpPr>
          <p:nvPr/>
        </p:nvCxnSpPr>
        <p:spPr>
          <a:xfrm>
            <a:off x="8006914" y="4308832"/>
            <a:ext cx="1098925" cy="535535"/>
          </a:xfrm>
          <a:prstGeom prst="curvedConnector3">
            <a:avLst>
              <a:gd name="adj1" fmla="val 50000"/>
            </a:avLst>
          </a:prstGeom>
          <a:ln w="28575">
            <a:solidFill>
              <a:srgbClr val="2F528F"/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EF417EA9-DDB3-8043-8894-EA847833B05B}"/>
              </a:ext>
            </a:extLst>
          </p:cNvPr>
          <p:cNvGrpSpPr/>
          <p:nvPr/>
        </p:nvGrpSpPr>
        <p:grpSpPr>
          <a:xfrm>
            <a:off x="6040872" y="2450316"/>
            <a:ext cx="1966042" cy="1940328"/>
            <a:chOff x="7882183" y="2497479"/>
            <a:chExt cx="1966042" cy="1940328"/>
          </a:xfrm>
        </p:grpSpPr>
        <p:grpSp>
          <p:nvGrpSpPr>
            <p:cNvPr id="160" name="Group 159">
              <a:extLst>
                <a:ext uri="{FF2B5EF4-FFF2-40B4-BE49-F238E27FC236}">
                  <a16:creationId xmlns:a16="http://schemas.microsoft.com/office/drawing/2014/main" id="{272A0BA1-ED61-3C46-B4DB-C0488709BC10}"/>
                </a:ext>
              </a:extLst>
            </p:cNvPr>
            <p:cNvGrpSpPr/>
            <p:nvPr/>
          </p:nvGrpSpPr>
          <p:grpSpPr>
            <a:xfrm>
              <a:off x="7882183" y="2497479"/>
              <a:ext cx="1966042" cy="492142"/>
              <a:chOff x="6881427" y="2384942"/>
              <a:chExt cx="1966042" cy="492142"/>
            </a:xfrm>
            <a:solidFill>
              <a:schemeClr val="bg1"/>
            </a:solidFill>
          </p:grpSpPr>
          <p:sp>
            <p:nvSpPr>
              <p:cNvPr id="179" name="Rectangle 178">
                <a:extLst>
                  <a:ext uri="{FF2B5EF4-FFF2-40B4-BE49-F238E27FC236}">
                    <a16:creationId xmlns:a16="http://schemas.microsoft.com/office/drawing/2014/main" id="{FA0FCDA3-B2C6-E841-9729-44CF188A19ED}"/>
                  </a:ext>
                </a:extLst>
              </p:cNvPr>
              <p:cNvSpPr/>
              <p:nvPr/>
            </p:nvSpPr>
            <p:spPr>
              <a:xfrm>
                <a:off x="6881427" y="2384945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0" name="Rectangle 179">
                <a:extLst>
                  <a:ext uri="{FF2B5EF4-FFF2-40B4-BE49-F238E27FC236}">
                    <a16:creationId xmlns:a16="http://schemas.microsoft.com/office/drawing/2014/main" id="{FCC52C2C-1942-BE45-BF50-5811E8ED623B}"/>
                  </a:ext>
                </a:extLst>
              </p:cNvPr>
              <p:cNvSpPr/>
              <p:nvPr/>
            </p:nvSpPr>
            <p:spPr>
              <a:xfrm>
                <a:off x="7373566" y="2384944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1" name="Rectangle 180">
                <a:extLst>
                  <a:ext uri="{FF2B5EF4-FFF2-40B4-BE49-F238E27FC236}">
                    <a16:creationId xmlns:a16="http://schemas.microsoft.com/office/drawing/2014/main" id="{7578253E-3204-1747-9708-5A5C19A25D3D}"/>
                  </a:ext>
                </a:extLst>
              </p:cNvPr>
              <p:cNvSpPr/>
              <p:nvPr/>
            </p:nvSpPr>
            <p:spPr>
              <a:xfrm>
                <a:off x="7865705" y="2384943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6375D0BF-2C3B-6745-8A47-1C7560FC4D92}"/>
                  </a:ext>
                </a:extLst>
              </p:cNvPr>
              <p:cNvSpPr/>
              <p:nvPr/>
            </p:nvSpPr>
            <p:spPr>
              <a:xfrm>
                <a:off x="8357844" y="2384942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DF4AB336-53F1-4342-9CD7-94B51BE10C78}"/>
                </a:ext>
              </a:extLst>
            </p:cNvPr>
            <p:cNvGrpSpPr/>
            <p:nvPr/>
          </p:nvGrpSpPr>
          <p:grpSpPr>
            <a:xfrm>
              <a:off x="7882183" y="2989922"/>
              <a:ext cx="1966042" cy="492142"/>
              <a:chOff x="6881427" y="2384942"/>
              <a:chExt cx="1966042" cy="492142"/>
            </a:xfrm>
            <a:solidFill>
              <a:schemeClr val="bg1"/>
            </a:solidFill>
          </p:grpSpPr>
          <p:sp>
            <p:nvSpPr>
              <p:cNvPr id="175" name="Rectangle 174">
                <a:extLst>
                  <a:ext uri="{FF2B5EF4-FFF2-40B4-BE49-F238E27FC236}">
                    <a16:creationId xmlns:a16="http://schemas.microsoft.com/office/drawing/2014/main" id="{82561A3F-2BBD-4B4E-ADA6-30B662236671}"/>
                  </a:ext>
                </a:extLst>
              </p:cNvPr>
              <p:cNvSpPr/>
              <p:nvPr/>
            </p:nvSpPr>
            <p:spPr>
              <a:xfrm>
                <a:off x="6881427" y="2384945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6" name="Rectangle 175">
                <a:extLst>
                  <a:ext uri="{FF2B5EF4-FFF2-40B4-BE49-F238E27FC236}">
                    <a16:creationId xmlns:a16="http://schemas.microsoft.com/office/drawing/2014/main" id="{EC442958-EF6C-284D-A02E-9FDC2776992A}"/>
                  </a:ext>
                </a:extLst>
              </p:cNvPr>
              <p:cNvSpPr/>
              <p:nvPr/>
            </p:nvSpPr>
            <p:spPr>
              <a:xfrm>
                <a:off x="7373566" y="2384944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7" name="Rectangle 176">
                <a:extLst>
                  <a:ext uri="{FF2B5EF4-FFF2-40B4-BE49-F238E27FC236}">
                    <a16:creationId xmlns:a16="http://schemas.microsoft.com/office/drawing/2014/main" id="{78E6A006-67A9-2349-B27A-E8C111314EF3}"/>
                  </a:ext>
                </a:extLst>
              </p:cNvPr>
              <p:cNvSpPr/>
              <p:nvPr/>
            </p:nvSpPr>
            <p:spPr>
              <a:xfrm>
                <a:off x="7865705" y="2384943"/>
                <a:ext cx="489625" cy="492139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8" name="Rectangle 177">
                <a:extLst>
                  <a:ext uri="{FF2B5EF4-FFF2-40B4-BE49-F238E27FC236}">
                    <a16:creationId xmlns:a16="http://schemas.microsoft.com/office/drawing/2014/main" id="{DF0B1476-3CD1-FF4E-AF23-ED3DFCF9D66E}"/>
                  </a:ext>
                </a:extLst>
              </p:cNvPr>
              <p:cNvSpPr/>
              <p:nvPr/>
            </p:nvSpPr>
            <p:spPr>
              <a:xfrm>
                <a:off x="8357844" y="2384942"/>
                <a:ext cx="489625" cy="492139"/>
              </a:xfrm>
              <a:prstGeom prst="rect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2" name="Group 161">
              <a:extLst>
                <a:ext uri="{FF2B5EF4-FFF2-40B4-BE49-F238E27FC236}">
                  <a16:creationId xmlns:a16="http://schemas.microsoft.com/office/drawing/2014/main" id="{64EC11A2-B529-1C44-9EB3-64AC107BF8DC}"/>
                </a:ext>
              </a:extLst>
            </p:cNvPr>
            <p:cNvGrpSpPr/>
            <p:nvPr/>
          </p:nvGrpSpPr>
          <p:grpSpPr>
            <a:xfrm>
              <a:off x="7882183" y="3482061"/>
              <a:ext cx="1966042" cy="492142"/>
              <a:chOff x="6881427" y="2384942"/>
              <a:chExt cx="1966042" cy="492142"/>
            </a:xfrm>
            <a:solidFill>
              <a:schemeClr val="bg1"/>
            </a:solidFill>
          </p:grpSpPr>
          <p:sp>
            <p:nvSpPr>
              <p:cNvPr id="170" name="Rectangle 169">
                <a:extLst>
                  <a:ext uri="{FF2B5EF4-FFF2-40B4-BE49-F238E27FC236}">
                    <a16:creationId xmlns:a16="http://schemas.microsoft.com/office/drawing/2014/main" id="{2E5D25E1-A4E9-2B46-B647-C8F435C0EF2C}"/>
                  </a:ext>
                </a:extLst>
              </p:cNvPr>
              <p:cNvSpPr/>
              <p:nvPr/>
            </p:nvSpPr>
            <p:spPr>
              <a:xfrm>
                <a:off x="6881427" y="2384945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2" name="Rectangle 171">
                <a:extLst>
                  <a:ext uri="{FF2B5EF4-FFF2-40B4-BE49-F238E27FC236}">
                    <a16:creationId xmlns:a16="http://schemas.microsoft.com/office/drawing/2014/main" id="{8B9D6AF3-0503-3F45-97C5-17F84D348D2F}"/>
                  </a:ext>
                </a:extLst>
              </p:cNvPr>
              <p:cNvSpPr/>
              <p:nvPr/>
            </p:nvSpPr>
            <p:spPr>
              <a:xfrm>
                <a:off x="7373566" y="2384944"/>
                <a:ext cx="492139" cy="492139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19CC8F4C-3026-B84A-96B3-60ED46DAE1D8}"/>
                  </a:ext>
                </a:extLst>
              </p:cNvPr>
              <p:cNvSpPr/>
              <p:nvPr/>
            </p:nvSpPr>
            <p:spPr>
              <a:xfrm>
                <a:off x="7865705" y="2384943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4" name="Rectangle 173">
                <a:extLst>
                  <a:ext uri="{FF2B5EF4-FFF2-40B4-BE49-F238E27FC236}">
                    <a16:creationId xmlns:a16="http://schemas.microsoft.com/office/drawing/2014/main" id="{6B1439E3-E09F-E848-AAB6-E5BD7EB4F554}"/>
                  </a:ext>
                </a:extLst>
              </p:cNvPr>
              <p:cNvSpPr/>
              <p:nvPr/>
            </p:nvSpPr>
            <p:spPr>
              <a:xfrm>
                <a:off x="8357844" y="2384942"/>
                <a:ext cx="489625" cy="492139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6AAB4320-7809-3346-B41C-8C042AFEF4A8}"/>
                </a:ext>
              </a:extLst>
            </p:cNvPr>
            <p:cNvGrpSpPr/>
            <p:nvPr/>
          </p:nvGrpSpPr>
          <p:grpSpPr>
            <a:xfrm>
              <a:off x="7882183" y="3945665"/>
              <a:ext cx="1966042" cy="492142"/>
              <a:chOff x="6881427" y="2384942"/>
              <a:chExt cx="1966042" cy="492142"/>
            </a:xfrm>
            <a:solidFill>
              <a:schemeClr val="bg1"/>
            </a:solidFill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5FDBAEB8-D623-BA40-B5B1-8F9C75B32D24}"/>
                  </a:ext>
                </a:extLst>
              </p:cNvPr>
              <p:cNvSpPr/>
              <p:nvPr/>
            </p:nvSpPr>
            <p:spPr>
              <a:xfrm>
                <a:off x="6881427" y="2384945"/>
                <a:ext cx="492139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5" name="Rectangle 164">
                <a:extLst>
                  <a:ext uri="{FF2B5EF4-FFF2-40B4-BE49-F238E27FC236}">
                    <a16:creationId xmlns:a16="http://schemas.microsoft.com/office/drawing/2014/main" id="{225A4739-8C5A-AC44-9E44-BA8CF4DC1797}"/>
                  </a:ext>
                </a:extLst>
              </p:cNvPr>
              <p:cNvSpPr/>
              <p:nvPr/>
            </p:nvSpPr>
            <p:spPr>
              <a:xfrm>
                <a:off x="7373566" y="2384944"/>
                <a:ext cx="492139" cy="492139"/>
              </a:xfrm>
              <a:prstGeom prst="rect">
                <a:avLst/>
              </a:prstGeom>
              <a:solidFill>
                <a:schemeClr val="bg2">
                  <a:lumMod val="2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6" name="Rectangle 165">
                <a:extLst>
                  <a:ext uri="{FF2B5EF4-FFF2-40B4-BE49-F238E27FC236}">
                    <a16:creationId xmlns:a16="http://schemas.microsoft.com/office/drawing/2014/main" id="{57B965C4-5370-FF4A-81AA-DD6F0896CAFE}"/>
                  </a:ext>
                </a:extLst>
              </p:cNvPr>
              <p:cNvSpPr/>
              <p:nvPr/>
            </p:nvSpPr>
            <p:spPr>
              <a:xfrm>
                <a:off x="7865705" y="2384943"/>
                <a:ext cx="489625" cy="492139"/>
              </a:xfrm>
              <a:prstGeom prst="rect">
                <a:avLst/>
              </a:prstGeom>
              <a:solidFill>
                <a:schemeClr val="bg1">
                  <a:lumMod val="75000"/>
                </a:schemeClr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Rectangle 166">
                <a:extLst>
                  <a:ext uri="{FF2B5EF4-FFF2-40B4-BE49-F238E27FC236}">
                    <a16:creationId xmlns:a16="http://schemas.microsoft.com/office/drawing/2014/main" id="{071E53E5-C4D5-6D40-B1A1-B89E2914D562}"/>
                  </a:ext>
                </a:extLst>
              </p:cNvPr>
              <p:cNvSpPr/>
              <p:nvPr/>
            </p:nvSpPr>
            <p:spPr>
              <a:xfrm>
                <a:off x="8357844" y="2384942"/>
                <a:ext cx="489625" cy="492139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521F1E3-B4D1-2A42-8D61-6BDD719F4FFC}"/>
                  </a:ext>
                </a:extLst>
              </p:cNvPr>
              <p:cNvSpPr txBox="1"/>
              <p:nvPr/>
            </p:nvSpPr>
            <p:spPr>
              <a:xfrm>
                <a:off x="6069434" y="1957872"/>
                <a:ext cx="4841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43" name="TextBox 142">
                <a:extLst>
                  <a:ext uri="{FF2B5EF4-FFF2-40B4-BE49-F238E27FC236}">
                    <a16:creationId xmlns:a16="http://schemas.microsoft.com/office/drawing/2014/main" id="{9521F1E3-B4D1-2A42-8D61-6BDD719F4F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9434" y="1957872"/>
                <a:ext cx="484172" cy="738664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4F51B7E-8B27-774C-BA51-30A00D484EEA}"/>
                  </a:ext>
                </a:extLst>
              </p:cNvPr>
              <p:cNvSpPr txBox="1"/>
              <p:nvPr/>
            </p:nvSpPr>
            <p:spPr>
              <a:xfrm>
                <a:off x="6599479" y="1957872"/>
                <a:ext cx="3815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64F51B7E-8B27-774C-BA51-30A00D484E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9479" y="1957872"/>
                <a:ext cx="381579" cy="369332"/>
              </a:xfrm>
              <a:prstGeom prst="rect">
                <a:avLst/>
              </a:prstGeom>
              <a:blipFill>
                <a:blip r:embed="rId20"/>
                <a:stretch>
                  <a:fillRect l="-11290" r="-6452" b="-131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D043BB2-3B38-F14F-80C8-6CBB1EC371A4}"/>
                  </a:ext>
                </a:extLst>
              </p:cNvPr>
              <p:cNvSpPr txBox="1"/>
              <p:nvPr/>
            </p:nvSpPr>
            <p:spPr>
              <a:xfrm>
                <a:off x="7027664" y="1966038"/>
                <a:ext cx="4716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54" name="TextBox 153">
                <a:extLst>
                  <a:ext uri="{FF2B5EF4-FFF2-40B4-BE49-F238E27FC236}">
                    <a16:creationId xmlns:a16="http://schemas.microsoft.com/office/drawing/2014/main" id="{6D043BB2-3B38-F14F-80C8-6CBB1EC371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7664" y="1966038"/>
                <a:ext cx="471604" cy="738664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B0D732-F8AC-AA49-9019-F7BA843EFB02}"/>
                  </a:ext>
                </a:extLst>
              </p:cNvPr>
              <p:cNvSpPr txBox="1"/>
              <p:nvPr/>
            </p:nvSpPr>
            <p:spPr>
              <a:xfrm>
                <a:off x="7559064" y="1957872"/>
                <a:ext cx="3890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55" name="TextBox 154">
                <a:extLst>
                  <a:ext uri="{FF2B5EF4-FFF2-40B4-BE49-F238E27FC236}">
                    <a16:creationId xmlns:a16="http://schemas.microsoft.com/office/drawing/2014/main" id="{F1B0D732-F8AC-AA49-9019-F7BA843EFB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064" y="1957872"/>
                <a:ext cx="389017" cy="369332"/>
              </a:xfrm>
              <a:prstGeom prst="rect">
                <a:avLst/>
              </a:prstGeom>
              <a:blipFill>
                <a:blip r:embed="rId22"/>
                <a:stretch>
                  <a:fillRect l="-9375" r="-4688" b="-131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D243929-9081-6546-BAF5-5C563B2FCFC9}"/>
                  </a:ext>
                </a:extLst>
              </p:cNvPr>
              <p:cNvSpPr txBox="1"/>
              <p:nvPr/>
            </p:nvSpPr>
            <p:spPr>
              <a:xfrm>
                <a:off x="5557014" y="2487688"/>
                <a:ext cx="484172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𝐴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56" name="TextBox 155">
                <a:extLst>
                  <a:ext uri="{FF2B5EF4-FFF2-40B4-BE49-F238E27FC236}">
                    <a16:creationId xmlns:a16="http://schemas.microsoft.com/office/drawing/2014/main" id="{4D243929-9081-6546-BAF5-5C563B2FCF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57014" y="2487688"/>
                <a:ext cx="484172" cy="738664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A1AC12E-DB4A-B74C-805E-61BE242C0886}"/>
                  </a:ext>
                </a:extLst>
              </p:cNvPr>
              <p:cNvSpPr txBox="1"/>
              <p:nvPr/>
            </p:nvSpPr>
            <p:spPr>
              <a:xfrm>
                <a:off x="5598263" y="2994507"/>
                <a:ext cx="38157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57" name="TextBox 156">
                <a:extLst>
                  <a:ext uri="{FF2B5EF4-FFF2-40B4-BE49-F238E27FC236}">
                    <a16:creationId xmlns:a16="http://schemas.microsoft.com/office/drawing/2014/main" id="{7A1AC12E-DB4A-B74C-805E-61BE242C0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263" y="2994507"/>
                <a:ext cx="381579" cy="369332"/>
              </a:xfrm>
              <a:prstGeom prst="rect">
                <a:avLst/>
              </a:prstGeom>
              <a:blipFill>
                <a:blip r:embed="rId24"/>
                <a:stretch>
                  <a:fillRect l="-9524" r="-4762" b="-131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53632E0-C086-3345-813F-FE203A3BBDA6}"/>
                  </a:ext>
                </a:extLst>
              </p:cNvPr>
              <p:cNvSpPr txBox="1"/>
              <p:nvPr/>
            </p:nvSpPr>
            <p:spPr>
              <a:xfrm>
                <a:off x="5535485" y="3460190"/>
                <a:ext cx="471604" cy="73866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𝐶</m:t>
                          </m:r>
                        </m:sub>
                      </m:sSub>
                    </m:oMath>
                  </m:oMathPara>
                </a14:m>
                <a:endParaRPr lang="en-US" sz="2400" b="0" i="1" dirty="0"/>
              </a:p>
              <a:p>
                <a:endParaRPr lang="en-US" sz="2400" i="1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D53632E0-C086-3345-813F-FE203A3BBD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485" y="3460190"/>
                <a:ext cx="471604" cy="738664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BB32277-61EE-CC40-96BD-73934D70EBC9}"/>
                  </a:ext>
                </a:extLst>
              </p:cNvPr>
              <p:cNvSpPr txBox="1"/>
              <p:nvPr/>
            </p:nvSpPr>
            <p:spPr>
              <a:xfrm>
                <a:off x="5598263" y="3939498"/>
                <a:ext cx="389017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sub>
                      </m:sSub>
                    </m:oMath>
                  </m:oMathPara>
                </a14:m>
                <a:endParaRPr lang="en-US" sz="2400" i="1" dirty="0"/>
              </a:p>
            </p:txBody>
          </p:sp>
        </mc:Choice>
        <mc:Fallback xmlns="">
          <p:sp>
            <p:nvSpPr>
              <p:cNvPr id="159" name="TextBox 158">
                <a:extLst>
                  <a:ext uri="{FF2B5EF4-FFF2-40B4-BE49-F238E27FC236}">
                    <a16:creationId xmlns:a16="http://schemas.microsoft.com/office/drawing/2014/main" id="{6BB32277-61EE-CC40-96BD-73934D70E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8263" y="3939498"/>
                <a:ext cx="389017" cy="369332"/>
              </a:xfrm>
              <a:prstGeom prst="rect">
                <a:avLst/>
              </a:prstGeom>
              <a:blipFill>
                <a:blip r:embed="rId26"/>
                <a:stretch>
                  <a:fillRect l="-9375" r="-4688" b="-13115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9" name="TextBox 208">
            <a:extLst>
              <a:ext uri="{FF2B5EF4-FFF2-40B4-BE49-F238E27FC236}">
                <a16:creationId xmlns:a16="http://schemas.microsoft.com/office/drawing/2014/main" id="{EC37762F-EBEE-7C4A-ACAB-01F5C01102A8}"/>
              </a:ext>
            </a:extLst>
          </p:cNvPr>
          <p:cNvSpPr txBox="1"/>
          <p:nvPr/>
        </p:nvSpPr>
        <p:spPr>
          <a:xfrm>
            <a:off x="5700039" y="1415154"/>
            <a:ext cx="2326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Similarity map</a:t>
            </a:r>
          </a:p>
        </p:txBody>
      </p:sp>
      <p:sp>
        <p:nvSpPr>
          <p:cNvPr id="210" name="TextBox 209">
            <a:extLst>
              <a:ext uri="{FF2B5EF4-FFF2-40B4-BE49-F238E27FC236}">
                <a16:creationId xmlns:a16="http://schemas.microsoft.com/office/drawing/2014/main" id="{609BA9E4-310C-C341-A6A7-EC2FEA63B3F8}"/>
              </a:ext>
            </a:extLst>
          </p:cNvPr>
          <p:cNvSpPr txBox="1"/>
          <p:nvPr/>
        </p:nvSpPr>
        <p:spPr>
          <a:xfrm>
            <a:off x="9314049" y="1443049"/>
            <a:ext cx="17267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Same pace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8A2F1CF-5D19-8F4E-AB23-3D3768D74B76}"/>
                  </a:ext>
                </a:extLst>
              </p:cNvPr>
              <p:cNvSpPr txBox="1"/>
              <p:nvPr/>
            </p:nvSpPr>
            <p:spPr>
              <a:xfrm>
                <a:off x="5337021" y="849089"/>
                <a:ext cx="2990755" cy="646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sim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sub>
                          </m:sSub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sub>
                          </m:sSub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</m:oMath>
                  </m:oMathPara>
                </a14:m>
                <a:endParaRPr lang="en-US" b="0" dirty="0"/>
              </a:p>
              <a:p>
                <a:endParaRPr lang="en-US" b="0" dirty="0"/>
              </a:p>
            </p:txBody>
          </p:sp>
        </mc:Choice>
        <mc:Fallback xmlns="">
          <p:sp>
            <p:nvSpPr>
              <p:cNvPr id="211" name="TextBox 210">
                <a:extLst>
                  <a:ext uri="{FF2B5EF4-FFF2-40B4-BE49-F238E27FC236}">
                    <a16:creationId xmlns:a16="http://schemas.microsoft.com/office/drawing/2014/main" id="{78A2F1CF-5D19-8F4E-AB23-3D3768D74B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37021" y="849089"/>
                <a:ext cx="2990755" cy="646331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8EE5384-3B16-5A47-95F5-9393DBC9A03E}"/>
                  </a:ext>
                </a:extLst>
              </p:cNvPr>
              <p:cNvSpPr txBox="1"/>
              <p:nvPr/>
            </p:nvSpPr>
            <p:spPr>
              <a:xfrm>
                <a:off x="5729915" y="4911813"/>
                <a:ext cx="6139222" cy="64973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6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6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𝑐𝑡𝑟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_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𝑠𝑝</m:t>
                          </m:r>
                        </m:sub>
                      </m:sSub>
                      <m:r>
                        <a:rPr lang="en-US" sz="16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 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sub>
                        <m:sup/>
                        <m:e>
                          <m:func>
                            <m:funcPr>
                              <m:ctrlPr>
                                <a:rPr lang="en-US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1600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f>
                                <m:f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exp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⁡(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en-US" sz="1600" b="0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sim</m:t>
                                  </m:r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b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))</m:t>
                                  </m:r>
                                </m:num>
                                <m:den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/>
                                    <m:e>
                                      <m:func>
                                        <m:funcPr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</m:fName>
                                        <m:e>
                                          <m:d>
                                            <m:d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m:rPr>
                                                  <m:sty m:val="p"/>
                                                </m:rPr>
                                                <a:rPr lang="en-US" sz="1600" b="0" i="0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sim</m:t>
                                              </m:r>
                                              <m:d>
                                                <m:dPr>
                                                  <m:ctrlP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𝑖</m:t>
                                                      </m:r>
                                                    </m:sub>
                                                  </m:sSub>
                                                  <m:r>
                                                    <a:rPr lang="en-US" sz="1600" b="0" i="1" smtClean="0">
                                                      <a:latin typeface="Cambria Math" panose="02040503050406030204" pitchFamily="18" charset="0"/>
                                                      <a:ea typeface="Cambria Math" panose="02040503050406030204" pitchFamily="18" charset="0"/>
                                                    </a:rPr>
                                                    <m:t>, </m:t>
                                                  </m:r>
                                                  <m:sSub>
                                                    <m:sSubPr>
                                                      <m:ctrlP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</m:ctrlPr>
                                                    </m:sSubPr>
                                                    <m:e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𝑧</m:t>
                                                      </m:r>
                                                    </m:e>
                                                    <m:sub>
                                                      <m:r>
                                                        <a:rPr lang="en-US" sz="1600" b="0" i="1" smtClean="0">
                                                          <a:latin typeface="Cambria Math" panose="02040503050406030204" pitchFamily="18" charset="0"/>
                                                          <a:ea typeface="Cambria Math" panose="02040503050406030204" pitchFamily="18" charset="0"/>
                                                        </a:rPr>
                                                        <m:t>𝑗</m:t>
                                                      </m:r>
                                                    </m:sub>
                                                  </m:sSub>
                                                </m:e>
                                              </m:d>
                                            </m:e>
                                          </m:d>
                                        </m:e>
                                      </m:func>
                                      <m:r>
                                        <a:rPr lang="en-US" sz="1600" b="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+ </m:t>
                                      </m:r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  <m:sup/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exp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⁡(</m:t>
                                          </m:r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sz="1600" b="0" i="0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sim</m:t>
                                          </m:r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(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, 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𝑧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16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𝑘</m:t>
                                              </m:r>
                                            </m:sub>
                                          </m:sSub>
                                          <m:r>
                                            <a:rPr lang="en-US" sz="16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))</m:t>
                                          </m:r>
                                        </m:e>
                                      </m:nary>
                                    </m:e>
                                  </m:nary>
                                </m:den>
                              </m:f>
                            </m:e>
                          </m:func>
                        </m:e>
                      </m:nary>
                    </m:oMath>
                  </m:oMathPara>
                </a14:m>
                <a:endParaRPr lang="en-US" sz="1600" dirty="0"/>
              </a:p>
            </p:txBody>
          </p:sp>
        </mc:Choice>
        <mc:Fallback xmlns="">
          <p:sp>
            <p:nvSpPr>
              <p:cNvPr id="212" name="TextBox 211">
                <a:extLst>
                  <a:ext uri="{FF2B5EF4-FFF2-40B4-BE49-F238E27FC236}">
                    <a16:creationId xmlns:a16="http://schemas.microsoft.com/office/drawing/2014/main" id="{D8EE5384-3B16-5A47-95F5-9393DBC9A0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29915" y="4911813"/>
                <a:ext cx="6139222" cy="649730"/>
              </a:xfrm>
              <a:prstGeom prst="rect">
                <a:avLst/>
              </a:prstGeom>
              <a:blipFill>
                <a:blip r:embed="rId28"/>
                <a:stretch>
                  <a:fillRect b="-943"/>
                </a:stretch>
              </a:blipFill>
            </p:spPr>
            <p:txBody>
              <a:bodyPr/>
              <a:lstStyle/>
              <a:p>
                <a:r>
                  <a:rPr lang="en-HK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3" name="Connector: Curved 170">
            <a:extLst>
              <a:ext uri="{FF2B5EF4-FFF2-40B4-BE49-F238E27FC236}">
                <a16:creationId xmlns:a16="http://schemas.microsoft.com/office/drawing/2014/main" id="{90273A08-D1A1-7A43-9D4C-69B9C618AAF6}"/>
              </a:ext>
            </a:extLst>
          </p:cNvPr>
          <p:cNvCxnSpPr>
            <a:cxnSpLocks/>
            <a:stCxn id="164" idx="2"/>
            <a:endCxn id="212" idx="2"/>
          </p:cNvCxnSpPr>
          <p:nvPr/>
        </p:nvCxnSpPr>
        <p:spPr>
          <a:xfrm rot="16200000" flipH="1">
            <a:off x="6957785" y="3719801"/>
            <a:ext cx="1170899" cy="2512584"/>
          </a:xfrm>
          <a:prstGeom prst="curvedConnector5">
            <a:avLst>
              <a:gd name="adj1" fmla="val 655"/>
              <a:gd name="adj2" fmla="val -31225"/>
              <a:gd name="adj3" fmla="val 119523"/>
            </a:avLst>
          </a:prstGeom>
          <a:ln w="28575">
            <a:solidFill>
              <a:schemeClr val="tx1">
                <a:lumMod val="50000"/>
                <a:lumOff val="50000"/>
              </a:schemeClr>
            </a:solidFill>
            <a:prstDash val="lg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4" name="TextBox 213">
            <a:extLst>
              <a:ext uri="{FF2B5EF4-FFF2-40B4-BE49-F238E27FC236}">
                <a16:creationId xmlns:a16="http://schemas.microsoft.com/office/drawing/2014/main" id="{860FAAE5-8729-B74C-A50E-A9B7F00856BC}"/>
              </a:ext>
            </a:extLst>
          </p:cNvPr>
          <p:cNvSpPr txBox="1"/>
          <p:nvPr/>
        </p:nvSpPr>
        <p:spPr>
          <a:xfrm>
            <a:off x="8405122" y="548942"/>
            <a:ext cx="3621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Suppose </a:t>
            </a:r>
          </a:p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pace(B) = pace(C)=pace(D)</a:t>
            </a:r>
          </a:p>
        </p:txBody>
      </p: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20D03C71-727D-0B43-82FC-7CCB6A68E016}"/>
              </a:ext>
            </a:extLst>
          </p:cNvPr>
          <p:cNvGrpSpPr/>
          <p:nvPr/>
        </p:nvGrpSpPr>
        <p:grpSpPr>
          <a:xfrm>
            <a:off x="9183851" y="2058802"/>
            <a:ext cx="2380205" cy="2331361"/>
            <a:chOff x="9281340" y="2018829"/>
            <a:chExt cx="2380205" cy="2331361"/>
          </a:xfrm>
        </p:grpSpPr>
        <p:grpSp>
          <p:nvGrpSpPr>
            <p:cNvPr id="216" name="Group 215">
              <a:extLst>
                <a:ext uri="{FF2B5EF4-FFF2-40B4-BE49-F238E27FC236}">
                  <a16:creationId xmlns:a16="http://schemas.microsoft.com/office/drawing/2014/main" id="{730508FC-DA8C-F742-9C0C-4C748B42266F}"/>
                </a:ext>
              </a:extLst>
            </p:cNvPr>
            <p:cNvGrpSpPr/>
            <p:nvPr/>
          </p:nvGrpSpPr>
          <p:grpSpPr>
            <a:xfrm>
              <a:off x="9281340" y="2409862"/>
              <a:ext cx="1966042" cy="1940328"/>
              <a:chOff x="7882183" y="2497479"/>
              <a:chExt cx="1966042" cy="1940328"/>
            </a:xfrm>
          </p:grpSpPr>
          <p:grpSp>
            <p:nvGrpSpPr>
              <p:cNvPr id="225" name="Group 224">
                <a:extLst>
                  <a:ext uri="{FF2B5EF4-FFF2-40B4-BE49-F238E27FC236}">
                    <a16:creationId xmlns:a16="http://schemas.microsoft.com/office/drawing/2014/main" id="{58FE76C4-C6D0-9342-8A30-129009ADA9B3}"/>
                  </a:ext>
                </a:extLst>
              </p:cNvPr>
              <p:cNvGrpSpPr/>
              <p:nvPr/>
            </p:nvGrpSpPr>
            <p:grpSpPr>
              <a:xfrm>
                <a:off x="7882183" y="2497479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41" name="Rectangle 240">
                  <a:extLst>
                    <a:ext uri="{FF2B5EF4-FFF2-40B4-BE49-F238E27FC236}">
                      <a16:creationId xmlns:a16="http://schemas.microsoft.com/office/drawing/2014/main" id="{0AF9E76D-9045-C547-B94D-2222DFD1A7A0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2" name="Rectangle 241">
                  <a:extLst>
                    <a:ext uri="{FF2B5EF4-FFF2-40B4-BE49-F238E27FC236}">
                      <a16:creationId xmlns:a16="http://schemas.microsoft.com/office/drawing/2014/main" id="{96179341-5337-064D-944A-09932B87FC6F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3" name="Rectangle 242">
                  <a:extLst>
                    <a:ext uri="{FF2B5EF4-FFF2-40B4-BE49-F238E27FC236}">
                      <a16:creationId xmlns:a16="http://schemas.microsoft.com/office/drawing/2014/main" id="{13669A0F-50F8-FB48-8D85-9933C9C0C6E0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4" name="Rectangle 243">
                  <a:extLst>
                    <a:ext uri="{FF2B5EF4-FFF2-40B4-BE49-F238E27FC236}">
                      <a16:creationId xmlns:a16="http://schemas.microsoft.com/office/drawing/2014/main" id="{41A2E189-2040-4049-904F-5848ED969A44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26" name="Group 225">
                <a:extLst>
                  <a:ext uri="{FF2B5EF4-FFF2-40B4-BE49-F238E27FC236}">
                    <a16:creationId xmlns:a16="http://schemas.microsoft.com/office/drawing/2014/main" id="{04E0E039-0EFD-714E-B355-059DC66DF62B}"/>
                  </a:ext>
                </a:extLst>
              </p:cNvPr>
              <p:cNvGrpSpPr/>
              <p:nvPr/>
            </p:nvGrpSpPr>
            <p:grpSpPr>
              <a:xfrm>
                <a:off x="7882183" y="2989922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37" name="Rectangle 236">
                  <a:extLst>
                    <a:ext uri="{FF2B5EF4-FFF2-40B4-BE49-F238E27FC236}">
                      <a16:creationId xmlns:a16="http://schemas.microsoft.com/office/drawing/2014/main" id="{E00FE3E9-E5A7-EF40-8398-624C92C259F6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8" name="Rectangle 237">
                  <a:extLst>
                    <a:ext uri="{FF2B5EF4-FFF2-40B4-BE49-F238E27FC236}">
                      <a16:creationId xmlns:a16="http://schemas.microsoft.com/office/drawing/2014/main" id="{4C32A514-6F95-0747-BB9E-E66D50EDB9D8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9" name="Rectangle 238">
                  <a:extLst>
                    <a:ext uri="{FF2B5EF4-FFF2-40B4-BE49-F238E27FC236}">
                      <a16:creationId xmlns:a16="http://schemas.microsoft.com/office/drawing/2014/main" id="{B6E6BFB8-F8D1-D948-BD41-13F0FB63998F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40" name="Rectangle 239">
                  <a:extLst>
                    <a:ext uri="{FF2B5EF4-FFF2-40B4-BE49-F238E27FC236}">
                      <a16:creationId xmlns:a16="http://schemas.microsoft.com/office/drawing/2014/main" id="{6CFFADCE-B4E2-F549-AD49-F0E1769892F0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27" name="Group 226">
                <a:extLst>
                  <a:ext uri="{FF2B5EF4-FFF2-40B4-BE49-F238E27FC236}">
                    <a16:creationId xmlns:a16="http://schemas.microsoft.com/office/drawing/2014/main" id="{8BA2BA95-070B-A048-B81D-002559B67DB3}"/>
                  </a:ext>
                </a:extLst>
              </p:cNvPr>
              <p:cNvGrpSpPr/>
              <p:nvPr/>
            </p:nvGrpSpPr>
            <p:grpSpPr>
              <a:xfrm>
                <a:off x="7882183" y="3482061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33" name="Rectangle 232">
                  <a:extLst>
                    <a:ext uri="{FF2B5EF4-FFF2-40B4-BE49-F238E27FC236}">
                      <a16:creationId xmlns:a16="http://schemas.microsoft.com/office/drawing/2014/main" id="{A7E28749-05A3-8641-89BF-7C1C436F643E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4" name="Rectangle 233">
                  <a:extLst>
                    <a:ext uri="{FF2B5EF4-FFF2-40B4-BE49-F238E27FC236}">
                      <a16:creationId xmlns:a16="http://schemas.microsoft.com/office/drawing/2014/main" id="{6AC29853-8BCF-3445-AFC7-0F8CD8E485D0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5" name="Rectangle 234">
                  <a:extLst>
                    <a:ext uri="{FF2B5EF4-FFF2-40B4-BE49-F238E27FC236}">
                      <a16:creationId xmlns:a16="http://schemas.microsoft.com/office/drawing/2014/main" id="{7F996D7E-DE8C-5F42-AAAA-CB30A2808D78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6" name="Rectangle 235">
                  <a:extLst>
                    <a:ext uri="{FF2B5EF4-FFF2-40B4-BE49-F238E27FC236}">
                      <a16:creationId xmlns:a16="http://schemas.microsoft.com/office/drawing/2014/main" id="{002623A3-628A-2E48-BA15-FB386954E961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</p:grpSp>
          <p:grpSp>
            <p:nvGrpSpPr>
              <p:cNvPr id="228" name="Group 227">
                <a:extLst>
                  <a:ext uri="{FF2B5EF4-FFF2-40B4-BE49-F238E27FC236}">
                    <a16:creationId xmlns:a16="http://schemas.microsoft.com/office/drawing/2014/main" id="{C3A5A439-FF59-6849-B747-9139416F9249}"/>
                  </a:ext>
                </a:extLst>
              </p:cNvPr>
              <p:cNvGrpSpPr/>
              <p:nvPr/>
            </p:nvGrpSpPr>
            <p:grpSpPr>
              <a:xfrm>
                <a:off x="7882183" y="3945665"/>
                <a:ext cx="1966042" cy="492142"/>
                <a:chOff x="6881427" y="2384942"/>
                <a:chExt cx="1966042" cy="492142"/>
              </a:xfrm>
              <a:solidFill>
                <a:schemeClr val="bg1"/>
              </a:solidFill>
            </p:grpSpPr>
            <p:sp>
              <p:nvSpPr>
                <p:cNvPr id="229" name="Rectangle 228">
                  <a:extLst>
                    <a:ext uri="{FF2B5EF4-FFF2-40B4-BE49-F238E27FC236}">
                      <a16:creationId xmlns:a16="http://schemas.microsoft.com/office/drawing/2014/main" id="{995D0342-4FC2-6645-A61C-3FB821D54224}"/>
                    </a:ext>
                  </a:extLst>
                </p:cNvPr>
                <p:cNvSpPr/>
                <p:nvPr/>
              </p:nvSpPr>
              <p:spPr>
                <a:xfrm>
                  <a:off x="6881427" y="2384945"/>
                  <a:ext cx="492139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0" name="Rectangle 229">
                  <a:extLst>
                    <a:ext uri="{FF2B5EF4-FFF2-40B4-BE49-F238E27FC236}">
                      <a16:creationId xmlns:a16="http://schemas.microsoft.com/office/drawing/2014/main" id="{5A348D7C-A7B0-624B-9637-B1A1A72F8097}"/>
                    </a:ext>
                  </a:extLst>
                </p:cNvPr>
                <p:cNvSpPr/>
                <p:nvPr/>
              </p:nvSpPr>
              <p:spPr>
                <a:xfrm>
                  <a:off x="7373566" y="2384944"/>
                  <a:ext cx="492139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1" name="Rectangle 230">
                  <a:extLst>
                    <a:ext uri="{FF2B5EF4-FFF2-40B4-BE49-F238E27FC236}">
                      <a16:creationId xmlns:a16="http://schemas.microsoft.com/office/drawing/2014/main" id="{A0B834B5-C6B6-0740-BBC6-7CA983337619}"/>
                    </a:ext>
                  </a:extLst>
                </p:cNvPr>
                <p:cNvSpPr/>
                <p:nvPr/>
              </p:nvSpPr>
              <p:spPr>
                <a:xfrm>
                  <a:off x="7865705" y="2384943"/>
                  <a:ext cx="489625" cy="492139"/>
                </a:xfrm>
                <a:prstGeom prst="rect">
                  <a:avLst/>
                </a:prstGeom>
                <a:solidFill>
                  <a:schemeClr val="tx1"/>
                </a:solidFill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1</a:t>
                  </a:r>
                </a:p>
              </p:txBody>
            </p:sp>
            <p:sp>
              <p:nvSpPr>
                <p:cNvPr id="232" name="Rectangle 231">
                  <a:extLst>
                    <a:ext uri="{FF2B5EF4-FFF2-40B4-BE49-F238E27FC236}">
                      <a16:creationId xmlns:a16="http://schemas.microsoft.com/office/drawing/2014/main" id="{7CA8F245-E218-4545-9D67-5D267450590F}"/>
                    </a:ext>
                  </a:extLst>
                </p:cNvPr>
                <p:cNvSpPr/>
                <p:nvPr/>
              </p:nvSpPr>
              <p:spPr>
                <a:xfrm>
                  <a:off x="8357844" y="2384942"/>
                  <a:ext cx="489625" cy="492139"/>
                </a:xfrm>
                <a:prstGeom prst="rect">
                  <a:avLst/>
                </a:prstGeom>
                <a:grpFill/>
                <a:ln w="381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1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9CDD1F68-09DC-6B42-B3A8-2DB3B4F02F3F}"/>
                    </a:ext>
                  </a:extLst>
                </p:cNvPr>
                <p:cNvSpPr txBox="1"/>
                <p:nvPr/>
              </p:nvSpPr>
              <p:spPr>
                <a:xfrm>
                  <a:off x="9293412" y="2018829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7" name="TextBox 216">
                  <a:extLst>
                    <a:ext uri="{FF2B5EF4-FFF2-40B4-BE49-F238E27FC236}">
                      <a16:creationId xmlns:a16="http://schemas.microsoft.com/office/drawing/2014/main" id="{9CDD1F68-09DC-6B42-B3A8-2DB3B4F02F3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293412" y="2018829"/>
                  <a:ext cx="480067" cy="369332"/>
                </a:xfrm>
                <a:prstGeom prst="rect">
                  <a:avLst/>
                </a:prstGeom>
                <a:blipFill>
                  <a:blip r:embed="rId29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79332AD-3163-F541-9FA4-B64B8C794A11}"/>
                    </a:ext>
                  </a:extLst>
                </p:cNvPr>
                <p:cNvSpPr txBox="1"/>
                <p:nvPr/>
              </p:nvSpPr>
              <p:spPr>
                <a:xfrm>
                  <a:off x="9785550" y="2018829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8" name="TextBox 217">
                  <a:extLst>
                    <a:ext uri="{FF2B5EF4-FFF2-40B4-BE49-F238E27FC236}">
                      <a16:creationId xmlns:a16="http://schemas.microsoft.com/office/drawing/2014/main" id="{B79332AD-3163-F541-9FA4-B64B8C794A1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85550" y="2018829"/>
                  <a:ext cx="480067" cy="369332"/>
                </a:xfrm>
                <a:prstGeom prst="rect">
                  <a:avLst/>
                </a:prstGeom>
                <a:blipFill>
                  <a:blip r:embed="rId30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D0E5A79F-FB78-7D44-946B-8E4075603CB4}"/>
                    </a:ext>
                  </a:extLst>
                </p:cNvPr>
                <p:cNvSpPr txBox="1"/>
                <p:nvPr/>
              </p:nvSpPr>
              <p:spPr>
                <a:xfrm>
                  <a:off x="10795188" y="2018829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19" name="TextBox 218">
                  <a:extLst>
                    <a:ext uri="{FF2B5EF4-FFF2-40B4-BE49-F238E27FC236}">
                      <a16:creationId xmlns:a16="http://schemas.microsoft.com/office/drawing/2014/main" id="{D0E5A79F-FB78-7D44-946B-8E4075603C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795188" y="2018829"/>
                  <a:ext cx="480067" cy="369332"/>
                </a:xfrm>
                <a:prstGeom prst="rect">
                  <a:avLst/>
                </a:prstGeom>
                <a:blipFill>
                  <a:blip r:embed="rId31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64C43D01-6596-D840-AE3E-77E95392FEF2}"/>
                    </a:ext>
                  </a:extLst>
                </p:cNvPr>
                <p:cNvSpPr txBox="1"/>
                <p:nvPr/>
              </p:nvSpPr>
              <p:spPr>
                <a:xfrm>
                  <a:off x="11275255" y="2522393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0" name="TextBox 219">
                  <a:extLst>
                    <a:ext uri="{FF2B5EF4-FFF2-40B4-BE49-F238E27FC236}">
                      <a16:creationId xmlns:a16="http://schemas.microsoft.com/office/drawing/2014/main" id="{64C43D01-6596-D840-AE3E-77E95392FEF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255" y="2522393"/>
                  <a:ext cx="366834" cy="369332"/>
                </a:xfrm>
                <a:prstGeom prst="rect">
                  <a:avLst/>
                </a:prstGeom>
                <a:blipFill>
                  <a:blip r:embed="rId32"/>
                  <a:stretch>
                    <a:fillRect l="-6667" r="-3333" b="-655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E314EA59-1BF0-F54B-BDF4-24801F859964}"/>
                    </a:ext>
                  </a:extLst>
                </p:cNvPr>
                <p:cNvSpPr txBox="1"/>
                <p:nvPr/>
              </p:nvSpPr>
              <p:spPr>
                <a:xfrm>
                  <a:off x="11275255" y="3461891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1" name="TextBox 220">
                  <a:extLst>
                    <a:ext uri="{FF2B5EF4-FFF2-40B4-BE49-F238E27FC236}">
                      <a16:creationId xmlns:a16="http://schemas.microsoft.com/office/drawing/2014/main" id="{E314EA59-1BF0-F54B-BDF4-24801F85996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255" y="3461891"/>
                  <a:ext cx="366834" cy="369332"/>
                </a:xfrm>
                <a:prstGeom prst="rect">
                  <a:avLst/>
                </a:prstGeom>
                <a:blipFill>
                  <a:blip r:embed="rId33"/>
                  <a:stretch>
                    <a:fillRect l="-3333" r="-1667" b="-655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0FACE34-6FC7-1E40-9A04-1B44A66FE18F}"/>
                    </a:ext>
                  </a:extLst>
                </p:cNvPr>
                <p:cNvSpPr txBox="1"/>
                <p:nvPr/>
              </p:nvSpPr>
              <p:spPr>
                <a:xfrm>
                  <a:off x="10259048" y="2025083"/>
                  <a:ext cx="480067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C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2" name="TextBox 221">
                  <a:extLst>
                    <a:ext uri="{FF2B5EF4-FFF2-40B4-BE49-F238E27FC236}">
                      <a16:creationId xmlns:a16="http://schemas.microsoft.com/office/drawing/2014/main" id="{C0FACE34-6FC7-1E40-9A04-1B44A66FE18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259048" y="2025083"/>
                  <a:ext cx="480067" cy="369332"/>
                </a:xfrm>
                <a:prstGeom prst="rect">
                  <a:avLst/>
                </a:prstGeom>
                <a:blipFill>
                  <a:blip r:embed="rId34"/>
                  <a:stretch>
                    <a:fillRect b="-666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D9C32E6F-087C-0A41-B287-D23BF598FC24}"/>
                    </a:ext>
                  </a:extLst>
                </p:cNvPr>
                <p:cNvSpPr txBox="1"/>
                <p:nvPr/>
              </p:nvSpPr>
              <p:spPr>
                <a:xfrm>
                  <a:off x="11275255" y="3012372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B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3" name="TextBox 222">
                  <a:extLst>
                    <a:ext uri="{FF2B5EF4-FFF2-40B4-BE49-F238E27FC236}">
                      <a16:creationId xmlns:a16="http://schemas.microsoft.com/office/drawing/2014/main" id="{D9C32E6F-087C-0A41-B287-D23BF598FC2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75255" y="3012372"/>
                  <a:ext cx="366834" cy="369332"/>
                </a:xfrm>
                <a:prstGeom prst="rect">
                  <a:avLst/>
                </a:prstGeom>
                <a:blipFill>
                  <a:blip r:embed="rId35"/>
                  <a:stretch>
                    <a:fillRect l="-5000" r="-5000" b="-666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0655FD09-FC39-144A-B1E6-03A84EF72EED}"/>
                    </a:ext>
                  </a:extLst>
                </p:cNvPr>
                <p:cNvSpPr txBox="1"/>
                <p:nvPr/>
              </p:nvSpPr>
              <p:spPr>
                <a:xfrm>
                  <a:off x="11294711" y="3975992"/>
                  <a:ext cx="366834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sz="2400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D</m:t>
                        </m:r>
                      </m:oMath>
                    </m:oMathPara>
                  </a14:m>
                  <a:endParaRPr lang="en-US" sz="2400" dirty="0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224" name="TextBox 223">
                  <a:extLst>
                    <a:ext uri="{FF2B5EF4-FFF2-40B4-BE49-F238E27FC236}">
                      <a16:creationId xmlns:a16="http://schemas.microsoft.com/office/drawing/2014/main" id="{0655FD09-FC39-144A-B1E6-03A84EF72E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294711" y="3975992"/>
                  <a:ext cx="366834" cy="369332"/>
                </a:xfrm>
                <a:prstGeom prst="rect">
                  <a:avLst/>
                </a:prstGeom>
                <a:blipFill>
                  <a:blip r:embed="rId36"/>
                  <a:stretch>
                    <a:fillRect l="-6667" r="-6667" b="-6667"/>
                  </a:stretch>
                </a:blipFill>
              </p:spPr>
              <p:txBody>
                <a:bodyPr/>
                <a:lstStyle/>
                <a:p>
                  <a:r>
                    <a:rPr lang="en-HK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9041E8-274C-483C-870B-9252D68FDC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68</a:t>
            </a:fld>
            <a:endParaRPr lang="en-US"/>
          </a:p>
        </p:txBody>
      </p: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E4CEFB2F-BB31-494C-A416-80DFFDAEAAD9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15" name="Group 114">
              <a:extLst>
                <a:ext uri="{FF2B5EF4-FFF2-40B4-BE49-F238E27FC236}">
                  <a16:creationId xmlns:a16="http://schemas.microsoft.com/office/drawing/2014/main" id="{5D84388B-75FF-4FEA-8A33-E4A217D02489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21" name="Rectangle 120">
                <a:extLst>
                  <a:ext uri="{FF2B5EF4-FFF2-40B4-BE49-F238E27FC236}">
                    <a16:creationId xmlns:a16="http://schemas.microsoft.com/office/drawing/2014/main" id="{76F2DACB-2FC9-4392-9B8A-A7F66B417A97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E4EF8806-5512-40E2-8532-6B7C21CD76DE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42722D8A-6E0F-4EB8-9ADB-4796655028EF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1A75E9F8-D812-49DD-8C78-B08ECD175E0A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AE14D605-31BE-47EE-83D5-F8D5142EAD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574DD722-CA75-46D3-91C5-895DF724D09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7" name="TextBox 126">
                <a:extLst>
                  <a:ext uri="{FF2B5EF4-FFF2-40B4-BE49-F238E27FC236}">
                    <a16:creationId xmlns:a16="http://schemas.microsoft.com/office/drawing/2014/main" id="{9C18D179-5746-4C9D-9816-8A25C167BB85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28" name="TextBox 127">
                <a:extLst>
                  <a:ext uri="{FF2B5EF4-FFF2-40B4-BE49-F238E27FC236}">
                    <a16:creationId xmlns:a16="http://schemas.microsoft.com/office/drawing/2014/main" id="{0B6F794F-3521-4D19-AFFF-434277A60E37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16" name="Straight Connector 115">
              <a:extLst>
                <a:ext uri="{FF2B5EF4-FFF2-40B4-BE49-F238E27FC236}">
                  <a16:creationId xmlns:a16="http://schemas.microsoft.com/office/drawing/2014/main" id="{01770994-5FF1-4A62-AE0C-B580D2637EC2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7" name="TextBox 116">
              <a:extLst>
                <a:ext uri="{FF2B5EF4-FFF2-40B4-BE49-F238E27FC236}">
                  <a16:creationId xmlns:a16="http://schemas.microsoft.com/office/drawing/2014/main" id="{404C023D-7B41-4E24-AFF3-9E305BD0BFBB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18" name="TextBox 117">
              <a:extLst>
                <a:ext uri="{FF2B5EF4-FFF2-40B4-BE49-F238E27FC236}">
                  <a16:creationId xmlns:a16="http://schemas.microsoft.com/office/drawing/2014/main" id="{60168804-EE9C-41D6-A947-5EA58ABCDB9F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19" name="Rectangle: Rounded Corners 118">
              <a:extLst>
                <a:ext uri="{FF2B5EF4-FFF2-40B4-BE49-F238E27FC236}">
                  <a16:creationId xmlns:a16="http://schemas.microsoft.com/office/drawing/2014/main" id="{C428D81F-37CD-4AD7-81D2-DD7EBC8E33F3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0" name="TextBox 119">
              <a:extLst>
                <a:ext uri="{FF2B5EF4-FFF2-40B4-BE49-F238E27FC236}">
                  <a16:creationId xmlns:a16="http://schemas.microsoft.com/office/drawing/2014/main" id="{9570AA0F-0DD2-4FAE-8CBE-F60825D830F6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536295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C5BAFB-CD58-4697-ACF0-2852BAD28D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362077"/>
            <a:ext cx="11006328" cy="969899"/>
          </a:xfrm>
        </p:spPr>
        <p:txBody>
          <a:bodyPr/>
          <a:lstStyle/>
          <a:p>
            <a:r>
              <a:rPr lang="en-HK" dirty="0">
                <a:latin typeface="Arial" panose="020B0604020202020204" pitchFamily="34" charset="0"/>
                <a:cs typeface="Arial" panose="020B0604020202020204" pitchFamily="34" charset="0"/>
              </a:rPr>
              <a:t>Backbone network</a:t>
            </a:r>
          </a:p>
        </p:txBody>
      </p:sp>
      <p:grpSp>
        <p:nvGrpSpPr>
          <p:cNvPr id="457" name="Group 456">
            <a:extLst>
              <a:ext uri="{FF2B5EF4-FFF2-40B4-BE49-F238E27FC236}">
                <a16:creationId xmlns:a16="http://schemas.microsoft.com/office/drawing/2014/main" id="{B7B78E42-BBF7-4C79-B0B2-11A1523897A5}"/>
              </a:ext>
            </a:extLst>
          </p:cNvPr>
          <p:cNvGrpSpPr/>
          <p:nvPr/>
        </p:nvGrpSpPr>
        <p:grpSpPr>
          <a:xfrm>
            <a:off x="4627956" y="1588008"/>
            <a:ext cx="3597892" cy="4241433"/>
            <a:chOff x="4627956" y="1591056"/>
            <a:chExt cx="3597892" cy="4241433"/>
          </a:xfrm>
        </p:grpSpPr>
        <p:grpSp>
          <p:nvGrpSpPr>
            <p:cNvPr id="404" name="Group 403">
              <a:extLst>
                <a:ext uri="{FF2B5EF4-FFF2-40B4-BE49-F238E27FC236}">
                  <a16:creationId xmlns:a16="http://schemas.microsoft.com/office/drawing/2014/main" id="{D4A4944E-3C47-47B6-B92C-002DA24B3E7B}"/>
                </a:ext>
              </a:extLst>
            </p:cNvPr>
            <p:cNvGrpSpPr/>
            <p:nvPr/>
          </p:nvGrpSpPr>
          <p:grpSpPr>
            <a:xfrm>
              <a:off x="4627956" y="1591056"/>
              <a:ext cx="2236246" cy="3572255"/>
              <a:chOff x="4627956" y="1591056"/>
              <a:chExt cx="2236246" cy="3572255"/>
            </a:xfrm>
          </p:grpSpPr>
          <p:sp>
            <p:nvSpPr>
              <p:cNvPr id="335" name="Rectangle: Rounded Corners 334">
                <a:extLst>
                  <a:ext uri="{FF2B5EF4-FFF2-40B4-BE49-F238E27FC236}">
                    <a16:creationId xmlns:a16="http://schemas.microsoft.com/office/drawing/2014/main" id="{0B94B1EF-ACD9-4C6D-B823-E8412147C777}"/>
                  </a:ext>
                </a:extLst>
              </p:cNvPr>
              <p:cNvSpPr/>
              <p:nvPr/>
            </p:nvSpPr>
            <p:spPr>
              <a:xfrm>
                <a:off x="5531103" y="1591056"/>
                <a:ext cx="1333099" cy="3572255"/>
              </a:xfrm>
              <a:prstGeom prst="roundRect">
                <a:avLst/>
              </a:prstGeom>
              <a:noFill/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HK" sz="2031" dirty="0"/>
              </a:p>
            </p:txBody>
          </p: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D129D2A9-A410-40E9-8D43-A655FDC2BECB}"/>
                  </a:ext>
                </a:extLst>
              </p:cNvPr>
              <p:cNvCxnSpPr>
                <a:cxnSpLocks/>
                <a:endCxn id="341" idx="2"/>
              </p:cNvCxnSpPr>
              <p:nvPr/>
            </p:nvCxnSpPr>
            <p:spPr>
              <a:xfrm flipV="1">
                <a:off x="4627956" y="1966361"/>
                <a:ext cx="1278253" cy="15697"/>
              </a:xfrm>
              <a:prstGeom prst="straightConnector1">
                <a:avLst/>
              </a:prstGeom>
              <a:ln w="19050">
                <a:solidFill>
                  <a:schemeClr val="bg2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6270B30C-495E-4623-9366-A0F5D1456BB8}"/>
                  </a:ext>
                </a:extLst>
              </p:cNvPr>
              <p:cNvCxnSpPr>
                <a:cxnSpLocks/>
                <a:endCxn id="344" idx="2"/>
              </p:cNvCxnSpPr>
              <p:nvPr/>
            </p:nvCxnSpPr>
            <p:spPr>
              <a:xfrm>
                <a:off x="4642595" y="2889420"/>
                <a:ext cx="1263614" cy="4827"/>
              </a:xfrm>
              <a:prstGeom prst="straightConnector1">
                <a:avLst/>
              </a:prstGeom>
              <a:ln w="19050">
                <a:solidFill>
                  <a:schemeClr val="bg2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4071289A-E42B-4F52-A951-818C80DF4730}"/>
                  </a:ext>
                </a:extLst>
              </p:cNvPr>
              <p:cNvCxnSpPr>
                <a:cxnSpLocks/>
                <a:endCxn id="347" idx="2"/>
              </p:cNvCxnSpPr>
              <p:nvPr/>
            </p:nvCxnSpPr>
            <p:spPr>
              <a:xfrm flipV="1">
                <a:off x="4627956" y="3846076"/>
                <a:ext cx="1278253" cy="4962"/>
              </a:xfrm>
              <a:prstGeom prst="straightConnector1">
                <a:avLst/>
              </a:prstGeom>
              <a:ln w="19050">
                <a:solidFill>
                  <a:schemeClr val="bg2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32D65374-DAC2-4A09-8147-FFDF31B903BE}"/>
                  </a:ext>
                </a:extLst>
              </p:cNvPr>
              <p:cNvCxnSpPr>
                <a:cxnSpLocks/>
                <a:endCxn id="350" idx="2"/>
              </p:cNvCxnSpPr>
              <p:nvPr/>
            </p:nvCxnSpPr>
            <p:spPr>
              <a:xfrm>
                <a:off x="4651424" y="4750183"/>
                <a:ext cx="1254785" cy="1769"/>
              </a:xfrm>
              <a:prstGeom prst="straightConnector1">
                <a:avLst/>
              </a:prstGeom>
              <a:ln w="19050">
                <a:solidFill>
                  <a:schemeClr val="bg2"/>
                </a:solidFill>
                <a:prstDash val="lg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40" name="Group 339">
                <a:extLst>
                  <a:ext uri="{FF2B5EF4-FFF2-40B4-BE49-F238E27FC236}">
                    <a16:creationId xmlns:a16="http://schemas.microsoft.com/office/drawing/2014/main" id="{66B92504-5ACB-497D-9976-B52887A6AC5A}"/>
                  </a:ext>
                </a:extLst>
              </p:cNvPr>
              <p:cNvGrpSpPr/>
              <p:nvPr/>
            </p:nvGrpSpPr>
            <p:grpSpPr>
              <a:xfrm>
                <a:off x="5906208" y="1673159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1" name="Trapezoid 340">
                  <a:extLst>
                    <a:ext uri="{FF2B5EF4-FFF2-40B4-BE49-F238E27FC236}">
                      <a16:creationId xmlns:a16="http://schemas.microsoft.com/office/drawing/2014/main" id="{2B620022-DA5A-492E-822F-40A71C334FA6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/>
                </a:p>
              </p:txBody>
            </p:sp>
            <p:sp>
              <p:nvSpPr>
                <p:cNvPr id="342" name="TextBox 341">
                  <a:extLst>
                    <a:ext uri="{FF2B5EF4-FFF2-40B4-BE49-F238E27FC236}">
                      <a16:creationId xmlns:a16="http://schemas.microsoft.com/office/drawing/2014/main" id="{EA5F6BF7-F9D6-4B86-A6C0-C78AF2BCC927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3" name="Group 342">
                <a:extLst>
                  <a:ext uri="{FF2B5EF4-FFF2-40B4-BE49-F238E27FC236}">
                    <a16:creationId xmlns:a16="http://schemas.microsoft.com/office/drawing/2014/main" id="{BFD1FA6E-1693-4CCA-AF8D-93FFBAA86BB5}"/>
                  </a:ext>
                </a:extLst>
              </p:cNvPr>
              <p:cNvGrpSpPr/>
              <p:nvPr/>
            </p:nvGrpSpPr>
            <p:grpSpPr>
              <a:xfrm>
                <a:off x="5906208" y="2601045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4" name="Trapezoid 343">
                  <a:extLst>
                    <a:ext uri="{FF2B5EF4-FFF2-40B4-BE49-F238E27FC236}">
                      <a16:creationId xmlns:a16="http://schemas.microsoft.com/office/drawing/2014/main" id="{BDE53FB8-583D-43BF-809D-B2D8BD609CA0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/>
                </a:p>
              </p:txBody>
            </p:sp>
            <p:sp>
              <p:nvSpPr>
                <p:cNvPr id="345" name="TextBox 344">
                  <a:extLst>
                    <a:ext uri="{FF2B5EF4-FFF2-40B4-BE49-F238E27FC236}">
                      <a16:creationId xmlns:a16="http://schemas.microsoft.com/office/drawing/2014/main" id="{C7BEFD90-D5B7-4442-A30C-E3591BE7F414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6" name="Group 345">
                <a:extLst>
                  <a:ext uri="{FF2B5EF4-FFF2-40B4-BE49-F238E27FC236}">
                    <a16:creationId xmlns:a16="http://schemas.microsoft.com/office/drawing/2014/main" id="{0F7ADB66-2027-4D1F-82B4-3F8019BC8ED8}"/>
                  </a:ext>
                </a:extLst>
              </p:cNvPr>
              <p:cNvGrpSpPr/>
              <p:nvPr/>
            </p:nvGrpSpPr>
            <p:grpSpPr>
              <a:xfrm>
                <a:off x="5906208" y="3552874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47" name="Trapezoid 346">
                  <a:extLst>
                    <a:ext uri="{FF2B5EF4-FFF2-40B4-BE49-F238E27FC236}">
                      <a16:creationId xmlns:a16="http://schemas.microsoft.com/office/drawing/2014/main" id="{E15F0EC8-DD0C-47A3-8F0B-0F3EBCCBC355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/>
                </a:p>
              </p:txBody>
            </p:sp>
            <p:sp>
              <p:nvSpPr>
                <p:cNvPr id="348" name="TextBox 347">
                  <a:extLst>
                    <a:ext uri="{FF2B5EF4-FFF2-40B4-BE49-F238E27FC236}">
                      <a16:creationId xmlns:a16="http://schemas.microsoft.com/office/drawing/2014/main" id="{D9EF72ED-6EF6-4994-9970-3150AE2C124D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grpSp>
            <p:nvGrpSpPr>
              <p:cNvPr id="349" name="Group 348">
                <a:extLst>
                  <a:ext uri="{FF2B5EF4-FFF2-40B4-BE49-F238E27FC236}">
                    <a16:creationId xmlns:a16="http://schemas.microsoft.com/office/drawing/2014/main" id="{20C952A5-D9DE-49BA-BAC1-726A0850F45A}"/>
                  </a:ext>
                </a:extLst>
              </p:cNvPr>
              <p:cNvGrpSpPr/>
              <p:nvPr/>
            </p:nvGrpSpPr>
            <p:grpSpPr>
              <a:xfrm>
                <a:off x="5906208" y="4458750"/>
                <a:ext cx="586850" cy="586401"/>
                <a:chOff x="5629913" y="1046078"/>
                <a:chExt cx="744930" cy="744360"/>
              </a:xfrm>
              <a:solidFill>
                <a:schemeClr val="tx2">
                  <a:lumMod val="20000"/>
                  <a:lumOff val="80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350" name="Trapezoid 349">
                  <a:extLst>
                    <a:ext uri="{FF2B5EF4-FFF2-40B4-BE49-F238E27FC236}">
                      <a16:creationId xmlns:a16="http://schemas.microsoft.com/office/drawing/2014/main" id="{8CBE27AD-40CA-4264-8015-42539A52E4EE}"/>
                    </a:ext>
                  </a:extLst>
                </p:cNvPr>
                <p:cNvSpPr/>
                <p:nvPr/>
              </p:nvSpPr>
              <p:spPr>
                <a:xfrm rot="5400000">
                  <a:off x="5630198" y="1045793"/>
                  <a:ext cx="744360" cy="744930"/>
                </a:xfrm>
                <a:prstGeom prst="trapezoid">
                  <a:avLst>
                    <a:gd name="adj" fmla="val 26208"/>
                  </a:avLst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103144" tIns="51572" rIns="103144" bIns="5157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2031"/>
                </a:p>
              </p:txBody>
            </p:sp>
            <p:sp>
              <p:nvSpPr>
                <p:cNvPr id="351" name="TextBox 350">
                  <a:extLst>
                    <a:ext uri="{FF2B5EF4-FFF2-40B4-BE49-F238E27FC236}">
                      <a16:creationId xmlns:a16="http://schemas.microsoft.com/office/drawing/2014/main" id="{9439B3A5-98F8-47C2-A79C-03F7438BC504}"/>
                    </a:ext>
                  </a:extLst>
                </p:cNvPr>
                <p:cNvSpPr txBox="1"/>
                <p:nvPr/>
              </p:nvSpPr>
              <p:spPr>
                <a:xfrm>
                  <a:off x="5835871" y="1185018"/>
                  <a:ext cx="307662" cy="429750"/>
                </a:xfrm>
                <a:prstGeom prst="rect">
                  <a:avLst/>
                </a:prstGeom>
                <a:grp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600" i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</a:t>
                  </a:r>
                  <a:endParaRPr lang="en-HK" sz="1600" i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C4891C39-5A32-4B97-8D69-2E942F6D1C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17" y="2275669"/>
                <a:ext cx="0" cy="3220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049CBD01-440A-4A17-A92A-18DDD3B023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17" y="3152208"/>
                <a:ext cx="0" cy="3220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EF85EF0D-D6FA-4A03-A9CD-2303ACFDDB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18617" y="4136309"/>
                <a:ext cx="0" cy="322027"/>
              </a:xfrm>
              <a:prstGeom prst="straightConnector1">
                <a:avLst/>
              </a:prstGeom>
              <a:ln w="12700">
                <a:solidFill>
                  <a:schemeClr val="tx1"/>
                </a:solidFill>
                <a:prstDash val="dash"/>
                <a:headEnd type="triangle" w="med" len="sm"/>
                <a:tailEnd type="triangle" w="med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8" name="Group 367">
                <a:extLst>
                  <a:ext uri="{FF2B5EF4-FFF2-40B4-BE49-F238E27FC236}">
                    <a16:creationId xmlns:a16="http://schemas.microsoft.com/office/drawing/2014/main" id="{FEB9B9BE-D564-4E2D-92E1-1A7904BD1E12}"/>
                  </a:ext>
                </a:extLst>
              </p:cNvPr>
              <p:cNvGrpSpPr/>
              <p:nvPr/>
            </p:nvGrpSpPr>
            <p:grpSpPr>
              <a:xfrm>
                <a:off x="6557995" y="1792232"/>
                <a:ext cx="141587" cy="335492"/>
                <a:chOff x="7263129" y="676444"/>
                <a:chExt cx="171992" cy="407536"/>
              </a:xfrm>
            </p:grpSpPr>
            <p:sp>
              <p:nvSpPr>
                <p:cNvPr id="369" name="Isosceles Triangle 368">
                  <a:extLst>
                    <a:ext uri="{FF2B5EF4-FFF2-40B4-BE49-F238E27FC236}">
                      <a16:creationId xmlns:a16="http://schemas.microsoft.com/office/drawing/2014/main" id="{3B521730-0CB3-466C-A348-3DE761555CD8}"/>
                    </a:ext>
                  </a:extLst>
                </p:cNvPr>
                <p:cNvSpPr/>
                <p:nvPr/>
              </p:nvSpPr>
              <p:spPr>
                <a:xfrm>
                  <a:off x="7266964" y="676444"/>
                  <a:ext cx="168157" cy="122057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0" name="Isosceles Triangle 369">
                  <a:extLst>
                    <a:ext uri="{FF2B5EF4-FFF2-40B4-BE49-F238E27FC236}">
                      <a16:creationId xmlns:a16="http://schemas.microsoft.com/office/drawing/2014/main" id="{C9185349-8F2B-467C-A3F9-3FABAFEC684A}"/>
                    </a:ext>
                  </a:extLst>
                </p:cNvPr>
                <p:cNvSpPr/>
                <p:nvPr/>
              </p:nvSpPr>
              <p:spPr>
                <a:xfrm>
                  <a:off x="7263129" y="830410"/>
                  <a:ext cx="168157" cy="122057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1" name="Isosceles Triangle 370">
                  <a:extLst>
                    <a:ext uri="{FF2B5EF4-FFF2-40B4-BE49-F238E27FC236}">
                      <a16:creationId xmlns:a16="http://schemas.microsoft.com/office/drawing/2014/main" id="{CD14CA15-365B-4626-8F2F-01CAE6E4C68C}"/>
                    </a:ext>
                  </a:extLst>
                </p:cNvPr>
                <p:cNvSpPr/>
                <p:nvPr/>
              </p:nvSpPr>
              <p:spPr>
                <a:xfrm>
                  <a:off x="7266964" y="961923"/>
                  <a:ext cx="168157" cy="122057"/>
                </a:xfrm>
                <a:prstGeom prst="triangle">
                  <a:avLst/>
                </a:prstGeom>
                <a:solidFill>
                  <a:schemeClr val="bg2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6">
                    <a:shade val="50000"/>
                  </a:schemeClr>
                </a:lnRef>
                <a:fillRef idx="1">
                  <a:schemeClr val="accent6"/>
                </a:fillRef>
                <a:effectRef idx="0">
                  <a:schemeClr val="accent6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</p:grpSp>
          <p:grpSp>
            <p:nvGrpSpPr>
              <p:cNvPr id="372" name="Group 371">
                <a:extLst>
                  <a:ext uri="{FF2B5EF4-FFF2-40B4-BE49-F238E27FC236}">
                    <a16:creationId xmlns:a16="http://schemas.microsoft.com/office/drawing/2014/main" id="{50B3D8BA-3195-4451-8750-6C5A9632D082}"/>
                  </a:ext>
                </a:extLst>
              </p:cNvPr>
              <p:cNvGrpSpPr/>
              <p:nvPr/>
            </p:nvGrpSpPr>
            <p:grpSpPr>
              <a:xfrm>
                <a:off x="6567344" y="2718487"/>
                <a:ext cx="119732" cy="358195"/>
                <a:chOff x="7273191" y="1807398"/>
                <a:chExt cx="161931" cy="484437"/>
              </a:xfrm>
            </p:grpSpPr>
            <p:sp>
              <p:nvSpPr>
                <p:cNvPr id="373" name="Oval 372">
                  <a:extLst>
                    <a:ext uri="{FF2B5EF4-FFF2-40B4-BE49-F238E27FC236}">
                      <a16:creationId xmlns:a16="http://schemas.microsoft.com/office/drawing/2014/main" id="{79E7C153-B9EE-4127-9B19-802077CE6EB9}"/>
                    </a:ext>
                  </a:extLst>
                </p:cNvPr>
                <p:cNvSpPr/>
                <p:nvPr/>
              </p:nvSpPr>
              <p:spPr>
                <a:xfrm>
                  <a:off x="7273191" y="1807398"/>
                  <a:ext cx="153481" cy="153481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4" name="Oval 373">
                  <a:extLst>
                    <a:ext uri="{FF2B5EF4-FFF2-40B4-BE49-F238E27FC236}">
                      <a16:creationId xmlns:a16="http://schemas.microsoft.com/office/drawing/2014/main" id="{9556D207-8E92-46E7-A2E3-A5F050000A54}"/>
                    </a:ext>
                  </a:extLst>
                </p:cNvPr>
                <p:cNvSpPr/>
                <p:nvPr/>
              </p:nvSpPr>
              <p:spPr>
                <a:xfrm>
                  <a:off x="7278073" y="1973963"/>
                  <a:ext cx="153481" cy="153481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 dirty="0"/>
                </a:p>
              </p:txBody>
            </p:sp>
            <p:sp>
              <p:nvSpPr>
                <p:cNvPr id="375" name="Oval 374">
                  <a:extLst>
                    <a:ext uri="{FF2B5EF4-FFF2-40B4-BE49-F238E27FC236}">
                      <a16:creationId xmlns:a16="http://schemas.microsoft.com/office/drawing/2014/main" id="{5CEACA7B-298C-4E19-A581-5625992B9732}"/>
                    </a:ext>
                  </a:extLst>
                </p:cNvPr>
                <p:cNvSpPr/>
                <p:nvPr/>
              </p:nvSpPr>
              <p:spPr>
                <a:xfrm>
                  <a:off x="7281641" y="2138354"/>
                  <a:ext cx="153481" cy="153481"/>
                </a:xfrm>
                <a:prstGeom prst="ellipse">
                  <a:avLst/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</p:grpSp>
          <p:grpSp>
            <p:nvGrpSpPr>
              <p:cNvPr id="376" name="Group 375">
                <a:extLst>
                  <a:ext uri="{FF2B5EF4-FFF2-40B4-BE49-F238E27FC236}">
                    <a16:creationId xmlns:a16="http://schemas.microsoft.com/office/drawing/2014/main" id="{474B5751-CADA-4E91-A4FE-0F1A5FC51C82}"/>
                  </a:ext>
                </a:extLst>
              </p:cNvPr>
              <p:cNvGrpSpPr/>
              <p:nvPr/>
            </p:nvGrpSpPr>
            <p:grpSpPr>
              <a:xfrm>
                <a:off x="6545839" y="3664840"/>
                <a:ext cx="134989" cy="384353"/>
                <a:chOff x="7275961" y="3051788"/>
                <a:chExt cx="163053" cy="464260"/>
              </a:xfrm>
            </p:grpSpPr>
            <p:sp>
              <p:nvSpPr>
                <p:cNvPr id="377" name="Diamond 376">
                  <a:extLst>
                    <a:ext uri="{FF2B5EF4-FFF2-40B4-BE49-F238E27FC236}">
                      <a16:creationId xmlns:a16="http://schemas.microsoft.com/office/drawing/2014/main" id="{0DBBA4D3-E6F9-4ED2-AA15-C9747750D5D6}"/>
                    </a:ext>
                  </a:extLst>
                </p:cNvPr>
                <p:cNvSpPr/>
                <p:nvPr/>
              </p:nvSpPr>
              <p:spPr>
                <a:xfrm>
                  <a:off x="7275961" y="3051788"/>
                  <a:ext cx="153481" cy="153481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8" name="Diamond 377">
                  <a:extLst>
                    <a:ext uri="{FF2B5EF4-FFF2-40B4-BE49-F238E27FC236}">
                      <a16:creationId xmlns:a16="http://schemas.microsoft.com/office/drawing/2014/main" id="{7D4078AC-EF85-4E92-8A78-3753FD6C2785}"/>
                    </a:ext>
                  </a:extLst>
                </p:cNvPr>
                <p:cNvSpPr/>
                <p:nvPr/>
              </p:nvSpPr>
              <p:spPr>
                <a:xfrm>
                  <a:off x="7283787" y="3210541"/>
                  <a:ext cx="153481" cy="153481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79" name="Diamond 378">
                  <a:extLst>
                    <a:ext uri="{FF2B5EF4-FFF2-40B4-BE49-F238E27FC236}">
                      <a16:creationId xmlns:a16="http://schemas.microsoft.com/office/drawing/2014/main" id="{47855321-17E5-4EBC-8567-8992442F2E02}"/>
                    </a:ext>
                  </a:extLst>
                </p:cNvPr>
                <p:cNvSpPr/>
                <p:nvPr/>
              </p:nvSpPr>
              <p:spPr>
                <a:xfrm>
                  <a:off x="7285533" y="3362567"/>
                  <a:ext cx="153481" cy="153481"/>
                </a:xfrm>
                <a:prstGeom prst="diamond">
                  <a:avLst/>
                </a:prstGeom>
                <a:solidFill>
                  <a:schemeClr val="bg2">
                    <a:lumMod val="5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2">
                    <a:shade val="50000"/>
                  </a:schemeClr>
                </a:lnRef>
                <a:fillRef idx="1">
                  <a:schemeClr val="accent2"/>
                </a:fillRef>
                <a:effectRef idx="0">
                  <a:schemeClr val="accent2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</p:grpSp>
          <p:grpSp>
            <p:nvGrpSpPr>
              <p:cNvPr id="380" name="Group 379">
                <a:extLst>
                  <a:ext uri="{FF2B5EF4-FFF2-40B4-BE49-F238E27FC236}">
                    <a16:creationId xmlns:a16="http://schemas.microsoft.com/office/drawing/2014/main" id="{03BC0E1E-F53D-451A-94DA-D362B29B06B8}"/>
                  </a:ext>
                </a:extLst>
              </p:cNvPr>
              <p:cNvGrpSpPr/>
              <p:nvPr/>
            </p:nvGrpSpPr>
            <p:grpSpPr>
              <a:xfrm>
                <a:off x="6570954" y="4568206"/>
                <a:ext cx="110337" cy="332155"/>
                <a:chOff x="7277786" y="4306901"/>
                <a:chExt cx="172649" cy="519739"/>
              </a:xfrm>
            </p:grpSpPr>
            <p:sp>
              <p:nvSpPr>
                <p:cNvPr id="381" name="Cross 380">
                  <a:extLst>
                    <a:ext uri="{FF2B5EF4-FFF2-40B4-BE49-F238E27FC236}">
                      <a16:creationId xmlns:a16="http://schemas.microsoft.com/office/drawing/2014/main" id="{424B4F90-79B7-422A-8C86-3F6B5C815991}"/>
                    </a:ext>
                  </a:extLst>
                </p:cNvPr>
                <p:cNvSpPr/>
                <p:nvPr/>
              </p:nvSpPr>
              <p:spPr>
                <a:xfrm>
                  <a:off x="7277786" y="4306901"/>
                  <a:ext cx="168795" cy="168795"/>
                </a:xfrm>
                <a:prstGeom prst="plus">
                  <a:avLst>
                    <a:gd name="adj" fmla="val 3238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  <p:sp>
              <p:nvSpPr>
                <p:cNvPr id="382" name="Cross 381">
                  <a:extLst>
                    <a:ext uri="{FF2B5EF4-FFF2-40B4-BE49-F238E27FC236}">
                      <a16:creationId xmlns:a16="http://schemas.microsoft.com/office/drawing/2014/main" id="{535A25DD-1ABF-4B54-B1B0-3C9D43B1EAD8}"/>
                    </a:ext>
                  </a:extLst>
                </p:cNvPr>
                <p:cNvSpPr/>
                <p:nvPr/>
              </p:nvSpPr>
              <p:spPr>
                <a:xfrm>
                  <a:off x="7281640" y="4490741"/>
                  <a:ext cx="168795" cy="168795"/>
                </a:xfrm>
                <a:prstGeom prst="plus">
                  <a:avLst>
                    <a:gd name="adj" fmla="val 3238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 dirty="0"/>
                </a:p>
              </p:txBody>
            </p:sp>
            <p:sp>
              <p:nvSpPr>
                <p:cNvPr id="383" name="Cross 382">
                  <a:extLst>
                    <a:ext uri="{FF2B5EF4-FFF2-40B4-BE49-F238E27FC236}">
                      <a16:creationId xmlns:a16="http://schemas.microsoft.com/office/drawing/2014/main" id="{37958513-3DA2-4894-910D-18388B283410}"/>
                    </a:ext>
                  </a:extLst>
                </p:cNvPr>
                <p:cNvSpPr/>
                <p:nvPr/>
              </p:nvSpPr>
              <p:spPr>
                <a:xfrm>
                  <a:off x="7278440" y="4657845"/>
                  <a:ext cx="168795" cy="168795"/>
                </a:xfrm>
                <a:prstGeom prst="plus">
                  <a:avLst>
                    <a:gd name="adj" fmla="val 32380"/>
                  </a:avLst>
                </a:prstGeom>
                <a:solidFill>
                  <a:schemeClr val="bg2">
                    <a:lumMod val="25000"/>
                  </a:schemeClr>
                </a:solidFill>
                <a:ln>
                  <a:solidFill>
                    <a:schemeClr val="tx1">
                      <a:lumMod val="85000"/>
                      <a:lumOff val="1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8403" tIns="49202" rIns="98403" bIns="49202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HK" sz="1937"/>
                </a:p>
              </p:txBody>
            </p:sp>
          </p:grpSp>
        </p:grpSp>
        <p:sp>
          <p:nvSpPr>
            <p:cNvPr id="408" name="TextBox 407">
              <a:extLst>
                <a:ext uri="{FF2B5EF4-FFF2-40B4-BE49-F238E27FC236}">
                  <a16:creationId xmlns:a16="http://schemas.microsoft.com/office/drawing/2014/main" id="{364CB2C3-DE96-496F-8FCD-325C330E9302}"/>
                </a:ext>
              </a:extLst>
            </p:cNvPr>
            <p:cNvSpPr txBox="1"/>
            <p:nvPr/>
          </p:nvSpPr>
          <p:spPr>
            <a:xfrm>
              <a:off x="5105111" y="5432379"/>
              <a:ext cx="240161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HK" sz="2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Feature extraction</a:t>
              </a:r>
            </a:p>
          </p:txBody>
        </p:sp>
        <p:cxnSp>
          <p:nvCxnSpPr>
            <p:cNvPr id="409" name="Straight Arrow Connector 408">
              <a:extLst>
                <a:ext uri="{FF2B5EF4-FFF2-40B4-BE49-F238E27FC236}">
                  <a16:creationId xmlns:a16="http://schemas.microsoft.com/office/drawing/2014/main" id="{E9DF87EC-1CA5-40C3-A480-8DE827B87400}"/>
                </a:ext>
              </a:extLst>
            </p:cNvPr>
            <p:cNvCxnSpPr>
              <a:cxnSpLocks/>
            </p:cNvCxnSpPr>
            <p:nvPr/>
          </p:nvCxnSpPr>
          <p:spPr>
            <a:xfrm>
              <a:off x="7010063" y="4999910"/>
              <a:ext cx="0" cy="242421"/>
            </a:xfrm>
            <a:prstGeom prst="straightConnector1">
              <a:avLst/>
            </a:prstGeom>
            <a:ln w="12700">
              <a:solidFill>
                <a:schemeClr val="tx1"/>
              </a:solidFill>
              <a:prstDash val="dash"/>
              <a:headEnd type="triangle" w="med" len="sm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0" name="TextBox 409">
              <a:extLst>
                <a:ext uri="{FF2B5EF4-FFF2-40B4-BE49-F238E27FC236}">
                  <a16:creationId xmlns:a16="http://schemas.microsoft.com/office/drawing/2014/main" id="{CAF917C3-11F3-4CB4-831F-012128B4A239}"/>
                </a:ext>
              </a:extLst>
            </p:cNvPr>
            <p:cNvSpPr txBox="1"/>
            <p:nvPr/>
          </p:nvSpPr>
          <p:spPr>
            <a:xfrm>
              <a:off x="7086062" y="4961361"/>
              <a:ext cx="1139786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Share weights</a:t>
              </a:r>
              <a:endParaRPr lang="en-HK" sz="11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3" name="Picture 2">
            <a:extLst>
              <a:ext uri="{FF2B5EF4-FFF2-40B4-BE49-F238E27FC236}">
                <a16:creationId xmlns:a16="http://schemas.microsoft.com/office/drawing/2014/main" id="{812D0054-38ED-4B35-9898-C892F81D3F9C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6851812" y="1246030"/>
            <a:ext cx="4791871" cy="27190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F4279A-0CF0-4441-A4CC-4ACA76CD5E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69</a:t>
            </a:fld>
            <a:endParaRPr lang="en-US"/>
          </a:p>
        </p:txBody>
      </p:sp>
      <p:grpSp>
        <p:nvGrpSpPr>
          <p:cNvPr id="128" name="Group 127">
            <a:extLst>
              <a:ext uri="{FF2B5EF4-FFF2-40B4-BE49-F238E27FC236}">
                <a16:creationId xmlns:a16="http://schemas.microsoft.com/office/drawing/2014/main" id="{75B45844-C721-41C7-9496-1470AA47AABC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29" name="Group 128">
              <a:extLst>
                <a:ext uri="{FF2B5EF4-FFF2-40B4-BE49-F238E27FC236}">
                  <a16:creationId xmlns:a16="http://schemas.microsoft.com/office/drawing/2014/main" id="{E83D083D-15AB-45F2-BC6D-89ACF81383DD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35" name="Rectangle 134">
                <a:extLst>
                  <a:ext uri="{FF2B5EF4-FFF2-40B4-BE49-F238E27FC236}">
                    <a16:creationId xmlns:a16="http://schemas.microsoft.com/office/drawing/2014/main" id="{D0EB13EB-9AEF-4FCE-B6F8-D0AE8BEAB374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6" name="TextBox 135">
                <a:extLst>
                  <a:ext uri="{FF2B5EF4-FFF2-40B4-BE49-F238E27FC236}">
                    <a16:creationId xmlns:a16="http://schemas.microsoft.com/office/drawing/2014/main" id="{BF5D011B-D46A-46CE-AF83-AC9F2AADB90B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37" name="TextBox 136">
                <a:extLst>
                  <a:ext uri="{FF2B5EF4-FFF2-40B4-BE49-F238E27FC236}">
                    <a16:creationId xmlns:a16="http://schemas.microsoft.com/office/drawing/2014/main" id="{2867551C-0B61-43CC-88E8-96C6DF493177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38" name="TextBox 137">
                <a:extLst>
                  <a:ext uri="{FF2B5EF4-FFF2-40B4-BE49-F238E27FC236}">
                    <a16:creationId xmlns:a16="http://schemas.microsoft.com/office/drawing/2014/main" id="{B472E9C0-85D4-44F7-AA79-3C3F5B2C16E3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7E9E53BE-64BD-4E9F-9F5F-21E13E3848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CFDBF6F9-1AFD-4451-9F95-B21E12F9641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58F198D-E1E2-48A9-9203-9579D66A291D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11A6EF77-CDA3-4598-9BE9-3631F9BB041C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30" name="Straight Connector 129">
              <a:extLst>
                <a:ext uri="{FF2B5EF4-FFF2-40B4-BE49-F238E27FC236}">
                  <a16:creationId xmlns:a16="http://schemas.microsoft.com/office/drawing/2014/main" id="{4C0F93D8-6CE9-40DD-9534-A0A58573FDC3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8F7676AD-0E62-4EFB-B913-314BA7608E33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67878D6-FD47-4F0B-B9DB-952BD5C63D7F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33" name="Rectangle: Rounded Corners 132">
              <a:extLst>
                <a:ext uri="{FF2B5EF4-FFF2-40B4-BE49-F238E27FC236}">
                  <a16:creationId xmlns:a16="http://schemas.microsoft.com/office/drawing/2014/main" id="{DE3DB973-E0DD-4E11-9A69-64A69423D3B3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CE7ACC40-18ED-414B-ADCE-B0BCA9B96678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  <p:pic>
        <p:nvPicPr>
          <p:cNvPr id="8" name="Picture 7">
            <a:extLst>
              <a:ext uri="{FF2B5EF4-FFF2-40B4-BE49-F238E27FC236}">
                <a16:creationId xmlns:a16="http://schemas.microsoft.com/office/drawing/2014/main" id="{6537D6EF-2FEB-4B2D-8EB1-73BD2CC3C7E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2141" y="1537561"/>
            <a:ext cx="4706520" cy="431024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0D8F1B-6EB5-4D23-B49B-4CC484A4AE8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alphaModFix amt="50000"/>
          </a:blip>
          <a:stretch>
            <a:fillRect/>
          </a:stretch>
        </p:blipFill>
        <p:spPr>
          <a:xfrm>
            <a:off x="6859737" y="3401888"/>
            <a:ext cx="5047926" cy="2938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2639"/>
            <a:ext cx="3356043" cy="969899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Handcrafted video representation (features)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</a:t>
            </a:fld>
            <a:endParaRPr lang="en-US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7F84A9DE-F2AD-4C5E-A736-85150933A672}"/>
              </a:ext>
            </a:extLst>
          </p:cNvPr>
          <p:cNvGrpSpPr/>
          <p:nvPr/>
        </p:nvGrpSpPr>
        <p:grpSpPr>
          <a:xfrm>
            <a:off x="269596" y="1708063"/>
            <a:ext cx="7088298" cy="4399286"/>
            <a:chOff x="4688038" y="1594134"/>
            <a:chExt cx="7088298" cy="439928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7CF40B4-D48D-442F-80B5-E5395A422A5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15243" y="1602423"/>
              <a:ext cx="4101374" cy="162516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ED3AB63-FF58-4A5F-9DB5-B51F9BC004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688038" y="1594134"/>
              <a:ext cx="2452896" cy="1646717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6E00CBC4-837A-4AC2-BF8E-51EF4DDC60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4191"/>
            <a:stretch/>
          </p:blipFill>
          <p:spPr>
            <a:xfrm>
              <a:off x="5004082" y="3910555"/>
              <a:ext cx="6342434" cy="1790666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DD0913D-0203-47B8-BC94-8D9440C72D25}"/>
                </a:ext>
              </a:extLst>
            </p:cNvPr>
            <p:cNvSpPr txBox="1"/>
            <p:nvPr/>
          </p:nvSpPr>
          <p:spPr>
            <a:xfrm>
              <a:off x="4981563" y="3197423"/>
              <a:ext cx="24748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[STIP. Laptev </a:t>
              </a:r>
              <a:r>
                <a:rPr lang="en-US" sz="1400" i="1" dirty="0"/>
                <a:t>et al.</a:t>
              </a:r>
              <a:r>
                <a:rPr lang="en-US" sz="1400" dirty="0"/>
                <a:t> ICCV 2003]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4912907D-261A-4264-8732-2601E6523C00}"/>
                </a:ext>
              </a:extLst>
            </p:cNvPr>
            <p:cNvSpPr txBox="1"/>
            <p:nvPr/>
          </p:nvSpPr>
          <p:spPr>
            <a:xfrm>
              <a:off x="9126592" y="3190245"/>
              <a:ext cx="2649744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[HOG3D. </a:t>
              </a:r>
              <a:r>
                <a:rPr lang="en-US" sz="1400" dirty="0" err="1"/>
                <a:t>Klaser</a:t>
              </a:r>
              <a:r>
                <a:rPr lang="en-US" sz="1400" dirty="0"/>
                <a:t> </a:t>
              </a:r>
              <a:r>
                <a:rPr lang="en-US" sz="1400" i="1" dirty="0"/>
                <a:t>et al.</a:t>
              </a:r>
              <a:r>
                <a:rPr lang="en-US" sz="1400" dirty="0"/>
                <a:t> BMVC 2008]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F731E7F-367C-4DA7-8B0E-6E1ED6364695}"/>
                </a:ext>
              </a:extLst>
            </p:cNvPr>
            <p:cNvSpPr txBox="1"/>
            <p:nvPr/>
          </p:nvSpPr>
          <p:spPr>
            <a:xfrm>
              <a:off x="8153589" y="5685643"/>
              <a:ext cx="338955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/>
                <a:t>[Dense trajectories. Wang </a:t>
              </a:r>
              <a:r>
                <a:rPr lang="en-US" sz="1400" i="1" dirty="0"/>
                <a:t>et al.</a:t>
              </a:r>
              <a:r>
                <a:rPr lang="en-US" sz="1400" dirty="0"/>
                <a:t> CVPR 2011]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59573-2BB9-4FC8-AC3A-D98C135BAEA6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9F198-8FFD-49C6-9F21-2D57B7FF614A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D892A-185A-435D-A32F-01968594BE9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21AD04-41D9-401F-80BA-4F4BA9C537F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8712A5E-30D0-4267-A91D-6BA5BF261E8A}"/>
                  </a:ext>
                </a:extLst>
              </p:cNvPr>
              <p:cNvSpPr/>
              <p:nvPr/>
            </p:nvSpPr>
            <p:spPr>
              <a:xfrm>
                <a:off x="3543910" y="25338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6AEBE-B6E9-4136-A532-1F0A7BB89261}"/>
                  </a:ext>
                </a:extLst>
              </p:cNvPr>
              <p:cNvSpPr txBox="1"/>
              <p:nvPr/>
            </p:nvSpPr>
            <p:spPr>
              <a:xfrm>
                <a:off x="3520332" y="28276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4731-F1CF-4642-90EC-5986785E041C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A983F7-8BA6-42D5-87FC-7360C73077CC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6352DA-F7BB-49F8-B290-5835CD9342F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94071C-3FBA-45B8-9C28-CBC70D102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D8A29-4BE5-4874-A7B5-39B767DC7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56A0E-3B5A-49CA-8217-31D48589386E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6F6EE87-FEBA-4D86-AD3A-6A1F1790D274}"/>
              </a:ext>
            </a:extLst>
          </p:cNvPr>
          <p:cNvSpPr txBox="1">
            <a:spLocks/>
          </p:cNvSpPr>
          <p:nvPr/>
        </p:nvSpPr>
        <p:spPr>
          <a:xfrm>
            <a:off x="2973832" y="442639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Supervised video representation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AFA94A-B0D4-4169-8969-B9F3DE80A36E}"/>
              </a:ext>
            </a:extLst>
          </p:cNvPr>
          <p:cNvSpPr txBox="1">
            <a:spLocks/>
          </p:cNvSpPr>
          <p:nvPr/>
        </p:nvSpPr>
        <p:spPr>
          <a:xfrm>
            <a:off x="5947664" y="432756"/>
            <a:ext cx="3356043" cy="95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image representation 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FD94D8-9C43-44E6-8E47-288D7F05ECF5}"/>
              </a:ext>
            </a:extLst>
          </p:cNvPr>
          <p:cNvSpPr txBox="1">
            <a:spLocks/>
          </p:cNvSpPr>
          <p:nvPr/>
        </p:nvSpPr>
        <p:spPr>
          <a:xfrm>
            <a:off x="8963059" y="451214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video representation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57CED0-9CD5-4AF3-BA29-FFE312E9683A}"/>
              </a:ext>
            </a:extLst>
          </p:cNvPr>
          <p:cNvSpPr/>
          <p:nvPr/>
        </p:nvSpPr>
        <p:spPr>
          <a:xfrm>
            <a:off x="3029393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3E038A-815D-4964-A7C2-D47047301530}"/>
              </a:ext>
            </a:extLst>
          </p:cNvPr>
          <p:cNvSpPr/>
          <p:nvPr/>
        </p:nvSpPr>
        <p:spPr>
          <a:xfrm>
            <a:off x="582590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F24026-3238-4FE8-9737-079442DAC079}"/>
              </a:ext>
            </a:extLst>
          </p:cNvPr>
          <p:cNvSpPr/>
          <p:nvPr/>
        </p:nvSpPr>
        <p:spPr>
          <a:xfrm>
            <a:off x="899928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DDB70F0D-1040-42F8-B430-469389EDF5B7}"/>
              </a:ext>
            </a:extLst>
          </p:cNvPr>
          <p:cNvGrpSpPr/>
          <p:nvPr/>
        </p:nvGrpSpPr>
        <p:grpSpPr>
          <a:xfrm>
            <a:off x="7572484" y="1914416"/>
            <a:ext cx="4397954" cy="4192932"/>
            <a:chOff x="145862" y="1504959"/>
            <a:chExt cx="4397954" cy="4192932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08E8CEE1-249B-4BF3-879A-5E2865956E7B}"/>
                </a:ext>
              </a:extLst>
            </p:cNvPr>
            <p:cNvGrpSpPr/>
            <p:nvPr/>
          </p:nvGrpSpPr>
          <p:grpSpPr>
            <a:xfrm>
              <a:off x="145862" y="2743615"/>
              <a:ext cx="4397954" cy="2954276"/>
              <a:chOff x="151028" y="2267496"/>
              <a:chExt cx="4397954" cy="2954276"/>
            </a:xfrm>
          </p:grpSpPr>
          <p:sp>
            <p:nvSpPr>
              <p:cNvPr id="36" name="Content Placeholder 2">
                <a:extLst>
                  <a:ext uri="{FF2B5EF4-FFF2-40B4-BE49-F238E27FC236}">
                    <a16:creationId xmlns:a16="http://schemas.microsoft.com/office/drawing/2014/main" id="{BA05E39D-479A-4675-BA17-DB02C6C757D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64822" y="2338746"/>
                <a:ext cx="3584160" cy="969899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Calibri" panose="020F0502020204030204" pitchFamily="34" charset="0"/>
                  <a:buNone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Simple and controlled setting</a:t>
                </a:r>
              </a:p>
              <a:p>
                <a:pPr marL="457200" indent="-457200">
                  <a:buFontTx/>
                  <a:buChar char="-"/>
                </a:pPr>
                <a:endParaRPr lang="en-US" dirty="0"/>
              </a:p>
              <a:p>
                <a:endParaRPr lang="en-US" dirty="0"/>
              </a:p>
            </p:txBody>
          </p:sp>
          <p:pic>
            <p:nvPicPr>
              <p:cNvPr id="37" name="Graphic 36" descr="Checkbox Crossed">
                <a:extLst>
                  <a:ext uri="{FF2B5EF4-FFF2-40B4-BE49-F238E27FC236}">
                    <a16:creationId xmlns:a16="http://schemas.microsoft.com/office/drawing/2014/main" id="{FBF0E751-28DF-48AC-8960-3704FB8FFD6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1028" y="2267496"/>
                <a:ext cx="635829" cy="635829"/>
              </a:xfrm>
              <a:prstGeom prst="rect">
                <a:avLst/>
              </a:prstGeom>
            </p:spPr>
          </p:pic>
          <p:sp>
            <p:nvSpPr>
              <p:cNvPr id="38" name="Content Placeholder 2">
                <a:extLst>
                  <a:ext uri="{FF2B5EF4-FFF2-40B4-BE49-F238E27FC236}">
                    <a16:creationId xmlns:a16="http://schemas.microsoft.com/office/drawing/2014/main" id="{47187E86-1F57-44E8-AFB8-3C923438AD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944935" y="3580315"/>
                <a:ext cx="3584160" cy="1641457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0" indent="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Calibri" panose="020F0502020204030204" pitchFamily="34" charset="0"/>
                  <a:buNone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457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914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3716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dirty="0"/>
                  <a:t>Fail to cope with variations of view,  appearance, light, </a:t>
                </a:r>
                <a:r>
                  <a:rPr lang="en-US" i="1" dirty="0"/>
                  <a:t>etc., </a:t>
                </a:r>
                <a:r>
                  <a:rPr lang="en-US" dirty="0"/>
                  <a:t>in the real-world</a:t>
                </a:r>
              </a:p>
              <a:p>
                <a:pPr marL="457200" indent="-457200">
                  <a:buFontTx/>
                  <a:buChar char="-"/>
                </a:pPr>
                <a:endParaRPr lang="en-US" dirty="0"/>
              </a:p>
              <a:p>
                <a:endParaRPr lang="en-US" dirty="0"/>
              </a:p>
            </p:txBody>
          </p:sp>
          <p:pic>
            <p:nvPicPr>
              <p:cNvPr id="39" name="Graphic 38" descr="Checkbox Crossed">
                <a:extLst>
                  <a:ext uri="{FF2B5EF4-FFF2-40B4-BE49-F238E27FC236}">
                    <a16:creationId xmlns:a16="http://schemas.microsoft.com/office/drawing/2014/main" id="{E6532565-124A-4868-B005-FBA3E47099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/>
              </a:stretch>
            </p:blipFill>
            <p:spPr>
              <a:xfrm>
                <a:off x="151028" y="3534025"/>
                <a:ext cx="635829" cy="635829"/>
              </a:xfrm>
              <a:prstGeom prst="rect">
                <a:avLst/>
              </a:prstGeom>
            </p:spPr>
          </p:pic>
        </p:grpSp>
        <p:pic>
          <p:nvPicPr>
            <p:cNvPr id="43" name="Graphic 42" descr="Checkbox Crossed">
              <a:extLst>
                <a:ext uri="{FF2B5EF4-FFF2-40B4-BE49-F238E27FC236}">
                  <a16:creationId xmlns:a16="http://schemas.microsoft.com/office/drawing/2014/main" id="{3ADFE64C-877B-46CB-93D0-8846C9F20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45862" y="1504959"/>
              <a:ext cx="635829" cy="635829"/>
            </a:xfrm>
            <a:prstGeom prst="rect">
              <a:avLst/>
            </a:prstGeom>
          </p:spPr>
        </p:pic>
        <p:sp>
          <p:nvSpPr>
            <p:cNvPr id="45" name="Content Placeholder 2">
              <a:extLst>
                <a:ext uri="{FF2B5EF4-FFF2-40B4-BE49-F238E27FC236}">
                  <a16:creationId xmlns:a16="http://schemas.microsoft.com/office/drawing/2014/main" id="{3ACCDBC8-4C4F-48CF-81F1-0A567C5EC34A}"/>
                </a:ext>
              </a:extLst>
            </p:cNvPr>
            <p:cNvSpPr txBox="1">
              <a:spLocks/>
            </p:cNvSpPr>
            <p:nvPr/>
          </p:nvSpPr>
          <p:spPr>
            <a:xfrm>
              <a:off x="911622" y="1585472"/>
              <a:ext cx="3584160" cy="969899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0" indent="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Calibri" panose="020F0502020204030204" pitchFamily="34" charset="0"/>
                <a:buNone/>
                <a:defRPr sz="2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1pPr>
              <a:lvl2pPr marL="4572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4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2pPr>
              <a:lvl3pPr marL="9144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20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3pPr>
              <a:lvl4pPr marL="13716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4pPr>
              <a:lvl5pPr marL="1828800" indent="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Arial" panose="020B0604020202020204" pitchFamily="34" charset="0"/>
                  <a:ea typeface="+mn-ea"/>
                  <a:cs typeface="Arial" panose="020B0604020202020204" pitchFamily="34" charset="0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dirty="0"/>
                <a:t>Elaborately designed by researchers</a:t>
              </a:r>
            </a:p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83540060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E659E-5E05-4341-81E7-8810D85C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Backbone network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5AB86-9FC2-4A12-A144-845948FAB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70</a:t>
            </a:fld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B3D926CD-4564-466C-9E3D-39FC68FE5BB4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86127ACB-C5C8-4D7B-95A4-B727964751D6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AC63CAE3-1A0E-42DC-AEB6-717F0B3EADA0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7F3837F-1F1F-48C7-AB8C-48EAF036FD2F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CA9AE0BF-79B9-4751-8AEC-F40271742124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84E7A0-C457-4DF4-A86F-04436C4294FF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54" name="Straight Connector 53">
                <a:extLst>
                  <a:ext uri="{FF2B5EF4-FFF2-40B4-BE49-F238E27FC236}">
                    <a16:creationId xmlns:a16="http://schemas.microsoft.com/office/drawing/2014/main" id="{68D81B6C-9861-4D0C-AA32-100D307D1C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BCC137B2-9BAC-4EC8-9240-C4EB314D6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6FC8499-BBEF-4E63-BC63-180D97B8282B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D37AAEA8-B36F-480A-9C5D-6F8206835E38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FA122DA-9B4A-4EA4-9D4B-B3281AAB9169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8515FF-6406-47A4-BF26-75C9AD282377}"/>
                </a:ext>
              </a:extLst>
            </p:cNvPr>
            <p:cNvSpPr txBox="1"/>
            <p:nvPr/>
          </p:nvSpPr>
          <p:spPr>
            <a:xfrm>
              <a:off x="6442044" y="21488"/>
              <a:ext cx="19366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438F125C-E1AF-49F4-A31E-8B94F520DF9F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48" name="Rectangle: Rounded Corners 47">
              <a:extLst>
                <a:ext uri="{FF2B5EF4-FFF2-40B4-BE49-F238E27FC236}">
                  <a16:creationId xmlns:a16="http://schemas.microsoft.com/office/drawing/2014/main" id="{5DFDB542-10C3-4139-88B9-A92081696240}"/>
                </a:ext>
              </a:extLst>
            </p:cNvPr>
            <p:cNvSpPr/>
            <p:nvPr/>
          </p:nvSpPr>
          <p:spPr>
            <a:xfrm>
              <a:off x="4793347" y="17826"/>
              <a:ext cx="1394099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D9043390-CF8B-466C-9386-C10205DFC68D}"/>
                </a:ext>
              </a:extLst>
            </p:cNvPr>
            <p:cNvSpPr txBox="1"/>
            <p:nvPr/>
          </p:nvSpPr>
          <p:spPr>
            <a:xfrm>
              <a:off x="4773409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D6D610B0-D088-486E-97A8-27509FAF2AE7}"/>
              </a:ext>
            </a:extLst>
          </p:cNvPr>
          <p:cNvSpPr txBox="1"/>
          <p:nvPr/>
        </p:nvSpPr>
        <p:spPr>
          <a:xfrm>
            <a:off x="439548" y="5633562"/>
            <a:ext cx="13384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cs typeface="Times New Roman" panose="02020603050405020304" pitchFamily="18" charset="0"/>
              </a:rPr>
              <a:t>(a) C3D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FAE185E-DF5E-47FB-8212-8447C7D9FC9E}"/>
              </a:ext>
            </a:extLst>
          </p:cNvPr>
          <p:cNvSpPr txBox="1"/>
          <p:nvPr/>
        </p:nvSpPr>
        <p:spPr>
          <a:xfrm>
            <a:off x="2325959" y="5633562"/>
            <a:ext cx="16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cs typeface="Times New Roman" panose="02020603050405020304" pitchFamily="18" charset="0"/>
              </a:rPr>
              <a:t>(b) 3D-ResNet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7D674A-06FD-442B-872B-FEF407D9E7F7}"/>
              </a:ext>
            </a:extLst>
          </p:cNvPr>
          <p:cNvSpPr txBox="1"/>
          <p:nvPr/>
        </p:nvSpPr>
        <p:spPr>
          <a:xfrm>
            <a:off x="4457268" y="5633562"/>
            <a:ext cx="16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cs typeface="Times New Roman" panose="02020603050405020304" pitchFamily="18" charset="0"/>
              </a:rPr>
              <a:t>(c) R(2+1)D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F7D2448-29FE-487A-A04A-CD5A980AF0D4}"/>
              </a:ext>
            </a:extLst>
          </p:cNvPr>
          <p:cNvGrpSpPr/>
          <p:nvPr/>
        </p:nvGrpSpPr>
        <p:grpSpPr>
          <a:xfrm>
            <a:off x="474186" y="2864930"/>
            <a:ext cx="1178669" cy="2094690"/>
            <a:chOff x="474186" y="2579180"/>
            <a:chExt cx="1178669" cy="209469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8D92D5C2-D69D-4750-9280-C8B6AE8A0717}"/>
                </a:ext>
              </a:extLst>
            </p:cNvPr>
            <p:cNvCxnSpPr>
              <a:cxnSpLocks/>
            </p:cNvCxnSpPr>
            <p:nvPr/>
          </p:nvCxnSpPr>
          <p:spPr>
            <a:xfrm>
              <a:off x="1005942" y="2579180"/>
              <a:ext cx="0" cy="642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A624B361-9CCB-4D56-9423-70406A2A20CA}"/>
                </a:ext>
              </a:extLst>
            </p:cNvPr>
            <p:cNvCxnSpPr>
              <a:cxnSpLocks/>
            </p:cNvCxnSpPr>
            <p:nvPr/>
          </p:nvCxnSpPr>
          <p:spPr>
            <a:xfrm>
              <a:off x="992977" y="4031844"/>
              <a:ext cx="0" cy="642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070F545-F8F2-4194-A36B-4CCF7DB72EC3}"/>
                </a:ext>
              </a:extLst>
            </p:cNvPr>
            <p:cNvGrpSpPr/>
            <p:nvPr/>
          </p:nvGrpSpPr>
          <p:grpSpPr>
            <a:xfrm>
              <a:off x="474186" y="3130424"/>
              <a:ext cx="1178669" cy="901420"/>
              <a:chOff x="4108331" y="2393014"/>
              <a:chExt cx="1178669" cy="901420"/>
            </a:xfrm>
          </p:grpSpPr>
          <p:sp>
            <p:nvSpPr>
              <p:cNvPr id="34" name="Cube 33">
                <a:extLst>
                  <a:ext uri="{FF2B5EF4-FFF2-40B4-BE49-F238E27FC236}">
                    <a16:creationId xmlns:a16="http://schemas.microsoft.com/office/drawing/2014/main" id="{C59EF35E-5581-4053-8431-9C935FD8A96E}"/>
                  </a:ext>
                </a:extLst>
              </p:cNvPr>
              <p:cNvSpPr/>
              <p:nvPr/>
            </p:nvSpPr>
            <p:spPr>
              <a:xfrm>
                <a:off x="4118891" y="2393014"/>
                <a:ext cx="1168109" cy="901420"/>
              </a:xfrm>
              <a:prstGeom prst="cub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dirty="0"/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86081FB0-8A27-4E6D-BB0D-55ADCE7F606D}"/>
                  </a:ext>
                </a:extLst>
              </p:cNvPr>
              <p:cNvSpPr txBox="1"/>
              <p:nvPr/>
            </p:nvSpPr>
            <p:spPr>
              <a:xfrm>
                <a:off x="4108331" y="2733473"/>
                <a:ext cx="10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HK" dirty="0"/>
                  <a:t>T x D x D</a:t>
                </a:r>
              </a:p>
            </p:txBody>
          </p:sp>
        </p:grp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F3F187A7-C9DF-4FC4-85C2-69FF1B599FF0}"/>
              </a:ext>
            </a:extLst>
          </p:cNvPr>
          <p:cNvGrpSpPr/>
          <p:nvPr/>
        </p:nvGrpSpPr>
        <p:grpSpPr>
          <a:xfrm>
            <a:off x="2165539" y="2726337"/>
            <a:ext cx="1763956" cy="2531229"/>
            <a:chOff x="2834812" y="2363949"/>
            <a:chExt cx="1763956" cy="2531229"/>
          </a:xfrm>
        </p:grpSpPr>
        <p:pic>
          <p:nvPicPr>
            <p:cNvPr id="15" name="Graphic 14" descr="Badge Follow">
              <a:extLst>
                <a:ext uri="{FF2B5EF4-FFF2-40B4-BE49-F238E27FC236}">
                  <a16:creationId xmlns:a16="http://schemas.microsoft.com/office/drawing/2014/main" id="{712B37F5-ECF7-492A-A40A-070D1E40480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521445" y="4452575"/>
              <a:ext cx="442603" cy="442603"/>
            </a:xfrm>
            <a:prstGeom prst="rect">
              <a:avLst/>
            </a:prstGeom>
          </p:spPr>
        </p:pic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8467062F-940B-4420-B1AC-DF1CCC1E600E}"/>
                </a:ext>
              </a:extLst>
            </p:cNvPr>
            <p:cNvCxnSpPr>
              <a:cxnSpLocks/>
            </p:cNvCxnSpPr>
            <p:nvPr/>
          </p:nvCxnSpPr>
          <p:spPr>
            <a:xfrm>
              <a:off x="3716790" y="2363949"/>
              <a:ext cx="0" cy="642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754AEC4D-893D-4316-9D0D-8782B38837DF}"/>
                </a:ext>
              </a:extLst>
            </p:cNvPr>
            <p:cNvCxnSpPr>
              <a:cxnSpLocks/>
            </p:cNvCxnSpPr>
            <p:nvPr/>
          </p:nvCxnSpPr>
          <p:spPr>
            <a:xfrm>
              <a:off x="3742736" y="3816613"/>
              <a:ext cx="0" cy="642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CE90F6FE-B1A4-4936-BD91-8E87B8E8DEA4}"/>
                </a:ext>
              </a:extLst>
            </p:cNvPr>
            <p:cNvSpPr/>
            <p:nvPr/>
          </p:nvSpPr>
          <p:spPr>
            <a:xfrm>
              <a:off x="2834812" y="2552034"/>
              <a:ext cx="1763956" cy="2197635"/>
            </a:xfrm>
            <a:prstGeom prst="arc">
              <a:avLst>
                <a:gd name="adj1" fmla="val 16200000"/>
                <a:gd name="adj2" fmla="val 4651029"/>
              </a:avLst>
            </a:pr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1DB9B6D2-E0FF-4859-BDC2-145222B868A5}"/>
                </a:ext>
              </a:extLst>
            </p:cNvPr>
            <p:cNvGrpSpPr/>
            <p:nvPr/>
          </p:nvGrpSpPr>
          <p:grpSpPr>
            <a:xfrm>
              <a:off x="3151798" y="2915193"/>
              <a:ext cx="1178669" cy="901420"/>
              <a:chOff x="4108331" y="2393014"/>
              <a:chExt cx="1178669" cy="901420"/>
            </a:xfrm>
          </p:grpSpPr>
          <p:sp>
            <p:nvSpPr>
              <p:cNvPr id="32" name="Cube 31">
                <a:extLst>
                  <a:ext uri="{FF2B5EF4-FFF2-40B4-BE49-F238E27FC236}">
                    <a16:creationId xmlns:a16="http://schemas.microsoft.com/office/drawing/2014/main" id="{C0AE6D0F-5741-4C60-BCA0-3A5A133CBCB4}"/>
                  </a:ext>
                </a:extLst>
              </p:cNvPr>
              <p:cNvSpPr/>
              <p:nvPr/>
            </p:nvSpPr>
            <p:spPr>
              <a:xfrm>
                <a:off x="4118891" y="2393014"/>
                <a:ext cx="1168109" cy="901420"/>
              </a:xfrm>
              <a:prstGeom prst="cub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 dirty="0"/>
              </a:p>
            </p:txBody>
          </p: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25D7A053-AD23-4A71-B99D-2315B7A128CF}"/>
                  </a:ext>
                </a:extLst>
              </p:cNvPr>
              <p:cNvSpPr txBox="1"/>
              <p:nvPr/>
            </p:nvSpPr>
            <p:spPr>
              <a:xfrm>
                <a:off x="4108331" y="2733473"/>
                <a:ext cx="1021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HK" dirty="0"/>
                  <a:t>T x D x D</a:t>
                </a:r>
              </a:p>
            </p:txBody>
          </p:sp>
        </p:grp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5B2F928B-7005-4E17-8C4F-35D66EA0CA4E}"/>
              </a:ext>
            </a:extLst>
          </p:cNvPr>
          <p:cNvGrpSpPr/>
          <p:nvPr/>
        </p:nvGrpSpPr>
        <p:grpSpPr>
          <a:xfrm>
            <a:off x="4217889" y="2215827"/>
            <a:ext cx="1655315" cy="3138070"/>
            <a:chOff x="5667136" y="1982395"/>
            <a:chExt cx="1655315" cy="3138070"/>
          </a:xfrm>
        </p:grpSpPr>
        <p:cxnSp>
          <p:nvCxnSpPr>
            <p:cNvPr id="19" name="Straight Arrow Connector 18">
              <a:extLst>
                <a:ext uri="{FF2B5EF4-FFF2-40B4-BE49-F238E27FC236}">
                  <a16:creationId xmlns:a16="http://schemas.microsoft.com/office/drawing/2014/main" id="{08680F30-D7FA-4A41-9D6D-56EAD82F5E9E}"/>
                </a:ext>
              </a:extLst>
            </p:cNvPr>
            <p:cNvCxnSpPr>
              <a:cxnSpLocks/>
            </p:cNvCxnSpPr>
            <p:nvPr/>
          </p:nvCxnSpPr>
          <p:spPr>
            <a:xfrm>
              <a:off x="6547486" y="1982395"/>
              <a:ext cx="0" cy="642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206BF1D2-EEE4-46AE-8709-449351D1DDF9}"/>
                </a:ext>
              </a:extLst>
            </p:cNvPr>
            <p:cNvSpPr/>
            <p:nvPr/>
          </p:nvSpPr>
          <p:spPr>
            <a:xfrm>
              <a:off x="6262141" y="2624421"/>
              <a:ext cx="570690" cy="570690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7A5ED191-B552-488B-AB3F-2F0BEFA9E048}"/>
                </a:ext>
              </a:extLst>
            </p:cNvPr>
            <p:cNvCxnSpPr>
              <a:cxnSpLocks/>
            </p:cNvCxnSpPr>
            <p:nvPr/>
          </p:nvCxnSpPr>
          <p:spPr>
            <a:xfrm>
              <a:off x="6573435" y="3195111"/>
              <a:ext cx="0" cy="642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Cube 21">
              <a:extLst>
                <a:ext uri="{FF2B5EF4-FFF2-40B4-BE49-F238E27FC236}">
                  <a16:creationId xmlns:a16="http://schemas.microsoft.com/office/drawing/2014/main" id="{6285131B-F7AB-4EDE-A05C-CE6CFCD7FD99}"/>
                </a:ext>
              </a:extLst>
            </p:cNvPr>
            <p:cNvSpPr/>
            <p:nvPr/>
          </p:nvSpPr>
          <p:spPr>
            <a:xfrm>
              <a:off x="6352132" y="3725279"/>
              <a:ext cx="442604" cy="442603"/>
            </a:xfrm>
            <a:prstGeom prst="cube">
              <a:avLst>
                <a:gd name="adj" fmla="val 7156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1B05BCD3-BFCE-4D81-B956-BB161FD3B0A8}"/>
                </a:ext>
              </a:extLst>
            </p:cNvPr>
            <p:cNvCxnSpPr>
              <a:cxnSpLocks/>
            </p:cNvCxnSpPr>
            <p:nvPr/>
          </p:nvCxnSpPr>
          <p:spPr>
            <a:xfrm>
              <a:off x="6573434" y="4077085"/>
              <a:ext cx="0" cy="642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F36B19F-6058-4D98-AE81-3E11E005BFDD}"/>
                </a:ext>
              </a:extLst>
            </p:cNvPr>
            <p:cNvSpPr txBox="1"/>
            <p:nvPr/>
          </p:nvSpPr>
          <p:spPr>
            <a:xfrm>
              <a:off x="5838189" y="3130424"/>
              <a:ext cx="1027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HK" dirty="0"/>
                <a:t>1 </a:t>
              </a:r>
              <a:r>
                <a:rPr lang="en-US" altLang="zh-CN" dirty="0"/>
                <a:t>x </a:t>
              </a:r>
              <a:r>
                <a:rPr lang="en-HK" dirty="0"/>
                <a:t>D x D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A78C063-23C9-4353-B718-B831C053AFD3}"/>
                </a:ext>
              </a:extLst>
            </p:cNvPr>
            <p:cNvSpPr txBox="1"/>
            <p:nvPr/>
          </p:nvSpPr>
          <p:spPr>
            <a:xfrm>
              <a:off x="5813048" y="4106433"/>
              <a:ext cx="1027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 x </a:t>
              </a:r>
              <a:r>
                <a:rPr lang="en-HK" altLang="zh-CN" dirty="0"/>
                <a:t>1</a:t>
              </a:r>
              <a:r>
                <a:rPr lang="en-HK" dirty="0"/>
                <a:t> x 1</a:t>
              </a:r>
            </a:p>
          </p:txBody>
        </p:sp>
        <p:sp>
          <p:nvSpPr>
            <p:cNvPr id="29" name="Arc 28">
              <a:extLst>
                <a:ext uri="{FF2B5EF4-FFF2-40B4-BE49-F238E27FC236}">
                  <a16:creationId xmlns:a16="http://schemas.microsoft.com/office/drawing/2014/main" id="{874AC51E-16FE-4596-9EAD-91E9B6BB6770}"/>
                </a:ext>
              </a:extLst>
            </p:cNvPr>
            <p:cNvSpPr/>
            <p:nvPr/>
          </p:nvSpPr>
          <p:spPr>
            <a:xfrm>
              <a:off x="5667136" y="2309894"/>
              <a:ext cx="1655315" cy="2697804"/>
            </a:xfrm>
            <a:prstGeom prst="arc">
              <a:avLst>
                <a:gd name="adj1" fmla="val 16332155"/>
                <a:gd name="adj2" fmla="val 4651029"/>
              </a:avLst>
            </a:prstGeom>
            <a:noFill/>
            <a:ln w="28575"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pic>
          <p:nvPicPr>
            <p:cNvPr id="30" name="Graphic 29" descr="Badge Follow">
              <a:extLst>
                <a:ext uri="{FF2B5EF4-FFF2-40B4-BE49-F238E27FC236}">
                  <a16:creationId xmlns:a16="http://schemas.microsoft.com/office/drawing/2014/main" id="{7A6EEB46-CC79-4172-BB1D-5E0E58CB8A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6360253" y="4677862"/>
              <a:ext cx="442603" cy="442603"/>
            </a:xfrm>
            <a:prstGeom prst="rect">
              <a:avLst/>
            </a:prstGeom>
          </p:spPr>
        </p:pic>
      </p:grp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EEDDA055-B2CF-48E7-A168-EFE9D80EA24E}"/>
              </a:ext>
            </a:extLst>
          </p:cNvPr>
          <p:cNvCxnSpPr>
            <a:cxnSpLocks/>
          </p:cNvCxnSpPr>
          <p:nvPr/>
        </p:nvCxnSpPr>
        <p:spPr>
          <a:xfrm>
            <a:off x="7391785" y="1761263"/>
            <a:ext cx="0" cy="642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ectangle 62">
            <a:extLst>
              <a:ext uri="{FF2B5EF4-FFF2-40B4-BE49-F238E27FC236}">
                <a16:creationId xmlns:a16="http://schemas.microsoft.com/office/drawing/2014/main" id="{B4DC67C4-C004-45FC-B630-6527880034E5}"/>
              </a:ext>
            </a:extLst>
          </p:cNvPr>
          <p:cNvSpPr/>
          <p:nvPr/>
        </p:nvSpPr>
        <p:spPr>
          <a:xfrm>
            <a:off x="7106440" y="2403289"/>
            <a:ext cx="570690" cy="57069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4" name="Straight Arrow Connector 63">
            <a:extLst>
              <a:ext uri="{FF2B5EF4-FFF2-40B4-BE49-F238E27FC236}">
                <a16:creationId xmlns:a16="http://schemas.microsoft.com/office/drawing/2014/main" id="{35CFD0C2-D250-4277-A19C-91676F7F0966}"/>
              </a:ext>
            </a:extLst>
          </p:cNvPr>
          <p:cNvCxnSpPr>
            <a:cxnSpLocks/>
          </p:cNvCxnSpPr>
          <p:nvPr/>
        </p:nvCxnSpPr>
        <p:spPr>
          <a:xfrm>
            <a:off x="7417734" y="2973979"/>
            <a:ext cx="0" cy="64202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Cube 64">
            <a:extLst>
              <a:ext uri="{FF2B5EF4-FFF2-40B4-BE49-F238E27FC236}">
                <a16:creationId xmlns:a16="http://schemas.microsoft.com/office/drawing/2014/main" id="{9C1A7DAD-BC94-4DA7-A400-FA49634FDDD5}"/>
              </a:ext>
            </a:extLst>
          </p:cNvPr>
          <p:cNvSpPr/>
          <p:nvPr/>
        </p:nvSpPr>
        <p:spPr>
          <a:xfrm>
            <a:off x="7196431" y="3504151"/>
            <a:ext cx="442604" cy="442603"/>
          </a:xfrm>
          <a:prstGeom prst="cube">
            <a:avLst>
              <a:gd name="adj" fmla="val 71565"/>
            </a:avLst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C3381D9-B703-463E-AB87-A1E60D8DEC88}"/>
              </a:ext>
            </a:extLst>
          </p:cNvPr>
          <p:cNvCxnSpPr>
            <a:cxnSpLocks/>
          </p:cNvCxnSpPr>
          <p:nvPr/>
        </p:nvCxnSpPr>
        <p:spPr>
          <a:xfrm>
            <a:off x="7417733" y="3855957"/>
            <a:ext cx="0" cy="500203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TextBox 66">
            <a:extLst>
              <a:ext uri="{FF2B5EF4-FFF2-40B4-BE49-F238E27FC236}">
                <a16:creationId xmlns:a16="http://schemas.microsoft.com/office/drawing/2014/main" id="{77F68FAA-EFF3-4C73-B4D6-3B32C3B5638C}"/>
              </a:ext>
            </a:extLst>
          </p:cNvPr>
          <p:cNvSpPr txBox="1"/>
          <p:nvPr/>
        </p:nvSpPr>
        <p:spPr>
          <a:xfrm>
            <a:off x="6682488" y="2909292"/>
            <a:ext cx="102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HK" dirty="0"/>
              <a:t>1 </a:t>
            </a:r>
            <a:r>
              <a:rPr lang="en-US" altLang="zh-CN" dirty="0"/>
              <a:t>x </a:t>
            </a:r>
            <a:r>
              <a:rPr lang="en-HK" dirty="0"/>
              <a:t>D x D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DFD565D7-0D2C-4E36-88B6-97B1F0C8D583}"/>
              </a:ext>
            </a:extLst>
          </p:cNvPr>
          <p:cNvSpPr txBox="1"/>
          <p:nvPr/>
        </p:nvSpPr>
        <p:spPr>
          <a:xfrm>
            <a:off x="6657347" y="3885301"/>
            <a:ext cx="1027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T x </a:t>
            </a:r>
            <a:r>
              <a:rPr lang="en-HK" altLang="zh-CN" dirty="0"/>
              <a:t>1</a:t>
            </a:r>
            <a:r>
              <a:rPr lang="en-HK" dirty="0"/>
              <a:t> x 1</a:t>
            </a:r>
          </a:p>
        </p:txBody>
      </p:sp>
      <p:sp>
        <p:nvSpPr>
          <p:cNvPr id="69" name="Arc 68">
            <a:extLst>
              <a:ext uri="{FF2B5EF4-FFF2-40B4-BE49-F238E27FC236}">
                <a16:creationId xmlns:a16="http://schemas.microsoft.com/office/drawing/2014/main" id="{FB47CDB0-EAD9-404E-8134-811FB3469496}"/>
              </a:ext>
            </a:extLst>
          </p:cNvPr>
          <p:cNvSpPr/>
          <p:nvPr/>
        </p:nvSpPr>
        <p:spPr>
          <a:xfrm>
            <a:off x="6511439" y="2088765"/>
            <a:ext cx="1655315" cy="3306081"/>
          </a:xfrm>
          <a:prstGeom prst="arc">
            <a:avLst>
              <a:gd name="adj1" fmla="val 16332155"/>
              <a:gd name="adj2" fmla="val 4651029"/>
            </a:avLst>
          </a:prstGeom>
          <a:noFill/>
          <a:ln w="28575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70" name="Graphic 69" descr="Badge Follow">
            <a:extLst>
              <a:ext uri="{FF2B5EF4-FFF2-40B4-BE49-F238E27FC236}">
                <a16:creationId xmlns:a16="http://schemas.microsoft.com/office/drawing/2014/main" id="{70E89F47-B774-4A04-8229-6DBD283A8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07112" y="5088992"/>
            <a:ext cx="442603" cy="442603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591D8ADC-CF59-46FA-89DF-B30F04E92D65}"/>
              </a:ext>
            </a:extLst>
          </p:cNvPr>
          <p:cNvSpPr txBox="1"/>
          <p:nvPr/>
        </p:nvSpPr>
        <p:spPr>
          <a:xfrm>
            <a:off x="6917655" y="5633562"/>
            <a:ext cx="16553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sz="2000" dirty="0">
                <a:cs typeface="Times New Roman" panose="02020603050405020304" pitchFamily="18" charset="0"/>
              </a:rPr>
              <a:t>(</a:t>
            </a:r>
            <a:r>
              <a:rPr lang="en-US" sz="2000" dirty="0">
                <a:cs typeface="Times New Roman" panose="02020603050405020304" pitchFamily="18" charset="0"/>
              </a:rPr>
              <a:t>d</a:t>
            </a:r>
            <a:r>
              <a:rPr lang="en-HK" sz="2000" dirty="0">
                <a:cs typeface="Times New Roman" panose="02020603050405020304" pitchFamily="18" charset="0"/>
              </a:rPr>
              <a:t>) S3D-G</a:t>
            </a:r>
          </a:p>
        </p:txBody>
      </p: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09C7D09-9925-4F88-935B-24F387C7A222}"/>
              </a:ext>
            </a:extLst>
          </p:cNvPr>
          <p:cNvGrpSpPr/>
          <p:nvPr/>
        </p:nvGrpSpPr>
        <p:grpSpPr>
          <a:xfrm>
            <a:off x="6953590" y="4316250"/>
            <a:ext cx="945432" cy="369332"/>
            <a:chOff x="5543768" y="3731963"/>
            <a:chExt cx="945432" cy="369332"/>
          </a:xfrm>
        </p:grpSpPr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85C8B720-79F0-4B8E-9116-0D8DEBC026B5}"/>
                </a:ext>
              </a:extLst>
            </p:cNvPr>
            <p:cNvSpPr/>
            <p:nvPr/>
          </p:nvSpPr>
          <p:spPr>
            <a:xfrm>
              <a:off x="5543768" y="3788421"/>
              <a:ext cx="930232" cy="28029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07856AAA-381C-4DB5-8B54-FB74F351ABE9}"/>
                </a:ext>
              </a:extLst>
            </p:cNvPr>
            <p:cNvSpPr txBox="1"/>
            <p:nvPr/>
          </p:nvSpPr>
          <p:spPr>
            <a:xfrm>
              <a:off x="5558967" y="3731963"/>
              <a:ext cx="9302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cs typeface="Arial" panose="020B0604020202020204" pitchFamily="34" charset="0"/>
                </a:rPr>
                <a:t>Gating</a:t>
              </a:r>
            </a:p>
          </p:txBody>
        </p:sp>
      </p:grpSp>
      <p:cxnSp>
        <p:nvCxnSpPr>
          <p:cNvPr id="73" name="Straight Arrow Connector 72">
            <a:extLst>
              <a:ext uri="{FF2B5EF4-FFF2-40B4-BE49-F238E27FC236}">
                <a16:creationId xmlns:a16="http://schemas.microsoft.com/office/drawing/2014/main" id="{0D65EBF9-5916-40DE-9643-795E8606941C}"/>
              </a:ext>
            </a:extLst>
          </p:cNvPr>
          <p:cNvCxnSpPr>
            <a:cxnSpLocks/>
            <a:stCxn id="111" idx="2"/>
            <a:endCxn id="70" idx="0"/>
          </p:cNvCxnSpPr>
          <p:nvPr/>
        </p:nvCxnSpPr>
        <p:spPr>
          <a:xfrm flipH="1">
            <a:off x="7428414" y="4685582"/>
            <a:ext cx="5492" cy="40341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A388827F-218F-45BF-A4F4-BEA888738BA3}"/>
              </a:ext>
            </a:extLst>
          </p:cNvPr>
          <p:cNvCxnSpPr>
            <a:cxnSpLocks/>
            <a:stCxn id="111" idx="3"/>
          </p:cNvCxnSpPr>
          <p:nvPr/>
        </p:nvCxnSpPr>
        <p:spPr>
          <a:xfrm flipV="1">
            <a:off x="7899022" y="2979039"/>
            <a:ext cx="1395749" cy="152188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4AEA4084-D003-4871-980E-FB56FBD53907}"/>
              </a:ext>
            </a:extLst>
          </p:cNvPr>
          <p:cNvCxnSpPr>
            <a:cxnSpLocks/>
            <a:stCxn id="111" idx="3"/>
          </p:cNvCxnSpPr>
          <p:nvPr/>
        </p:nvCxnSpPr>
        <p:spPr>
          <a:xfrm>
            <a:off x="7899018" y="4500920"/>
            <a:ext cx="1410060" cy="334171"/>
          </a:xfrm>
          <a:prstGeom prst="line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96557D3-21BD-473E-922C-DA6F37DB64F2}"/>
              </a:ext>
            </a:extLst>
          </p:cNvPr>
          <p:cNvGrpSpPr/>
          <p:nvPr/>
        </p:nvGrpSpPr>
        <p:grpSpPr>
          <a:xfrm>
            <a:off x="9291940" y="1717022"/>
            <a:ext cx="2814236" cy="4316650"/>
            <a:chOff x="9291940" y="1717022"/>
            <a:chExt cx="2814236" cy="4316650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C401BB70-181F-4E13-A11F-5DE3BCA5FEA0}"/>
                </a:ext>
              </a:extLst>
            </p:cNvPr>
            <p:cNvSpPr txBox="1"/>
            <p:nvPr/>
          </p:nvSpPr>
          <p:spPr>
            <a:xfrm>
              <a:off x="9820449" y="5633562"/>
              <a:ext cx="16553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HK" sz="2000" dirty="0">
                  <a:cs typeface="Times New Roman" panose="02020603050405020304" pitchFamily="18" charset="0"/>
                </a:rPr>
                <a:t>(</a:t>
              </a:r>
              <a:r>
                <a:rPr lang="en-US" sz="2000" dirty="0">
                  <a:cs typeface="Times New Roman" panose="02020603050405020304" pitchFamily="18" charset="0"/>
                </a:rPr>
                <a:t>e</a:t>
              </a:r>
              <a:r>
                <a:rPr lang="en-HK" sz="2000" dirty="0">
                  <a:cs typeface="Times New Roman" panose="02020603050405020304" pitchFamily="18" charset="0"/>
                </a:rPr>
                <a:t>) Gating </a:t>
              </a:r>
            </a:p>
          </p:txBody>
        </p:sp>
        <p:cxnSp>
          <p:nvCxnSpPr>
            <p:cNvPr id="89" name="Straight Arrow Connector 88">
              <a:extLst>
                <a:ext uri="{FF2B5EF4-FFF2-40B4-BE49-F238E27FC236}">
                  <a16:creationId xmlns:a16="http://schemas.microsoft.com/office/drawing/2014/main" id="{EEEA50B9-EDA0-4061-827A-4BEA0F8C8FE5}"/>
                </a:ext>
              </a:extLst>
            </p:cNvPr>
            <p:cNvCxnSpPr>
              <a:cxnSpLocks/>
            </p:cNvCxnSpPr>
            <p:nvPr/>
          </p:nvCxnSpPr>
          <p:spPr>
            <a:xfrm>
              <a:off x="11078291" y="1717022"/>
              <a:ext cx="0" cy="64202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Cube 89">
              <a:extLst>
                <a:ext uri="{FF2B5EF4-FFF2-40B4-BE49-F238E27FC236}">
                  <a16:creationId xmlns:a16="http://schemas.microsoft.com/office/drawing/2014/main" id="{B2B13F6D-F2A7-419D-8690-3413A483AB22}"/>
                </a:ext>
              </a:extLst>
            </p:cNvPr>
            <p:cNvSpPr/>
            <p:nvPr/>
          </p:nvSpPr>
          <p:spPr>
            <a:xfrm>
              <a:off x="10856988" y="2247194"/>
              <a:ext cx="442604" cy="442603"/>
            </a:xfrm>
            <a:prstGeom prst="cube">
              <a:avLst>
                <a:gd name="adj" fmla="val 71565"/>
              </a:avLst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HK"/>
            </a:p>
          </p:txBody>
        </p:sp>
        <p:cxnSp>
          <p:nvCxnSpPr>
            <p:cNvPr id="91" name="Straight Arrow Connector 90">
              <a:extLst>
                <a:ext uri="{FF2B5EF4-FFF2-40B4-BE49-F238E27FC236}">
                  <a16:creationId xmlns:a16="http://schemas.microsoft.com/office/drawing/2014/main" id="{6774ADD5-65E2-4EF0-95DA-0ECCD5CBE73A}"/>
                </a:ext>
              </a:extLst>
            </p:cNvPr>
            <p:cNvCxnSpPr>
              <a:cxnSpLocks/>
            </p:cNvCxnSpPr>
            <p:nvPr/>
          </p:nvCxnSpPr>
          <p:spPr>
            <a:xfrm>
              <a:off x="11078291" y="2583172"/>
              <a:ext cx="0" cy="2536615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E54A8B1C-B74E-4384-A428-E8D1E41F23EE}"/>
                </a:ext>
              </a:extLst>
            </p:cNvPr>
            <p:cNvSpPr txBox="1"/>
            <p:nvPr/>
          </p:nvSpPr>
          <p:spPr>
            <a:xfrm>
              <a:off x="11078290" y="2534849"/>
              <a:ext cx="102788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/>
                <a:t>T x </a:t>
              </a:r>
              <a:r>
                <a:rPr lang="en-HK" altLang="zh-CN" dirty="0"/>
                <a:t>1</a:t>
              </a:r>
              <a:r>
                <a:rPr lang="en-HK" dirty="0"/>
                <a:t> x 1</a:t>
              </a:r>
            </a:p>
          </p:txBody>
        </p:sp>
        <p:cxnSp>
          <p:nvCxnSpPr>
            <p:cNvPr id="93" name="Straight Arrow Connector 92">
              <a:extLst>
                <a:ext uri="{FF2B5EF4-FFF2-40B4-BE49-F238E27FC236}">
                  <a16:creationId xmlns:a16="http://schemas.microsoft.com/office/drawing/2014/main" id="{1F69784A-059D-4D47-B1CE-A3E98193878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0480432" y="2583172"/>
              <a:ext cx="597858" cy="56730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oup 93">
              <a:extLst>
                <a:ext uri="{FF2B5EF4-FFF2-40B4-BE49-F238E27FC236}">
                  <a16:creationId xmlns:a16="http://schemas.microsoft.com/office/drawing/2014/main" id="{D46ACCDA-2168-4C69-9C66-00D963569B25}"/>
                </a:ext>
              </a:extLst>
            </p:cNvPr>
            <p:cNvGrpSpPr/>
            <p:nvPr/>
          </p:nvGrpSpPr>
          <p:grpSpPr>
            <a:xfrm>
              <a:off x="9529614" y="3093482"/>
              <a:ext cx="1238522" cy="369332"/>
              <a:chOff x="5541829" y="3726907"/>
              <a:chExt cx="932171" cy="369332"/>
            </a:xfrm>
          </p:grpSpPr>
          <p:sp>
            <p:nvSpPr>
              <p:cNvPr id="108" name="Rectangle 107">
                <a:extLst>
                  <a:ext uri="{FF2B5EF4-FFF2-40B4-BE49-F238E27FC236}">
                    <a16:creationId xmlns:a16="http://schemas.microsoft.com/office/drawing/2014/main" id="{320321BC-5120-422C-9865-9573BFBA2A13}"/>
                  </a:ext>
                </a:extLst>
              </p:cNvPr>
              <p:cNvSpPr/>
              <p:nvPr/>
            </p:nvSpPr>
            <p:spPr>
              <a:xfrm>
                <a:off x="5543768" y="3788421"/>
                <a:ext cx="930232" cy="280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9F19648-A217-4176-9B2E-AFC55BE5DE44}"/>
                  </a:ext>
                </a:extLst>
              </p:cNvPr>
              <p:cNvSpPr txBox="1"/>
              <p:nvPr/>
            </p:nvSpPr>
            <p:spPr>
              <a:xfrm>
                <a:off x="5541829" y="3726907"/>
                <a:ext cx="930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cs typeface="Arial" panose="020B0604020202020204" pitchFamily="34" charset="0"/>
                  </a:rPr>
                  <a:t>Global avg</a:t>
                </a:r>
              </a:p>
            </p:txBody>
          </p:sp>
        </p:grpSp>
        <p:grpSp>
          <p:nvGrpSpPr>
            <p:cNvPr id="95" name="Group 94">
              <a:extLst>
                <a:ext uri="{FF2B5EF4-FFF2-40B4-BE49-F238E27FC236}">
                  <a16:creationId xmlns:a16="http://schemas.microsoft.com/office/drawing/2014/main" id="{FDD02CF0-30C0-4EE7-A90F-0AA32E931006}"/>
                </a:ext>
              </a:extLst>
            </p:cNvPr>
            <p:cNvGrpSpPr/>
            <p:nvPr/>
          </p:nvGrpSpPr>
          <p:grpSpPr>
            <a:xfrm>
              <a:off x="9513240" y="3715207"/>
              <a:ext cx="1252318" cy="369332"/>
              <a:chOff x="5541830" y="3726907"/>
              <a:chExt cx="932170" cy="369332"/>
            </a:xfrm>
          </p:grpSpPr>
          <p:sp>
            <p:nvSpPr>
              <p:cNvPr id="106" name="Rectangle 105">
                <a:extLst>
                  <a:ext uri="{FF2B5EF4-FFF2-40B4-BE49-F238E27FC236}">
                    <a16:creationId xmlns:a16="http://schemas.microsoft.com/office/drawing/2014/main" id="{31AFBD2B-4260-4055-ABEC-2D8D65374740}"/>
                  </a:ext>
                </a:extLst>
              </p:cNvPr>
              <p:cNvSpPr/>
              <p:nvPr/>
            </p:nvSpPr>
            <p:spPr>
              <a:xfrm>
                <a:off x="5543768" y="3788421"/>
                <a:ext cx="930232" cy="280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sp>
            <p:nvSpPr>
              <p:cNvPr id="107" name="TextBox 106">
                <a:extLst>
                  <a:ext uri="{FF2B5EF4-FFF2-40B4-BE49-F238E27FC236}">
                    <a16:creationId xmlns:a16="http://schemas.microsoft.com/office/drawing/2014/main" id="{7317C727-B5FE-4667-81D5-76E8238DC57A}"/>
                  </a:ext>
                </a:extLst>
              </p:cNvPr>
              <p:cNvSpPr txBox="1"/>
              <p:nvPr/>
            </p:nvSpPr>
            <p:spPr>
              <a:xfrm>
                <a:off x="5541830" y="3726907"/>
                <a:ext cx="930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cs typeface="Arial" panose="020B0604020202020204" pitchFamily="34" charset="0"/>
                  </a:rPr>
                  <a:t>FC</a:t>
                </a:r>
              </a:p>
            </p:txBody>
          </p:sp>
        </p:grpSp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149B6586-7A4A-4712-AB05-EE98E815F8BF}"/>
                </a:ext>
              </a:extLst>
            </p:cNvPr>
            <p:cNvGrpSpPr/>
            <p:nvPr/>
          </p:nvGrpSpPr>
          <p:grpSpPr>
            <a:xfrm>
              <a:off x="9513242" y="4346027"/>
              <a:ext cx="1249712" cy="369332"/>
              <a:chOff x="5541828" y="3726907"/>
              <a:chExt cx="932172" cy="369332"/>
            </a:xfrm>
          </p:grpSpPr>
          <p:sp>
            <p:nvSpPr>
              <p:cNvPr id="104" name="Rectangle 103">
                <a:extLst>
                  <a:ext uri="{FF2B5EF4-FFF2-40B4-BE49-F238E27FC236}">
                    <a16:creationId xmlns:a16="http://schemas.microsoft.com/office/drawing/2014/main" id="{0CFBD587-C78D-4DF5-8B0C-580C9BA6E884}"/>
                  </a:ext>
                </a:extLst>
              </p:cNvPr>
              <p:cNvSpPr/>
              <p:nvPr/>
            </p:nvSpPr>
            <p:spPr>
              <a:xfrm>
                <a:off x="5543768" y="3788421"/>
                <a:ext cx="930232" cy="280298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HK"/>
              </a:p>
            </p:txBody>
          </p:sp>
          <p:sp>
            <p:nvSpPr>
              <p:cNvPr id="105" name="TextBox 104">
                <a:extLst>
                  <a:ext uri="{FF2B5EF4-FFF2-40B4-BE49-F238E27FC236}">
                    <a16:creationId xmlns:a16="http://schemas.microsoft.com/office/drawing/2014/main" id="{30636F1A-2EFF-405D-AA88-574CBEE4376C}"/>
                  </a:ext>
                </a:extLst>
              </p:cNvPr>
              <p:cNvSpPr txBox="1"/>
              <p:nvPr/>
            </p:nvSpPr>
            <p:spPr>
              <a:xfrm>
                <a:off x="5541828" y="3726907"/>
                <a:ext cx="93023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cs typeface="Arial" panose="020B0604020202020204" pitchFamily="34" charset="0"/>
                  </a:rPr>
                  <a:t>Sigmoid</a:t>
                </a:r>
              </a:p>
            </p:txBody>
          </p:sp>
        </p:grpSp>
        <p:pic>
          <p:nvPicPr>
            <p:cNvPr id="97" name="Graphic 96" descr="Badge Cross">
              <a:extLst>
                <a:ext uri="{FF2B5EF4-FFF2-40B4-BE49-F238E27FC236}">
                  <a16:creationId xmlns:a16="http://schemas.microsoft.com/office/drawing/2014/main" id="{C2CBD2A9-F707-4265-BAE3-D07C7A3BE3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842678" y="5062393"/>
              <a:ext cx="471229" cy="471229"/>
            </a:xfrm>
            <a:prstGeom prst="rect">
              <a:avLst/>
            </a:prstGeom>
          </p:spPr>
        </p:pic>
        <p:cxnSp>
          <p:nvCxnSpPr>
            <p:cNvPr id="98" name="Straight Arrow Connector 97">
              <a:extLst>
                <a:ext uri="{FF2B5EF4-FFF2-40B4-BE49-F238E27FC236}">
                  <a16:creationId xmlns:a16="http://schemas.microsoft.com/office/drawing/2014/main" id="{3CFCA0AD-86BA-4655-A12B-C0E2D02EBC68}"/>
                </a:ext>
              </a:extLst>
            </p:cNvPr>
            <p:cNvCxnSpPr>
              <a:cxnSpLocks/>
            </p:cNvCxnSpPr>
            <p:nvPr/>
          </p:nvCxnSpPr>
          <p:spPr>
            <a:xfrm>
              <a:off x="10136798" y="3436933"/>
              <a:ext cx="0" cy="3479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>
              <a:extLst>
                <a:ext uri="{FF2B5EF4-FFF2-40B4-BE49-F238E27FC236}">
                  <a16:creationId xmlns:a16="http://schemas.microsoft.com/office/drawing/2014/main" id="{E978585B-7786-4610-87C3-93A14B592112}"/>
                </a:ext>
              </a:extLst>
            </p:cNvPr>
            <p:cNvCxnSpPr>
              <a:cxnSpLocks/>
            </p:cNvCxnSpPr>
            <p:nvPr/>
          </p:nvCxnSpPr>
          <p:spPr>
            <a:xfrm>
              <a:off x="10147587" y="4057023"/>
              <a:ext cx="0" cy="34792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B9167C30-B504-4ED8-AA18-52E92BA6C723}"/>
                </a:ext>
              </a:extLst>
            </p:cNvPr>
            <p:cNvCxnSpPr>
              <a:cxnSpLocks/>
              <a:endCxn id="97" idx="0"/>
            </p:cNvCxnSpPr>
            <p:nvPr/>
          </p:nvCxnSpPr>
          <p:spPr>
            <a:xfrm>
              <a:off x="10420546" y="4685582"/>
              <a:ext cx="657747" cy="376811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Rectangle: Rounded Corners 102">
              <a:extLst>
                <a:ext uri="{FF2B5EF4-FFF2-40B4-BE49-F238E27FC236}">
                  <a16:creationId xmlns:a16="http://schemas.microsoft.com/office/drawing/2014/main" id="{1E3AC462-B835-418A-B949-5139C9E08476}"/>
                </a:ext>
              </a:extLst>
            </p:cNvPr>
            <p:cNvSpPr/>
            <p:nvPr/>
          </p:nvSpPr>
          <p:spPr>
            <a:xfrm>
              <a:off x="9291940" y="2866822"/>
              <a:ext cx="1655300" cy="2138177"/>
            </a:xfrm>
            <a:prstGeom prst="roundRect">
              <a:avLst/>
            </a:prstGeom>
            <a:noFill/>
            <a:ln w="28575">
              <a:solidFill>
                <a:schemeClr val="tx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2" name="Content Placeholder 2">
            <a:extLst>
              <a:ext uri="{FF2B5EF4-FFF2-40B4-BE49-F238E27FC236}">
                <a16:creationId xmlns:a16="http://schemas.microsoft.com/office/drawing/2014/main" id="{419189A7-D500-464C-8FCA-E305BE5B52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186" y="1364368"/>
            <a:ext cx="7293590" cy="810448"/>
          </a:xfrm>
        </p:spPr>
        <p:txBody>
          <a:bodyPr>
            <a:normAutofit fontScale="92500" lnSpcReduction="20000"/>
          </a:bodyPr>
          <a:lstStyle/>
          <a:p>
            <a:pPr marL="457200" indent="-457200">
              <a:buFontTx/>
              <a:buChar char="-"/>
            </a:pPr>
            <a:r>
              <a:rPr lang="en-US" dirty="0"/>
              <a:t>C3D, 3D-ResNet, R(2+1)D</a:t>
            </a:r>
          </a:p>
          <a:p>
            <a:pPr marL="457200" indent="-457200">
              <a:buFontTx/>
              <a:buChar char="-"/>
            </a:pPr>
            <a:r>
              <a:rPr lang="en-US" dirty="0"/>
              <a:t>S3D-G[1], self-attention on videos</a:t>
            </a:r>
          </a:p>
          <a:p>
            <a:pPr marL="457200" indent="-457200">
              <a:buFontTx/>
              <a:buChar char="-"/>
            </a:pPr>
            <a:endParaRPr lang="en-US" dirty="0"/>
          </a:p>
          <a:p>
            <a:pPr marL="457200" indent="-457200">
              <a:buFontTx/>
              <a:buChar char="-"/>
            </a:pPr>
            <a:endParaRPr 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882FED4-94EF-40B1-9F74-F5BC2AD28323}"/>
              </a:ext>
            </a:extLst>
          </p:cNvPr>
          <p:cNvSpPr txBox="1"/>
          <p:nvPr/>
        </p:nvSpPr>
        <p:spPr>
          <a:xfrm>
            <a:off x="551432" y="6106679"/>
            <a:ext cx="115385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[1] S</a:t>
            </a:r>
            <a:r>
              <a:rPr lang="en-US" altLang="zh-CN" sz="1600" dirty="0"/>
              <a:t>. </a:t>
            </a:r>
            <a:r>
              <a:rPr lang="en-US" altLang="zh-CN" sz="1600" dirty="0" err="1"/>
              <a:t>Xie</a:t>
            </a:r>
            <a:r>
              <a:rPr lang="en-US" altLang="zh-CN" sz="1600" dirty="0"/>
              <a:t> </a:t>
            </a:r>
            <a:r>
              <a:rPr lang="en-US" altLang="zh-CN" sz="1600" i="1" dirty="0"/>
              <a:t>et al. </a:t>
            </a:r>
            <a:r>
              <a:rPr lang="en-US" altLang="zh-CN" sz="1600" dirty="0"/>
              <a:t>Rethinking Spatiotemporal Feature Learning: Speed-Accuracy Trade-offs in Video Classification. In ECCV, 2018.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109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06BA1E-7AA9-4639-9F55-C03A7DD80E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79429"/>
            <a:ext cx="12191999" cy="969899"/>
          </a:xfrm>
        </p:spPr>
        <p:txBody>
          <a:bodyPr>
            <a:normAutofit/>
          </a:bodyPr>
          <a:lstStyle/>
          <a:p>
            <a:r>
              <a:rPr lang="en-US" dirty="0"/>
              <a:t>  Ablation study: pace prediction </a:t>
            </a:r>
            <a:r>
              <a:rPr lang="en-US" altLang="zh-CN" dirty="0"/>
              <a:t>task</a:t>
            </a:r>
            <a:endParaRPr lang="en-US" dirty="0"/>
          </a:p>
        </p:txBody>
      </p:sp>
      <p:graphicFrame>
        <p:nvGraphicFramePr>
          <p:cNvPr id="9" name="Content Placeholder 8">
            <a:extLst>
              <a:ext uri="{FF2B5EF4-FFF2-40B4-BE49-F238E27FC236}">
                <a16:creationId xmlns:a16="http://schemas.microsoft.com/office/drawing/2014/main" id="{98365902-982F-4A47-89E2-2BCB7F51374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8575668"/>
              </p:ext>
            </p:extLst>
          </p:nvPr>
        </p:nvGraphicFramePr>
        <p:xfrm>
          <a:off x="244813" y="1920459"/>
          <a:ext cx="6053330" cy="42707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8" name="Group 37">
            <a:extLst>
              <a:ext uri="{FF2B5EF4-FFF2-40B4-BE49-F238E27FC236}">
                <a16:creationId xmlns:a16="http://schemas.microsoft.com/office/drawing/2014/main" id="{A27A0D34-3429-4C87-913E-6FE35111BF7E}"/>
              </a:ext>
            </a:extLst>
          </p:cNvPr>
          <p:cNvGrpSpPr/>
          <p:nvPr/>
        </p:nvGrpSpPr>
        <p:grpSpPr>
          <a:xfrm>
            <a:off x="7024169" y="1672928"/>
            <a:ext cx="4420681" cy="4518233"/>
            <a:chOff x="6546714" y="1595611"/>
            <a:chExt cx="4420681" cy="4518233"/>
          </a:xfrm>
        </p:grpSpPr>
        <p:graphicFrame>
          <p:nvGraphicFramePr>
            <p:cNvPr id="21" name="Chart 20">
              <a:extLst>
                <a:ext uri="{FF2B5EF4-FFF2-40B4-BE49-F238E27FC236}">
                  <a16:creationId xmlns:a16="http://schemas.microsoft.com/office/drawing/2014/main" id="{8A3DE723-8675-483E-B37F-F088E95716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641419314"/>
                </p:ext>
              </p:extLst>
            </p:nvPr>
          </p:nvGraphicFramePr>
          <p:xfrm>
            <a:off x="6546714" y="1843142"/>
            <a:ext cx="4420681" cy="427070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4" name="Left Brace 23">
              <a:extLst>
                <a:ext uri="{FF2B5EF4-FFF2-40B4-BE49-F238E27FC236}">
                  <a16:creationId xmlns:a16="http://schemas.microsoft.com/office/drawing/2014/main" id="{687D12E0-140C-4F42-92AF-FD30405747D0}"/>
                </a:ext>
              </a:extLst>
            </p:cNvPr>
            <p:cNvSpPr/>
            <p:nvPr/>
          </p:nvSpPr>
          <p:spPr>
            <a:xfrm rot="5400000">
              <a:off x="9380090" y="1315669"/>
              <a:ext cx="248057" cy="1911484"/>
            </a:xfrm>
            <a:prstGeom prst="leftBrace">
              <a:avLst>
                <a:gd name="adj1" fmla="val 19761"/>
                <a:gd name="adj2" fmla="val 48982"/>
              </a:avLst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A6A3D4C-F54B-46B9-8FB0-21D816383BD2}"/>
                </a:ext>
              </a:extLst>
            </p:cNvPr>
            <p:cNvSpPr txBox="1"/>
            <p:nvPr/>
          </p:nvSpPr>
          <p:spPr>
            <a:xfrm>
              <a:off x="8443068" y="1595611"/>
              <a:ext cx="2524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+ color jit</a:t>
              </a:r>
              <a:r>
                <a:rPr lang="en-US" altLang="zh-CN" sz="2400" dirty="0">
                  <a:latin typeface="Arial" panose="020B0604020202020204" pitchFamily="34" charset="0"/>
                  <a:cs typeface="Arial" panose="020B0604020202020204" pitchFamily="34" charset="0"/>
                </a:rPr>
                <a:t>t</a:t>
              </a:r>
              <a:r>
                <a:rPr lang="en-US" sz="2400" dirty="0">
                  <a:latin typeface="Arial" panose="020B0604020202020204" pitchFamily="34" charset="0"/>
                  <a:cs typeface="Arial" panose="020B0604020202020204" pitchFamily="34" charset="0"/>
                </a:rPr>
                <a:t>ering</a:t>
              </a:r>
            </a:p>
          </p:txBody>
        </p:sp>
      </p:grp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F45B2755-2B44-42C0-84D0-8EA970A5F59A}"/>
              </a:ext>
            </a:extLst>
          </p:cNvPr>
          <p:cNvCxnSpPr>
            <a:cxnSpLocks/>
          </p:cNvCxnSpPr>
          <p:nvPr/>
        </p:nvCxnSpPr>
        <p:spPr>
          <a:xfrm flipH="1">
            <a:off x="2086866" y="1966912"/>
            <a:ext cx="603722" cy="629874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solid"/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99744527-0AD3-45B8-8479-6101638D9967}"/>
              </a:ext>
            </a:extLst>
          </p:cNvPr>
          <p:cNvSpPr txBox="1"/>
          <p:nvPr/>
        </p:nvSpPr>
        <p:spPr>
          <a:xfrm>
            <a:off x="2455153" y="1458794"/>
            <a:ext cx="23346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Pace prediction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46D07F2-5BEA-429B-A526-5E3939FDB1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71</a:t>
            </a:fld>
            <a:endParaRPr lang="en-US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A72DADA-706C-4AAF-8888-25A4D5F10239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AB03CA82-EFB5-4E7C-8774-B8CBCBC5F106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001651E2-5309-4BBF-A539-116483CC57A8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898CA2-88B5-457A-8B46-4056A3D4C5EE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7785815-663E-46CA-8412-CC722EDA22E8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0ACF7FDA-B904-47ED-A0C8-DB8B22892026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D959398A-5877-43BF-9797-CC13AD3CDF9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C88C7702-547E-49AE-BCC9-BAB9E5C382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85ADAB8D-2283-4253-94E9-88F0334972C0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F87E47-6AF6-4E11-AC0C-8BDA31EDF883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94BE408-48C9-4437-94EE-AD9D41581124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E4BF6B9-5CB4-48F9-B5F3-4CE6C047EEFB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E3DB9017-A2CB-45C3-BE2B-4A56587FDCA9}"/>
                </a:ext>
              </a:extLst>
            </p:cNvPr>
            <p:cNvSpPr/>
            <p:nvPr/>
          </p:nvSpPr>
          <p:spPr>
            <a:xfrm>
              <a:off x="6290334" y="7255"/>
              <a:ext cx="1851805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55467D0-B6F3-4FE5-B86D-98E8A0A60675}"/>
                </a:ext>
              </a:extLst>
            </p:cNvPr>
            <p:cNvSpPr txBox="1"/>
            <p:nvPr/>
          </p:nvSpPr>
          <p:spPr>
            <a:xfrm>
              <a:off x="4762930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A15DD9-87A0-4292-BDE8-E2E338144C76}"/>
                </a:ext>
              </a:extLst>
            </p:cNvPr>
            <p:cNvSpPr txBox="1"/>
            <p:nvPr/>
          </p:nvSpPr>
          <p:spPr>
            <a:xfrm>
              <a:off x="6334407" y="13863"/>
              <a:ext cx="1843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448279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C59E1-7682-4704-9CD7-7BED4AE9E3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53096"/>
            <a:ext cx="12192000" cy="969899"/>
          </a:xfrm>
        </p:spPr>
        <p:txBody>
          <a:bodyPr/>
          <a:lstStyle/>
          <a:p>
            <a:r>
              <a:rPr lang="en-US" dirty="0"/>
              <a:t>  Ablation study: contrastive learning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9DBAF33A-84EF-42EB-9457-1175A14D60E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66519150"/>
              </p:ext>
            </p:extLst>
          </p:nvPr>
        </p:nvGraphicFramePr>
        <p:xfrm>
          <a:off x="605005" y="1441940"/>
          <a:ext cx="4959215" cy="4355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08F44786-0E33-429D-80F8-38D3A691C7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42369401"/>
              </p:ext>
            </p:extLst>
          </p:nvPr>
        </p:nvGraphicFramePr>
        <p:xfrm>
          <a:off x="6027905" y="1441938"/>
          <a:ext cx="4959215" cy="435512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17" name="Group 16">
            <a:extLst>
              <a:ext uri="{FF2B5EF4-FFF2-40B4-BE49-F238E27FC236}">
                <a16:creationId xmlns:a16="http://schemas.microsoft.com/office/drawing/2014/main" id="{09174082-CD38-4521-BCB7-5D0F62EAAE0C}"/>
              </a:ext>
            </a:extLst>
          </p:cNvPr>
          <p:cNvGrpSpPr/>
          <p:nvPr/>
        </p:nvGrpSpPr>
        <p:grpSpPr>
          <a:xfrm>
            <a:off x="2475400" y="1721483"/>
            <a:ext cx="2981006" cy="789283"/>
            <a:chOff x="2475400" y="2092447"/>
            <a:chExt cx="2981006" cy="789283"/>
          </a:xfrm>
        </p:grpSpPr>
        <p:sp>
          <p:nvSpPr>
            <p:cNvPr id="11" name="Left Brace 10">
              <a:extLst>
                <a:ext uri="{FF2B5EF4-FFF2-40B4-BE49-F238E27FC236}">
                  <a16:creationId xmlns:a16="http://schemas.microsoft.com/office/drawing/2014/main" id="{563BE17C-EFE9-4120-96A9-DE93EDFE67EA}"/>
                </a:ext>
              </a:extLst>
            </p:cNvPr>
            <p:cNvSpPr/>
            <p:nvPr/>
          </p:nvSpPr>
          <p:spPr>
            <a:xfrm rot="5400000">
              <a:off x="3822843" y="1451642"/>
              <a:ext cx="248057" cy="2612120"/>
            </a:xfrm>
            <a:prstGeom prst="leftBrace">
              <a:avLst>
                <a:gd name="adj1" fmla="val 19761"/>
                <a:gd name="adj2" fmla="val 48982"/>
              </a:avLst>
            </a:prstGeom>
            <a:ln w="28575">
              <a:solidFill>
                <a:schemeClr val="bg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D4E41E5-F18D-49EB-9D02-783040CAE108}"/>
                </a:ext>
              </a:extLst>
            </p:cNvPr>
            <p:cNvSpPr txBox="1"/>
            <p:nvPr/>
          </p:nvSpPr>
          <p:spPr>
            <a:xfrm>
              <a:off x="2475400" y="2092447"/>
              <a:ext cx="29810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Contrastive learning</a:t>
              </a:r>
            </a:p>
          </p:txBody>
        </p:sp>
      </p:grpSp>
      <p:sp>
        <p:nvSpPr>
          <p:cNvPr id="13" name="Left Brace 12">
            <a:extLst>
              <a:ext uri="{FF2B5EF4-FFF2-40B4-BE49-F238E27FC236}">
                <a16:creationId xmlns:a16="http://schemas.microsoft.com/office/drawing/2014/main" id="{C50098DF-8D82-401B-9668-F1A7273526F0}"/>
              </a:ext>
            </a:extLst>
          </p:cNvPr>
          <p:cNvSpPr/>
          <p:nvPr/>
        </p:nvSpPr>
        <p:spPr>
          <a:xfrm rot="5400000">
            <a:off x="9116601" y="1204706"/>
            <a:ext cx="248057" cy="2612120"/>
          </a:xfrm>
          <a:prstGeom prst="leftBrace">
            <a:avLst>
              <a:gd name="adj1" fmla="val 19761"/>
              <a:gd name="adj2" fmla="val 48982"/>
            </a:avLst>
          </a:prstGeom>
          <a:ln w="28575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92D28F-F736-45DA-B9D2-2C6CF1EAE13B}"/>
              </a:ext>
            </a:extLst>
          </p:cNvPr>
          <p:cNvSpPr txBox="1"/>
          <p:nvPr/>
        </p:nvSpPr>
        <p:spPr>
          <a:xfrm>
            <a:off x="7769158" y="1845511"/>
            <a:ext cx="29810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Contrastive learning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FC3783A-6766-44DA-AB05-F966CB9A064F}"/>
              </a:ext>
            </a:extLst>
          </p:cNvPr>
          <p:cNvSpPr txBox="1"/>
          <p:nvPr/>
        </p:nvSpPr>
        <p:spPr>
          <a:xfrm>
            <a:off x="2475400" y="5797062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UCF101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504E3E-4FB5-430F-A1AE-E9E7642ABBD3}"/>
              </a:ext>
            </a:extLst>
          </p:cNvPr>
          <p:cNvSpPr txBox="1"/>
          <p:nvPr/>
        </p:nvSpPr>
        <p:spPr>
          <a:xfrm>
            <a:off x="8384186" y="5797062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HMDB51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F36C36E-5B6B-41A6-B8A6-E002EFF3E7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72</a:t>
            </a:fld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D021B6A4-9356-4670-92C2-F691425C68E2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2F6804DF-A0E7-4056-BD77-318751078DE3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B838998-1438-44E4-A3F6-E3C584965E57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E5B0D26D-662F-41A1-B468-6DA35207FF63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92DF5BCD-1CCC-4C4B-8BAC-FD4F557B740E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F4B642FF-02E7-4E40-9ED9-2F0120800ECF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9" name="Straight Connector 28">
                <a:extLst>
                  <a:ext uri="{FF2B5EF4-FFF2-40B4-BE49-F238E27FC236}">
                    <a16:creationId xmlns:a16="http://schemas.microsoft.com/office/drawing/2014/main" id="{53889220-420E-4F4E-9B7A-1EFC0418EF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>
                <a:extLst>
                  <a:ext uri="{FF2B5EF4-FFF2-40B4-BE49-F238E27FC236}">
                    <a16:creationId xmlns:a16="http://schemas.microsoft.com/office/drawing/2014/main" id="{94834564-C6C1-49E5-9C84-20333F8E30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B2D615-EE84-4205-B6B6-1F56B6B94541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6B326EDD-16A6-49EC-AB11-587A5BCD1AD4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D7F5870-89CE-435A-9537-FCAE94C1B3D4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DE3A1764-3AA4-4516-9F24-C36DF7E9AC2F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B83DAC14-CC4F-4B68-87BA-20CD2673A1F1}"/>
                </a:ext>
              </a:extLst>
            </p:cNvPr>
            <p:cNvSpPr/>
            <p:nvPr/>
          </p:nvSpPr>
          <p:spPr>
            <a:xfrm>
              <a:off x="6290334" y="7255"/>
              <a:ext cx="1851805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1198C912-7299-4513-95C3-338892C1317F}"/>
                </a:ext>
              </a:extLst>
            </p:cNvPr>
            <p:cNvSpPr txBox="1"/>
            <p:nvPr/>
          </p:nvSpPr>
          <p:spPr>
            <a:xfrm>
              <a:off x="4762930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94D69253-EE91-435F-B9C9-075789A6FE98}"/>
                </a:ext>
              </a:extLst>
            </p:cNvPr>
            <p:cNvSpPr txBox="1"/>
            <p:nvPr/>
          </p:nvSpPr>
          <p:spPr>
            <a:xfrm>
              <a:off x="6334407" y="13863"/>
              <a:ext cx="1843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28593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730C2-55B0-40DF-8B87-9BCC71C6AD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0163" y="428920"/>
            <a:ext cx="12192000" cy="969899"/>
          </a:xfrm>
        </p:spPr>
        <p:txBody>
          <a:bodyPr>
            <a:normAutofit/>
          </a:bodyPr>
          <a:lstStyle/>
          <a:p>
            <a:r>
              <a:rPr lang="en-US" dirty="0"/>
              <a:t>   Pace prediction +</a:t>
            </a:r>
            <a:r>
              <a:rPr lang="zh-CN" altLang="en-US" dirty="0"/>
              <a:t> </a:t>
            </a:r>
            <a:r>
              <a:rPr lang="en-US" altLang="zh-CN" dirty="0"/>
              <a:t>contrastive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endParaRPr lang="en-US" dirty="0"/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52B1303-1746-40E5-AEE2-357A5676E5D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78773956"/>
              </p:ext>
            </p:extLst>
          </p:nvPr>
        </p:nvGraphicFramePr>
        <p:xfrm>
          <a:off x="673100" y="1478605"/>
          <a:ext cx="4686300" cy="422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7D8BFA5-428C-4912-A2AF-3E3A7C2841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6109987"/>
              </p:ext>
            </p:extLst>
          </p:nvPr>
        </p:nvGraphicFramePr>
        <p:xfrm>
          <a:off x="6594002" y="1478605"/>
          <a:ext cx="4686300" cy="422492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ED64F8EA-85AF-4E6D-B30A-955E09A24B97}"/>
              </a:ext>
            </a:extLst>
          </p:cNvPr>
          <p:cNvSpPr txBox="1"/>
          <p:nvPr/>
        </p:nvSpPr>
        <p:spPr>
          <a:xfrm>
            <a:off x="1385888" y="5690148"/>
            <a:ext cx="38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UCF101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F40421E-4B61-42FE-9DD4-BC909EF88BEB}"/>
              </a:ext>
            </a:extLst>
          </p:cNvPr>
          <p:cNvSpPr txBox="1"/>
          <p:nvPr/>
        </p:nvSpPr>
        <p:spPr>
          <a:xfrm>
            <a:off x="7331486" y="5690147"/>
            <a:ext cx="375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HMDB51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8E71785-8D07-40FB-BDCC-EE13BEA6FCCC}"/>
              </a:ext>
            </a:extLst>
          </p:cNvPr>
          <p:cNvCxnSpPr>
            <a:cxnSpLocks/>
          </p:cNvCxnSpPr>
          <p:nvPr/>
        </p:nvCxnSpPr>
        <p:spPr>
          <a:xfrm flipH="1" flipV="1">
            <a:off x="4689404" y="2585674"/>
            <a:ext cx="429376" cy="2678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882D569-2680-4C47-B9CD-4D4D492D5759}"/>
              </a:ext>
            </a:extLst>
          </p:cNvPr>
          <p:cNvSpPr txBox="1"/>
          <p:nvPr/>
        </p:nvSpPr>
        <p:spPr>
          <a:xfrm>
            <a:off x="4764494" y="2853542"/>
            <a:ext cx="164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8BD962E-2806-4678-B916-72EF359486CA}"/>
              </a:ext>
            </a:extLst>
          </p:cNvPr>
          <p:cNvCxnSpPr>
            <a:cxnSpLocks/>
          </p:cNvCxnSpPr>
          <p:nvPr/>
        </p:nvCxnSpPr>
        <p:spPr>
          <a:xfrm>
            <a:off x="1457325" y="3978613"/>
            <a:ext cx="3757613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B5D013AD-9ED4-4EDB-8187-387FFEE21DB0}"/>
              </a:ext>
            </a:extLst>
          </p:cNvPr>
          <p:cNvSpPr txBox="1"/>
          <p:nvPr/>
        </p:nvSpPr>
        <p:spPr>
          <a:xfrm>
            <a:off x="4600863" y="4004458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A3AC9E08-E84B-4AA1-80F4-753D62ED12DD}"/>
              </a:ext>
            </a:extLst>
          </p:cNvPr>
          <p:cNvCxnSpPr>
            <a:cxnSpLocks/>
          </p:cNvCxnSpPr>
          <p:nvPr/>
        </p:nvCxnSpPr>
        <p:spPr>
          <a:xfrm flipH="1" flipV="1">
            <a:off x="10715414" y="2380389"/>
            <a:ext cx="429376" cy="26786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6C97CB7B-A35E-4C87-9D31-0AC9D10F82D0}"/>
              </a:ext>
            </a:extLst>
          </p:cNvPr>
          <p:cNvSpPr txBox="1"/>
          <p:nvPr/>
        </p:nvSpPr>
        <p:spPr>
          <a:xfrm>
            <a:off x="10715414" y="2665379"/>
            <a:ext cx="1640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r>
              <a:rPr 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fc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1C99F39-C3DE-4E0B-984F-942384151E56}"/>
              </a:ext>
            </a:extLst>
          </p:cNvPr>
          <p:cNvCxnSpPr>
            <a:cxnSpLocks/>
          </p:cNvCxnSpPr>
          <p:nvPr/>
        </p:nvCxnSpPr>
        <p:spPr>
          <a:xfrm>
            <a:off x="7331486" y="3626455"/>
            <a:ext cx="3757613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prstDash val="lg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4FF16AE8-01BE-4C46-9D39-6C244E3EB56C}"/>
              </a:ext>
            </a:extLst>
          </p:cNvPr>
          <p:cNvSpPr txBox="1"/>
          <p:nvPr/>
        </p:nvSpPr>
        <p:spPr>
          <a:xfrm>
            <a:off x="10475024" y="3652300"/>
            <a:ext cx="10438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baseline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1254F1-B891-49F7-939A-1921F3406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73</a:t>
            </a:fld>
            <a:endParaRPr lang="en-US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53B1BF3-B7F4-4C6F-873C-2002A5067587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18311F6-5D75-492A-8699-E367AD82247C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28" name="Rectangle 27">
                <a:extLst>
                  <a:ext uri="{FF2B5EF4-FFF2-40B4-BE49-F238E27FC236}">
                    <a16:creationId xmlns:a16="http://schemas.microsoft.com/office/drawing/2014/main" id="{F7099495-B9F6-4A3A-AE0B-D036B28FA8AE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1813EF14-9CA9-4E82-9D77-696D0D71928A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C9EC08DB-D1B3-4DA1-A8BD-3811DC0AFBB3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96539C7A-2765-41A2-8C0F-E26E8FBA031D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8DFC8A5B-49A4-4631-BB0F-71472DC9DC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>
                <a:extLst>
                  <a:ext uri="{FF2B5EF4-FFF2-40B4-BE49-F238E27FC236}">
                    <a16:creationId xmlns:a16="http://schemas.microsoft.com/office/drawing/2014/main" id="{3EA2DA0D-8893-406B-BB19-3C2842D954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B321D191-77CC-4519-8A47-98D130D20F61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1F0F496-F39B-46AD-971C-C7F69AB19C16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E78DBE-6BB1-4A97-AFA1-53C94BAFA6CA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39EFB9-D5BB-4EB5-8806-4D0F386ECA26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C3F48334-0641-4093-8540-9CD2F5D9D394}"/>
                </a:ext>
              </a:extLst>
            </p:cNvPr>
            <p:cNvSpPr/>
            <p:nvPr/>
          </p:nvSpPr>
          <p:spPr>
            <a:xfrm>
              <a:off x="6290334" y="7255"/>
              <a:ext cx="1851805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AE016D8-2F13-4C7D-8407-61539518AF12}"/>
                </a:ext>
              </a:extLst>
            </p:cNvPr>
            <p:cNvSpPr txBox="1"/>
            <p:nvPr/>
          </p:nvSpPr>
          <p:spPr>
            <a:xfrm>
              <a:off x="4762930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568D0A5-454E-4381-8A3A-14EB8178213B}"/>
                </a:ext>
              </a:extLst>
            </p:cNvPr>
            <p:cNvSpPr txBox="1"/>
            <p:nvPr/>
          </p:nvSpPr>
          <p:spPr>
            <a:xfrm>
              <a:off x="6334407" y="13863"/>
              <a:ext cx="1843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1904324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245708-EAA2-488D-AB4E-06965E14A0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7472" y="412750"/>
            <a:ext cx="11006328" cy="969899"/>
          </a:xfrm>
        </p:spPr>
        <p:txBody>
          <a:bodyPr/>
          <a:lstStyle/>
          <a:p>
            <a:r>
              <a:rPr lang="en-US" dirty="0"/>
              <a:t>Action recognition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75121A74-04C6-4AA3-B104-772163FC2E2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0911005"/>
              </p:ext>
            </p:extLst>
          </p:nvPr>
        </p:nvGraphicFramePr>
        <p:xfrm>
          <a:off x="476656" y="1692361"/>
          <a:ext cx="5619344" cy="360845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6357C619-1FC2-41D4-846F-E67CE7CCB2D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2454800"/>
              </p:ext>
            </p:extLst>
          </p:nvPr>
        </p:nvGraphicFramePr>
        <p:xfrm>
          <a:off x="6225184" y="1621075"/>
          <a:ext cx="5761290" cy="3679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8A1E44E5-EBDA-482C-8D60-7B359AE2DFD6}"/>
              </a:ext>
            </a:extLst>
          </p:cNvPr>
          <p:cNvSpPr txBox="1"/>
          <p:nvPr/>
        </p:nvSpPr>
        <p:spPr>
          <a:xfrm>
            <a:off x="2332525" y="5258656"/>
            <a:ext cx="13324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UCF101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3B4B0AF-2AA3-4DD9-82A3-48908E490A83}"/>
              </a:ext>
            </a:extLst>
          </p:cNvPr>
          <p:cNvSpPr txBox="1"/>
          <p:nvPr/>
        </p:nvSpPr>
        <p:spPr>
          <a:xfrm>
            <a:off x="8406833" y="5194105"/>
            <a:ext cx="14526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HMDB51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4DFC08-5401-478B-AC5D-47073A82E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74</a:t>
            </a:fld>
            <a:endParaRPr lang="en-US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24A1B5DC-6FAD-48F7-9231-F68178964BC1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C5F5618-0A5C-458B-BFD0-63FC6BBA349C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54651723-4A96-4813-B874-B76E66111768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77C6B3D2-84AE-425B-A06D-154A6C8B21A7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B3FA461-F20C-4ABA-8225-552AD3C54471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AE007F2-DE4F-4D4E-995A-56F33CEF1214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3892CF32-A048-4CB0-8BF5-5CAE7F1BE1A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>
                <a:extLst>
                  <a:ext uri="{FF2B5EF4-FFF2-40B4-BE49-F238E27FC236}">
                    <a16:creationId xmlns:a16="http://schemas.microsoft.com/office/drawing/2014/main" id="{D52E258D-437C-4D24-8E8B-D24E98FC61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B430A9F8-8626-4577-B70F-8143874DD6B5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62F1CA50-D4E4-442D-AB4B-42341EAAEB4E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BB327079-3766-449C-B05C-AC545AA74CB2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6C8184F-921A-40B4-A6D2-BE4A671D8532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62FB4BF2-29A4-4C7F-8900-27CC9CA1AF2D}"/>
                </a:ext>
              </a:extLst>
            </p:cNvPr>
            <p:cNvSpPr/>
            <p:nvPr/>
          </p:nvSpPr>
          <p:spPr>
            <a:xfrm>
              <a:off x="6290334" y="7255"/>
              <a:ext cx="1851805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423559B-561D-47E3-BC46-930A878FA8A6}"/>
                </a:ext>
              </a:extLst>
            </p:cNvPr>
            <p:cNvSpPr txBox="1"/>
            <p:nvPr/>
          </p:nvSpPr>
          <p:spPr>
            <a:xfrm>
              <a:off x="4762930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1B663EB-0987-43CC-9F29-501D6394DF79}"/>
                </a:ext>
              </a:extLst>
            </p:cNvPr>
            <p:cNvSpPr txBox="1"/>
            <p:nvPr/>
          </p:nvSpPr>
          <p:spPr>
            <a:xfrm>
              <a:off x="6334407" y="13863"/>
              <a:ext cx="1843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0507460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1B77BD-17FF-463C-9050-84BD1FC171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061" y="403688"/>
            <a:ext cx="11006328" cy="969899"/>
          </a:xfrm>
        </p:spPr>
        <p:txBody>
          <a:bodyPr/>
          <a:lstStyle/>
          <a:p>
            <a:r>
              <a:rPr lang="en-US" dirty="0"/>
              <a:t>Action recognition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39E631-4AF9-4FBD-B455-782A1BE12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75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AD84B8A4-2FD1-4839-9AD8-F5E3C6EE85D0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C495E9BC-BCCF-4089-BB92-4DE79A3B0CBA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379D2DB-591E-4E1B-861D-E16722DBF4FB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8FAAB1E-47F4-49C2-8A0E-B9339442CFBC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62E40B67-E2B8-48AB-B8E8-FE4C6B5CB5AF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B36A50A4-63E8-4E75-9317-937975335292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51CD1BC5-3C02-4C51-B115-DFF29886B64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Connector 16">
                <a:extLst>
                  <a:ext uri="{FF2B5EF4-FFF2-40B4-BE49-F238E27FC236}">
                    <a16:creationId xmlns:a16="http://schemas.microsoft.com/office/drawing/2014/main" id="{728E1290-7542-417C-879D-ECAFDAB4693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D2BF5A3-69E0-4F27-84AD-94532743A1B9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058A2D44-A206-431A-B007-B7E9034AC372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B96DDBDF-A569-47D6-8448-E04A63CAC727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9341264-992A-4D96-A811-2860910AB747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692BF3-DDB2-4D25-B2AC-9598F255F371}"/>
                </a:ext>
              </a:extLst>
            </p:cNvPr>
            <p:cNvSpPr/>
            <p:nvPr/>
          </p:nvSpPr>
          <p:spPr>
            <a:xfrm>
              <a:off x="6290334" y="7255"/>
              <a:ext cx="1851805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02A0F8E5-F837-45FA-A2C0-CFFA5C77FD86}"/>
                </a:ext>
              </a:extLst>
            </p:cNvPr>
            <p:cNvSpPr txBox="1"/>
            <p:nvPr/>
          </p:nvSpPr>
          <p:spPr>
            <a:xfrm>
              <a:off x="4762930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0FC7617-402D-48AA-850E-535A3ACD969D}"/>
                </a:ext>
              </a:extLst>
            </p:cNvPr>
            <p:cNvSpPr txBox="1"/>
            <p:nvPr/>
          </p:nvSpPr>
          <p:spPr>
            <a:xfrm>
              <a:off x="6334407" y="13863"/>
              <a:ext cx="1843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B4F39B48-BD70-4218-92F3-76B8B82B00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8843" y="1686050"/>
            <a:ext cx="6354637" cy="439066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7102248-0F50-4D46-BABA-AFF03082ED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82" y="1651529"/>
            <a:ext cx="5141199" cy="4369365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44896980-0789-4B15-A236-C0A9AFAC1FF2}"/>
              </a:ext>
            </a:extLst>
          </p:cNvPr>
          <p:cNvSpPr/>
          <p:nvPr/>
        </p:nvSpPr>
        <p:spPr>
          <a:xfrm>
            <a:off x="247920" y="2311400"/>
            <a:ext cx="4321449" cy="190500"/>
          </a:xfrm>
          <a:prstGeom prst="rect">
            <a:avLst/>
          </a:prstGeom>
          <a:noFill/>
          <a:ln w="19050">
            <a:solidFill>
              <a:srgbClr val="BA00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D0AEDB7-8D71-4820-9AB5-253B11D58E63}"/>
              </a:ext>
            </a:extLst>
          </p:cNvPr>
          <p:cNvSpPr/>
          <p:nvPr/>
        </p:nvSpPr>
        <p:spPr>
          <a:xfrm>
            <a:off x="265061" y="5600700"/>
            <a:ext cx="4304308" cy="190500"/>
          </a:xfrm>
          <a:prstGeom prst="rect">
            <a:avLst/>
          </a:prstGeom>
          <a:noFill/>
          <a:ln w="19050">
            <a:solidFill>
              <a:srgbClr val="BA00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3FAED588-69B7-48EB-BDF9-6185244F8D31}"/>
              </a:ext>
            </a:extLst>
          </p:cNvPr>
          <p:cNvSpPr/>
          <p:nvPr/>
        </p:nvSpPr>
        <p:spPr>
          <a:xfrm>
            <a:off x="5551701" y="4495800"/>
            <a:ext cx="6169243" cy="1219200"/>
          </a:xfrm>
          <a:prstGeom prst="rect">
            <a:avLst/>
          </a:prstGeom>
          <a:noFill/>
          <a:ln w="19050">
            <a:solidFill>
              <a:srgbClr val="BA0003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AD661CA6-261B-43B6-9080-884D800949E5}"/>
              </a:ext>
            </a:extLst>
          </p:cNvPr>
          <p:cNvSpPr txBox="1">
            <a:spLocks/>
          </p:cNvSpPr>
          <p:nvPr/>
        </p:nvSpPr>
        <p:spPr>
          <a:xfrm>
            <a:off x="-1" y="5676900"/>
            <a:ext cx="12191999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400" b="1" dirty="0">
                <a:solidFill>
                  <a:schemeClr val="tx1"/>
                </a:solidFill>
              </a:rPr>
              <a:t>  For the first time, outperforms fully supervised with ImageNet!</a:t>
            </a:r>
          </a:p>
        </p:txBody>
      </p:sp>
    </p:spTree>
    <p:extLst>
      <p:ext uri="{BB962C8B-B14F-4D97-AF65-F5344CB8AC3E}">
        <p14:creationId xmlns:p14="http://schemas.microsoft.com/office/powerpoint/2010/main" val="111099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24" grpId="0" animBg="1"/>
      <p:bldP spid="27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234230-4171-4DD5-BAD7-EE55484177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7576" y="508849"/>
            <a:ext cx="11006328" cy="660513"/>
          </a:xfrm>
        </p:spPr>
        <p:txBody>
          <a:bodyPr>
            <a:normAutofit fontScale="90000"/>
          </a:bodyPr>
          <a:lstStyle/>
          <a:p>
            <a:r>
              <a:rPr lang="en-US" dirty="0"/>
              <a:t>Video retrieval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302BD328-A2A7-439E-B696-CFB1213CF56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20492734"/>
              </p:ext>
            </p:extLst>
          </p:nvPr>
        </p:nvGraphicFramePr>
        <p:xfrm>
          <a:off x="521834" y="1909763"/>
          <a:ext cx="4925377" cy="39032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B69F8F5B-AC44-4695-9971-E4B5BD7BD5B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86845532"/>
              </p:ext>
            </p:extLst>
          </p:nvPr>
        </p:nvGraphicFramePr>
        <p:xfrm>
          <a:off x="6197600" y="1587436"/>
          <a:ext cx="4925377" cy="42255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0282702E-3693-4DD2-85E7-CC0DFDD12FB0}"/>
              </a:ext>
            </a:extLst>
          </p:cNvPr>
          <p:cNvSpPr txBox="1"/>
          <p:nvPr/>
        </p:nvSpPr>
        <p:spPr>
          <a:xfrm>
            <a:off x="1178718" y="5806744"/>
            <a:ext cx="38290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UCF101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C48A10B-D007-45FE-BCB1-C5F318602CF3}"/>
              </a:ext>
            </a:extLst>
          </p:cNvPr>
          <p:cNvSpPr txBox="1"/>
          <p:nvPr/>
        </p:nvSpPr>
        <p:spPr>
          <a:xfrm>
            <a:off x="6990331" y="5803238"/>
            <a:ext cx="3757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latin typeface="Arial" panose="020B0604020202020204" pitchFamily="34" charset="0"/>
                <a:cs typeface="Arial" panose="020B0604020202020204" pitchFamily="34" charset="0"/>
              </a:rPr>
              <a:t>HMDB51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096FCB7-CD1C-4732-A066-1C53864D3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49" y="1312012"/>
            <a:ext cx="5192489" cy="410542"/>
          </a:xfrm>
          <a:prstGeom prst="rect">
            <a:avLst/>
          </a:prstGeom>
          <a:ln>
            <a:solidFill>
              <a:schemeClr val="bg2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A046885-0F71-449C-A7E3-40DC83B96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76</a:t>
            </a:fld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DAA7908-1BBE-4239-9E8A-3876863A09F8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B2185C39-E2A9-425A-BA7E-5BDAFE6FBF11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3F98A592-5F9D-4EB6-B2EC-4F83DCD0D120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259637A6-5408-4367-B0EC-B795AA20D79C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3166118-08E2-49C3-82AC-EB3FDCC3A076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4305238F-CE73-4489-9FBD-825C2A35FE78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2" name="Straight Connector 21">
                <a:extLst>
                  <a:ext uri="{FF2B5EF4-FFF2-40B4-BE49-F238E27FC236}">
                    <a16:creationId xmlns:a16="http://schemas.microsoft.com/office/drawing/2014/main" id="{D5871ECA-BF75-448B-BB79-5C44DD96A8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>
                <a:extLst>
                  <a:ext uri="{FF2B5EF4-FFF2-40B4-BE49-F238E27FC236}">
                    <a16:creationId xmlns:a16="http://schemas.microsoft.com/office/drawing/2014/main" id="{35E3075A-1CBA-49C8-814F-EC7A5C7175B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984D2BDE-CF6D-4DD1-B3C4-C5608434E91E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1913F9A-94D0-4CB2-83FA-435A55BDBA14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32E93F8-3C2C-4A63-A7CB-A92D6B2DAEAB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9AA9E43-5357-4A8A-8565-C73B96BEF42F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0CD8CBD-F32A-4D51-BD13-7C5675A8DCF1}"/>
                </a:ext>
              </a:extLst>
            </p:cNvPr>
            <p:cNvSpPr/>
            <p:nvPr/>
          </p:nvSpPr>
          <p:spPr>
            <a:xfrm>
              <a:off x="6290334" y="7255"/>
              <a:ext cx="1851805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74D759F-AB9C-47FF-A939-77AC6A752639}"/>
                </a:ext>
              </a:extLst>
            </p:cNvPr>
            <p:cNvSpPr txBox="1"/>
            <p:nvPr/>
          </p:nvSpPr>
          <p:spPr>
            <a:xfrm>
              <a:off x="4762930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CD785AE-9457-4A9E-B1A4-9412B3F070F8}"/>
                </a:ext>
              </a:extLst>
            </p:cNvPr>
            <p:cNvSpPr txBox="1"/>
            <p:nvPr/>
          </p:nvSpPr>
          <p:spPr>
            <a:xfrm>
              <a:off x="6334407" y="13863"/>
              <a:ext cx="1843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15443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499614-63DA-4536-BD8A-0D9AC8370E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10BC09-2C2F-47F1-A970-203FC4378D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8131" y="1311148"/>
            <a:ext cx="11146869" cy="4871069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sz="2400" dirty="0"/>
              <a:t>We proposed </a:t>
            </a:r>
            <a:r>
              <a:rPr lang="en-US" sz="2400" b="1" dirty="0"/>
              <a:t>a new pretext task</a:t>
            </a:r>
            <a:r>
              <a:rPr lang="en-US" sz="2400" dirty="0"/>
              <a:t>, </a:t>
            </a:r>
            <a:r>
              <a:rPr lang="en-US" sz="2400" b="1" dirty="0"/>
              <a:t>pace prediction</a:t>
            </a:r>
            <a:r>
              <a:rPr lang="en-US" sz="2400" dirty="0"/>
              <a:t>, without using pre-computed optical flow.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Due to its </a:t>
            </a:r>
            <a:r>
              <a:rPr lang="en-US" sz="2400" b="1" dirty="0"/>
              <a:t>simplicity and efficiency, various applications</a:t>
            </a:r>
            <a:r>
              <a:rPr lang="en-US" sz="2400" dirty="0"/>
              <a:t>: an auxiliary loss, a data augmentation method, or an exemplary task.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 further explored </a:t>
            </a:r>
            <a:r>
              <a:rPr lang="en-US" sz="2400" b="1" dirty="0"/>
              <a:t>contrastive learning </a:t>
            </a:r>
            <a:r>
              <a:rPr lang="en-US" sz="2400" dirty="0"/>
              <a:t>based on two strategies: same pace and same context. </a:t>
            </a:r>
          </a:p>
          <a:p>
            <a:pPr>
              <a:lnSpc>
                <a:spcPct val="150000"/>
              </a:lnSpc>
            </a:pPr>
            <a:r>
              <a:rPr lang="en-US" sz="2400" dirty="0"/>
              <a:t>We achieved the </a:t>
            </a:r>
            <a:r>
              <a:rPr lang="en-US" sz="2400" b="1" dirty="0"/>
              <a:t>state-of-the-art results</a:t>
            </a:r>
            <a:r>
              <a:rPr lang="en-US" sz="2400" dirty="0"/>
              <a:t>, for the first time </a:t>
            </a:r>
            <a:r>
              <a:rPr lang="en-US" sz="2400" b="1" dirty="0"/>
              <a:t>outperforming supervised pretraining </a:t>
            </a:r>
            <a:r>
              <a:rPr lang="en-US" sz="2400" dirty="0"/>
              <a:t>on ImageNet</a:t>
            </a:r>
            <a:r>
              <a:rPr lang="en-US" sz="2400" b="1" dirty="0"/>
              <a:t> </a:t>
            </a:r>
            <a:r>
              <a:rPr lang="en-US" sz="2400" dirty="0"/>
              <a:t>with only UCF101 as ore-training dataset.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D6D6B2-3896-4840-8410-F092C7E9E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77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1202E94-F696-4897-A868-C49D78D54667}"/>
              </a:ext>
            </a:extLst>
          </p:cNvPr>
          <p:cNvGrpSpPr/>
          <p:nvPr/>
        </p:nvGrpSpPr>
        <p:grpSpPr>
          <a:xfrm>
            <a:off x="0" y="-9726"/>
            <a:ext cx="12192000" cy="380357"/>
            <a:chOff x="0" y="-9726"/>
            <a:chExt cx="12192000" cy="380357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A0297D02-0509-4769-A8DB-E78FA1809F4F}"/>
                </a:ext>
              </a:extLst>
            </p:cNvPr>
            <p:cNvGrpSpPr/>
            <p:nvPr/>
          </p:nvGrpSpPr>
          <p:grpSpPr>
            <a:xfrm>
              <a:off x="0" y="-9726"/>
              <a:ext cx="12192000" cy="380357"/>
              <a:chOff x="0" y="-9726"/>
              <a:chExt cx="12192000" cy="380357"/>
            </a:xfrm>
          </p:grpSpPr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8EA73770-A214-4628-B1A7-0F2F9071C756}"/>
                  </a:ext>
                </a:extLst>
              </p:cNvPr>
              <p:cNvSpPr/>
              <p:nvPr/>
            </p:nvSpPr>
            <p:spPr>
              <a:xfrm>
                <a:off x="0" y="-9726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A6539DE1-AA49-4BB1-BB57-BC8B22367BF4}"/>
                  </a:ext>
                </a:extLst>
              </p:cNvPr>
              <p:cNvSpPr txBox="1"/>
              <p:nvPr/>
            </p:nvSpPr>
            <p:spPr>
              <a:xfrm>
                <a:off x="80278" y="-9290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D0AF6F0-A764-42C1-B777-47D3671A3CFC}"/>
                  </a:ext>
                </a:extLst>
              </p:cNvPr>
              <p:cNvSpPr txBox="1"/>
              <p:nvPr/>
            </p:nvSpPr>
            <p:spPr>
              <a:xfrm>
                <a:off x="1442130" y="-9290"/>
                <a:ext cx="1675859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77632056-150E-473D-9A9F-79607BAA829D}"/>
                  </a:ext>
                </a:extLst>
              </p:cNvPr>
              <p:cNvSpPr txBox="1"/>
              <p:nvPr/>
            </p:nvSpPr>
            <p:spPr>
              <a:xfrm>
                <a:off x="10316414" y="-9290"/>
                <a:ext cx="18755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18" name="Straight Connector 17">
                <a:extLst>
                  <a:ext uri="{FF2B5EF4-FFF2-40B4-BE49-F238E27FC236}">
                    <a16:creationId xmlns:a16="http://schemas.microsoft.com/office/drawing/2014/main" id="{F25924A3-B4C3-4027-B7F0-25FF0619B1C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98349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1747A8BF-430B-4E29-A46F-45EF784A24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81847" y="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3D3EFD17-97CF-41AA-B79A-C18C5723AA0B}"/>
                  </a:ext>
                </a:extLst>
              </p:cNvPr>
              <p:cNvSpPr txBox="1"/>
              <p:nvPr/>
            </p:nvSpPr>
            <p:spPr>
              <a:xfrm>
                <a:off x="3093878" y="21488"/>
                <a:ext cx="738586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E3C53C1D-636D-4DAB-BAD2-1D526EC45FB4}"/>
                  </a:ext>
                </a:extLst>
              </p:cNvPr>
              <p:cNvSpPr txBox="1"/>
              <p:nvPr/>
            </p:nvSpPr>
            <p:spPr>
              <a:xfrm>
                <a:off x="3801031" y="21488"/>
                <a:ext cx="67303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Part II</a:t>
                </a:r>
              </a:p>
            </p:txBody>
          </p:sp>
        </p:grp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14816CB-B7F2-4058-BAB5-8DC2C31CA442}"/>
                </a:ext>
              </a:extLst>
            </p:cNvPr>
            <p:cNvCxnSpPr>
              <a:cxnSpLocks/>
            </p:cNvCxnSpPr>
            <p:nvPr/>
          </p:nvCxnSpPr>
          <p:spPr>
            <a:xfrm>
              <a:off x="4569369" y="0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0A6BDE5-3132-485D-BA69-6694385A3E70}"/>
                </a:ext>
              </a:extLst>
            </p:cNvPr>
            <p:cNvSpPr/>
            <p:nvPr/>
          </p:nvSpPr>
          <p:spPr>
            <a:xfrm>
              <a:off x="8237529" y="9616"/>
              <a:ext cx="1851805" cy="325251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FC84BD2-AC91-4A3C-A3A8-31909FDCF676}"/>
                </a:ext>
              </a:extLst>
            </p:cNvPr>
            <p:cNvSpPr txBox="1"/>
            <p:nvPr/>
          </p:nvSpPr>
          <p:spPr>
            <a:xfrm>
              <a:off x="4762930" y="21488"/>
              <a:ext cx="14321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Method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C67C18B-54A4-43CD-82EA-AA22298B5039}"/>
                </a:ext>
              </a:extLst>
            </p:cNvPr>
            <p:cNvSpPr txBox="1"/>
            <p:nvPr/>
          </p:nvSpPr>
          <p:spPr>
            <a:xfrm>
              <a:off x="6343879" y="21488"/>
              <a:ext cx="184337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Experiments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3284CAE-B2E4-424C-87AF-B16B3D9FC34E}"/>
                </a:ext>
              </a:extLst>
            </p:cNvPr>
            <p:cNvSpPr txBox="1"/>
            <p:nvPr/>
          </p:nvSpPr>
          <p:spPr>
            <a:xfrm>
              <a:off x="8278857" y="21488"/>
              <a:ext cx="176915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rgbClr val="004B8E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III: Discussions</a:t>
              </a:r>
            </a:p>
          </p:txBody>
        </p:sp>
      </p:grpSp>
      <p:pic>
        <p:nvPicPr>
          <p:cNvPr id="23" name="Graphic 22" descr="Checkbox Checked">
            <a:extLst>
              <a:ext uri="{FF2B5EF4-FFF2-40B4-BE49-F238E27FC236}">
                <a16:creationId xmlns:a16="http://schemas.microsoft.com/office/drawing/2014/main" id="{B78558AF-AF13-4AE4-857E-11302260AB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978" y="1443479"/>
            <a:ext cx="532791" cy="532791"/>
          </a:xfrm>
          <a:prstGeom prst="rect">
            <a:avLst/>
          </a:prstGeom>
        </p:spPr>
      </p:pic>
      <p:pic>
        <p:nvPicPr>
          <p:cNvPr id="25" name="Graphic 24" descr="Checkbox Checked">
            <a:extLst>
              <a:ext uri="{FF2B5EF4-FFF2-40B4-BE49-F238E27FC236}">
                <a16:creationId xmlns:a16="http://schemas.microsoft.com/office/drawing/2014/main" id="{C7B92F7F-C519-423A-A8B4-72F7C2F0E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978" y="2624579"/>
            <a:ext cx="532791" cy="532791"/>
          </a:xfrm>
          <a:prstGeom prst="rect">
            <a:avLst/>
          </a:prstGeom>
        </p:spPr>
      </p:pic>
      <p:pic>
        <p:nvPicPr>
          <p:cNvPr id="27" name="Graphic 26" descr="Checkbox Checked">
            <a:extLst>
              <a:ext uri="{FF2B5EF4-FFF2-40B4-BE49-F238E27FC236}">
                <a16:creationId xmlns:a16="http://schemas.microsoft.com/office/drawing/2014/main" id="{319FE312-0D68-40CF-AD45-21641DC8F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978" y="3856479"/>
            <a:ext cx="532791" cy="532791"/>
          </a:xfrm>
          <a:prstGeom prst="rect">
            <a:avLst/>
          </a:prstGeom>
        </p:spPr>
      </p:pic>
      <p:pic>
        <p:nvPicPr>
          <p:cNvPr id="29" name="Graphic 28" descr="Checkbox Checked">
            <a:extLst>
              <a:ext uri="{FF2B5EF4-FFF2-40B4-BE49-F238E27FC236}">
                <a16:creationId xmlns:a16="http://schemas.microsoft.com/office/drawing/2014/main" id="{506FABAA-4A96-4DC6-BD3C-92F686BFC8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06978" y="5062979"/>
            <a:ext cx="532791" cy="5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2091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456B-B408-44D7-BCB7-D67C49839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5788" y="2565400"/>
            <a:ext cx="12207788" cy="969899"/>
          </a:xfrm>
        </p:spPr>
        <p:txBody>
          <a:bodyPr>
            <a:normAutofit/>
          </a:bodyPr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Conclusions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6D65-A2D5-4B8D-8A40-2903D11F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78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476045-8903-4299-BD4C-B36BC70647B9}"/>
              </a:ext>
            </a:extLst>
          </p:cNvPr>
          <p:cNvGrpSpPr/>
          <p:nvPr/>
        </p:nvGrpSpPr>
        <p:grpSpPr>
          <a:xfrm>
            <a:off x="0" y="-10237"/>
            <a:ext cx="12192000" cy="383541"/>
            <a:chOff x="0" y="-10237"/>
            <a:chExt cx="12192000" cy="3835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618FF-C2C7-4487-8FBA-A81284320A3D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44A274-3DA1-4430-A2C9-F4CCEED52C92}"/>
                </a:ext>
              </a:extLst>
            </p:cNvPr>
            <p:cNvSpPr txBox="1"/>
            <p:nvPr/>
          </p:nvSpPr>
          <p:spPr>
            <a:xfrm>
              <a:off x="80278" y="-10237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2C4387-29E7-4B56-94AC-2799664A5B00}"/>
                </a:ext>
              </a:extLst>
            </p:cNvPr>
            <p:cNvSpPr txBox="1"/>
            <p:nvPr/>
          </p:nvSpPr>
          <p:spPr>
            <a:xfrm>
              <a:off x="4191346" y="35005"/>
              <a:ext cx="1203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42F935-4785-4015-A2C6-5DC91D54BBB2}"/>
                </a:ext>
              </a:extLst>
            </p:cNvPr>
            <p:cNvSpPr txBox="1"/>
            <p:nvPr/>
          </p:nvSpPr>
          <p:spPr>
            <a:xfrm>
              <a:off x="2045487" y="-10237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AEC8AE-E328-418D-8587-89770981A210}"/>
                </a:ext>
              </a:extLst>
            </p:cNvPr>
            <p:cNvSpPr txBox="1"/>
            <p:nvPr/>
          </p:nvSpPr>
          <p:spPr>
            <a:xfrm>
              <a:off x="9340762" y="-10237"/>
              <a:ext cx="285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0702FE4-02BF-4517-A061-1CB74FDFE5E0}"/>
                </a:ext>
              </a:extLst>
            </p:cNvPr>
            <p:cNvCxnSpPr>
              <a:cxnSpLocks/>
            </p:cNvCxnSpPr>
            <p:nvPr/>
          </p:nvCxnSpPr>
          <p:spPr>
            <a:xfrm>
              <a:off x="9340762" y="483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2CDFF3-4B16-4BFC-8766-A33F5386A2B4}"/>
                </a:ext>
              </a:extLst>
            </p:cNvPr>
            <p:cNvCxnSpPr>
              <a:cxnSpLocks/>
            </p:cNvCxnSpPr>
            <p:nvPr/>
          </p:nvCxnSpPr>
          <p:spPr>
            <a:xfrm>
              <a:off x="1803715" y="483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BF99AB-A502-4605-9BF7-55D335BFE10D}"/>
                </a:ext>
              </a:extLst>
            </p:cNvPr>
            <p:cNvSpPr txBox="1"/>
            <p:nvPr/>
          </p:nvSpPr>
          <p:spPr>
            <a:xfrm>
              <a:off x="5764730" y="44187"/>
              <a:ext cx="122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C90751-0627-424C-ABF1-D7B836FF7C4F}"/>
                </a:ext>
              </a:extLst>
            </p:cNvPr>
            <p:cNvSpPr txBox="1"/>
            <p:nvPr/>
          </p:nvSpPr>
          <p:spPr>
            <a:xfrm>
              <a:off x="7552746" y="30462"/>
              <a:ext cx="122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674797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25456B-B408-44D7-BCB7-D67C49839A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FBC23F-A470-4BD4-A18E-45A4FA4D07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8497" y="1271524"/>
            <a:ext cx="11263503" cy="5162371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sz="2400" dirty="0"/>
              <a:t>Proposed </a:t>
            </a:r>
            <a:r>
              <a:rPr lang="en-US" sz="2400" b="1" dirty="0"/>
              <a:t>two novel pretext tasks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-  </a:t>
            </a:r>
            <a:r>
              <a:rPr lang="en-US" sz="1800" dirty="0" err="1"/>
              <a:t>Spatio</a:t>
            </a:r>
            <a:r>
              <a:rPr lang="en-US" sz="1800" dirty="0"/>
              <a:t>-temporal statistics regression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-  Video pace prediction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Conducted </a:t>
            </a:r>
            <a:r>
              <a:rPr lang="en-US" sz="2400" b="1" dirty="0"/>
              <a:t>one systematical study</a:t>
            </a:r>
          </a:p>
          <a:p>
            <a:pPr lvl="1">
              <a:lnSpc>
                <a:spcPct val="120000"/>
              </a:lnSpc>
            </a:pPr>
            <a:r>
              <a:rPr lang="en-US" sz="1800" dirty="0"/>
              <a:t>-  In terms of the architecture of backbone networks, scale of pre-training dataset, the transferability of learned features, </a:t>
            </a:r>
            <a:r>
              <a:rPr lang="en-US" sz="1800" i="1" dirty="0"/>
              <a:t>etc</a:t>
            </a:r>
            <a:r>
              <a:rPr lang="en-US" sz="1800" dirty="0"/>
              <a:t>.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Introduced </a:t>
            </a:r>
            <a:r>
              <a:rPr lang="en-US" sz="2400" b="1" dirty="0"/>
              <a:t>two learning strategies</a:t>
            </a: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lang="en-US" sz="1800" dirty="0"/>
              <a:t>Curriculum learning strategy</a:t>
            </a:r>
          </a:p>
          <a:p>
            <a:pPr marL="800100" lvl="1" indent="-342900">
              <a:lnSpc>
                <a:spcPct val="120000"/>
              </a:lnSpc>
              <a:buFontTx/>
              <a:buChar char="-"/>
            </a:pPr>
            <a:r>
              <a:rPr lang="en-US" sz="1800" dirty="0"/>
              <a:t>Contrastive learning strategy</a:t>
            </a:r>
          </a:p>
          <a:p>
            <a:pPr>
              <a:lnSpc>
                <a:spcPct val="120000"/>
              </a:lnSpc>
            </a:pPr>
            <a:r>
              <a:rPr lang="en-US" sz="2400" dirty="0"/>
              <a:t>Achieved the </a:t>
            </a:r>
            <a:r>
              <a:rPr lang="en-US" sz="2400" b="1" dirty="0"/>
              <a:t>state-of-the-art results </a:t>
            </a:r>
          </a:p>
          <a:p>
            <a:pPr>
              <a:lnSpc>
                <a:spcPct val="120000"/>
              </a:lnSpc>
            </a:pPr>
            <a:r>
              <a:rPr lang="en-US" sz="2400" b="1" dirty="0"/>
              <a:t>Play a learning role </a:t>
            </a:r>
            <a:r>
              <a:rPr lang="en-US" sz="2400" dirty="0"/>
              <a:t>in self-supervised video representation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ED6D65-A2D5-4B8D-8A40-2903D11FE8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79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4476045-8903-4299-BD4C-B36BC70647B9}"/>
              </a:ext>
            </a:extLst>
          </p:cNvPr>
          <p:cNvGrpSpPr/>
          <p:nvPr/>
        </p:nvGrpSpPr>
        <p:grpSpPr>
          <a:xfrm>
            <a:off x="0" y="-10237"/>
            <a:ext cx="12192000" cy="383541"/>
            <a:chOff x="0" y="-10237"/>
            <a:chExt cx="12192000" cy="3835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9C0618FF-C2C7-4487-8FBA-A81284320A3D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0844A274-3DA1-4430-A2C9-F4CCEED52C92}"/>
                </a:ext>
              </a:extLst>
            </p:cNvPr>
            <p:cNvSpPr txBox="1"/>
            <p:nvPr/>
          </p:nvSpPr>
          <p:spPr>
            <a:xfrm>
              <a:off x="80278" y="-10237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AA2C4387-29E7-4B56-94AC-2799664A5B00}"/>
                </a:ext>
              </a:extLst>
            </p:cNvPr>
            <p:cNvSpPr txBox="1"/>
            <p:nvPr/>
          </p:nvSpPr>
          <p:spPr>
            <a:xfrm>
              <a:off x="4191346" y="35005"/>
              <a:ext cx="1203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FA42F935-4785-4015-A2C6-5DC91D54BBB2}"/>
                </a:ext>
              </a:extLst>
            </p:cNvPr>
            <p:cNvSpPr txBox="1"/>
            <p:nvPr/>
          </p:nvSpPr>
          <p:spPr>
            <a:xfrm>
              <a:off x="2045487" y="-10237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3AEC8AE-E328-418D-8587-89770981A210}"/>
                </a:ext>
              </a:extLst>
            </p:cNvPr>
            <p:cNvSpPr txBox="1"/>
            <p:nvPr/>
          </p:nvSpPr>
          <p:spPr>
            <a:xfrm>
              <a:off x="9340762" y="-10237"/>
              <a:ext cx="285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C0702FE4-02BF-4517-A061-1CB74FDFE5E0}"/>
                </a:ext>
              </a:extLst>
            </p:cNvPr>
            <p:cNvCxnSpPr>
              <a:cxnSpLocks/>
            </p:cNvCxnSpPr>
            <p:nvPr/>
          </p:nvCxnSpPr>
          <p:spPr>
            <a:xfrm>
              <a:off x="9340762" y="483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F2CDFF3-4B16-4BFC-8766-A33F5386A2B4}"/>
                </a:ext>
              </a:extLst>
            </p:cNvPr>
            <p:cNvCxnSpPr>
              <a:cxnSpLocks/>
            </p:cNvCxnSpPr>
            <p:nvPr/>
          </p:nvCxnSpPr>
          <p:spPr>
            <a:xfrm>
              <a:off x="1803715" y="483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BF99AB-A502-4605-9BF7-55D335BFE10D}"/>
                </a:ext>
              </a:extLst>
            </p:cNvPr>
            <p:cNvSpPr txBox="1"/>
            <p:nvPr/>
          </p:nvSpPr>
          <p:spPr>
            <a:xfrm>
              <a:off x="5764730" y="44187"/>
              <a:ext cx="122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5C90751-0627-424C-ABF1-D7B836FF7C4F}"/>
                </a:ext>
              </a:extLst>
            </p:cNvPr>
            <p:cNvSpPr txBox="1"/>
            <p:nvPr/>
          </p:nvSpPr>
          <p:spPr>
            <a:xfrm>
              <a:off x="7552746" y="30462"/>
              <a:ext cx="122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</p:grpSp>
      <p:pic>
        <p:nvPicPr>
          <p:cNvPr id="20" name="Graphic 19" descr="Checkbox Checked">
            <a:extLst>
              <a:ext uri="{FF2B5EF4-FFF2-40B4-BE49-F238E27FC236}">
                <a16:creationId xmlns:a16="http://schemas.microsoft.com/office/drawing/2014/main" id="{86B0B3A9-74B1-4CD7-B2FE-089CEAE745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37" y="1251712"/>
            <a:ext cx="532791" cy="532791"/>
          </a:xfrm>
          <a:prstGeom prst="rect">
            <a:avLst/>
          </a:prstGeom>
        </p:spPr>
      </p:pic>
      <p:pic>
        <p:nvPicPr>
          <p:cNvPr id="22" name="Graphic 21" descr="Checkbox Checked">
            <a:extLst>
              <a:ext uri="{FF2B5EF4-FFF2-40B4-BE49-F238E27FC236}">
                <a16:creationId xmlns:a16="http://schemas.microsoft.com/office/drawing/2014/main" id="{419EA6C0-6C10-4C4D-ACE5-E2EE3F26E2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37" y="2636012"/>
            <a:ext cx="532791" cy="532791"/>
          </a:xfrm>
          <a:prstGeom prst="rect">
            <a:avLst/>
          </a:prstGeom>
        </p:spPr>
      </p:pic>
      <p:pic>
        <p:nvPicPr>
          <p:cNvPr id="24" name="Graphic 23" descr="Checkbox Checked">
            <a:extLst>
              <a:ext uri="{FF2B5EF4-FFF2-40B4-BE49-F238E27FC236}">
                <a16:creationId xmlns:a16="http://schemas.microsoft.com/office/drawing/2014/main" id="{F22BD7F6-A819-4B1A-92F1-32B9C13329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37" y="3880612"/>
            <a:ext cx="532791" cy="532791"/>
          </a:xfrm>
          <a:prstGeom prst="rect">
            <a:avLst/>
          </a:prstGeom>
        </p:spPr>
      </p:pic>
      <p:pic>
        <p:nvPicPr>
          <p:cNvPr id="26" name="Graphic 25" descr="Checkbox Checked">
            <a:extLst>
              <a:ext uri="{FF2B5EF4-FFF2-40B4-BE49-F238E27FC236}">
                <a16:creationId xmlns:a16="http://schemas.microsoft.com/office/drawing/2014/main" id="{469A97F0-049B-453E-960C-1667BF2A1F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37" y="5226812"/>
            <a:ext cx="532791" cy="532791"/>
          </a:xfrm>
          <a:prstGeom prst="rect">
            <a:avLst/>
          </a:prstGeom>
        </p:spPr>
      </p:pic>
      <p:pic>
        <p:nvPicPr>
          <p:cNvPr id="28" name="Graphic 27" descr="Checkbox Checked">
            <a:extLst>
              <a:ext uri="{FF2B5EF4-FFF2-40B4-BE49-F238E27FC236}">
                <a16:creationId xmlns:a16="http://schemas.microsoft.com/office/drawing/2014/main" id="{0F69EA4A-247A-4CDF-98A9-6A8CA4D4AF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0037" y="5823712"/>
            <a:ext cx="532791" cy="532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411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2639"/>
            <a:ext cx="3356043" cy="96989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Handcrafted video representation (features)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8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59573-2BB9-4FC8-AC3A-D98C135BAEA6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9F198-8FFD-49C6-9F21-2D57B7FF614A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D892A-185A-435D-A32F-01968594BE9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21AD04-41D9-401F-80BA-4F4BA9C537F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8712A5E-30D0-4267-A91D-6BA5BF261E8A}"/>
                  </a:ext>
                </a:extLst>
              </p:cNvPr>
              <p:cNvSpPr/>
              <p:nvPr/>
            </p:nvSpPr>
            <p:spPr>
              <a:xfrm>
                <a:off x="3543910" y="25338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6AEBE-B6E9-4136-A532-1F0A7BB89261}"/>
                  </a:ext>
                </a:extLst>
              </p:cNvPr>
              <p:cNvSpPr txBox="1"/>
              <p:nvPr/>
            </p:nvSpPr>
            <p:spPr>
              <a:xfrm>
                <a:off x="3520332" y="28276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4731-F1CF-4642-90EC-5986785E041C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A983F7-8BA6-42D5-87FC-7360C73077CC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6352DA-F7BB-49F8-B290-5835CD9342F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94071C-3FBA-45B8-9C28-CBC70D102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D8A29-4BE5-4874-A7B5-39B767DC7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56A0E-3B5A-49CA-8217-31D48589386E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6F6EE87-FEBA-4D86-AD3A-6A1F1790D274}"/>
              </a:ext>
            </a:extLst>
          </p:cNvPr>
          <p:cNvSpPr txBox="1">
            <a:spLocks/>
          </p:cNvSpPr>
          <p:nvPr/>
        </p:nvSpPr>
        <p:spPr>
          <a:xfrm>
            <a:off x="2973832" y="442639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00458A"/>
                </a:solidFill>
              </a:rPr>
              <a:t>Supervised video representation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AFA94A-B0D4-4169-8969-B9F3DE80A36E}"/>
              </a:ext>
            </a:extLst>
          </p:cNvPr>
          <p:cNvSpPr txBox="1">
            <a:spLocks/>
          </p:cNvSpPr>
          <p:nvPr/>
        </p:nvSpPr>
        <p:spPr>
          <a:xfrm>
            <a:off x="5947664" y="432756"/>
            <a:ext cx="3356043" cy="95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image representation 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FD94D8-9C43-44E6-8E47-288D7F05ECF5}"/>
              </a:ext>
            </a:extLst>
          </p:cNvPr>
          <p:cNvSpPr txBox="1">
            <a:spLocks/>
          </p:cNvSpPr>
          <p:nvPr/>
        </p:nvSpPr>
        <p:spPr>
          <a:xfrm>
            <a:off x="8963059" y="451214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video representation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57CED0-9CD5-4AF3-BA29-FFE312E9683A}"/>
              </a:ext>
            </a:extLst>
          </p:cNvPr>
          <p:cNvSpPr/>
          <p:nvPr/>
        </p:nvSpPr>
        <p:spPr>
          <a:xfrm>
            <a:off x="3029393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58A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3E038A-815D-4964-A7C2-D47047301530}"/>
              </a:ext>
            </a:extLst>
          </p:cNvPr>
          <p:cNvSpPr/>
          <p:nvPr/>
        </p:nvSpPr>
        <p:spPr>
          <a:xfrm>
            <a:off x="582590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F24026-3238-4FE8-9737-079442DAC079}"/>
              </a:ext>
            </a:extLst>
          </p:cNvPr>
          <p:cNvSpPr/>
          <p:nvPr/>
        </p:nvSpPr>
        <p:spPr>
          <a:xfrm>
            <a:off x="899928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A87878A1-9ED8-4F9C-9401-5BB6A0B2FD92}"/>
              </a:ext>
            </a:extLst>
          </p:cNvPr>
          <p:cNvSpPr txBox="1">
            <a:spLocks/>
          </p:cNvSpPr>
          <p:nvPr/>
        </p:nvSpPr>
        <p:spPr>
          <a:xfrm>
            <a:off x="6743160" y="1703497"/>
            <a:ext cx="5485172" cy="411576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alibri" panose="020F050202020403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914400" lvl="1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Ingenious </a:t>
            </a:r>
            <a:r>
              <a:rPr lang="en-US" sz="3200" dirty="0">
                <a:solidFill>
                  <a:srgbClr val="004B8E"/>
                </a:solidFill>
              </a:rPr>
              <a:t>neural network architectures</a:t>
            </a:r>
          </a:p>
          <a:p>
            <a:pPr marL="1371600" lvl="2" indent="-457200">
              <a:lnSpc>
                <a:spcPct val="110000"/>
              </a:lnSpc>
              <a:buFontTx/>
              <a:buChar char="-"/>
            </a:pPr>
            <a:r>
              <a:rPr lang="en-US" sz="2400" dirty="0"/>
              <a:t>RGB: C3D, R(2+1)D, S3D, </a:t>
            </a:r>
            <a:r>
              <a:rPr lang="en-US" sz="2400" i="1" dirty="0"/>
              <a:t>etc.</a:t>
            </a:r>
          </a:p>
          <a:p>
            <a:pPr marL="1371600" lvl="2" indent="-457200">
              <a:lnSpc>
                <a:spcPct val="110000"/>
              </a:lnSpc>
              <a:buFontTx/>
              <a:buChar char="-"/>
            </a:pPr>
            <a:r>
              <a:rPr lang="en-US" sz="2400" dirty="0"/>
              <a:t>RGB + optical flow:  two stream, I3D, </a:t>
            </a:r>
            <a:r>
              <a:rPr lang="en-US" sz="2400" i="1" dirty="0"/>
              <a:t>etc.</a:t>
            </a:r>
            <a:r>
              <a:rPr lang="en-US" sz="2400" dirty="0"/>
              <a:t> </a:t>
            </a:r>
          </a:p>
          <a:p>
            <a:pPr marL="914400" lvl="1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Large mount of </a:t>
            </a:r>
            <a:r>
              <a:rPr lang="en-US" sz="3200" dirty="0">
                <a:solidFill>
                  <a:srgbClr val="004B8E"/>
                </a:solidFill>
              </a:rPr>
              <a:t>human-annotated</a:t>
            </a:r>
            <a:r>
              <a:rPr lang="en-US" sz="2800" dirty="0"/>
              <a:t> video data</a:t>
            </a:r>
          </a:p>
          <a:p>
            <a:pPr marL="914400" lvl="1" indent="-457200">
              <a:lnSpc>
                <a:spcPct val="110000"/>
              </a:lnSpc>
              <a:buFont typeface="Wingdings" panose="05000000000000000000" pitchFamily="2" charset="2"/>
              <a:buChar char="q"/>
            </a:pPr>
            <a:r>
              <a:rPr lang="en-US" sz="2800" dirty="0"/>
              <a:t>Substantial </a:t>
            </a:r>
            <a:r>
              <a:rPr lang="en-US" sz="2800" dirty="0">
                <a:solidFill>
                  <a:srgbClr val="004B8E"/>
                </a:solidFill>
              </a:rPr>
              <a:t>computational resources, </a:t>
            </a:r>
            <a:r>
              <a:rPr lang="en-US" sz="2800" i="1" dirty="0"/>
              <a:t>i.e., </a:t>
            </a:r>
            <a:r>
              <a:rPr lang="en-US" sz="2800" dirty="0"/>
              <a:t>GPU</a:t>
            </a:r>
          </a:p>
          <a:p>
            <a:pPr>
              <a:lnSpc>
                <a:spcPct val="110000"/>
              </a:lnSpc>
            </a:pPr>
            <a:endParaRPr lang="en-US" sz="3200" dirty="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E997B56-4A5F-4996-96E5-7ECC9B7EF0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7919" y="1687081"/>
            <a:ext cx="4235241" cy="167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25C797-63FB-4200-B11A-85C26579E1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9" r="2416"/>
          <a:stretch/>
        </p:blipFill>
        <p:spPr>
          <a:xfrm>
            <a:off x="786479" y="3761378"/>
            <a:ext cx="5467705" cy="232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F86D22D-93C6-4026-A1DA-5432942C803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728"/>
          <a:stretch/>
        </p:blipFill>
        <p:spPr>
          <a:xfrm>
            <a:off x="80278" y="1687081"/>
            <a:ext cx="2295210" cy="1674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924FCB9-0EA7-4023-9773-D79A463B4EA1}"/>
              </a:ext>
            </a:extLst>
          </p:cNvPr>
          <p:cNvSpPr txBox="1"/>
          <p:nvPr/>
        </p:nvSpPr>
        <p:spPr>
          <a:xfrm>
            <a:off x="236706" y="3361563"/>
            <a:ext cx="2474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[C3D. Tran </a:t>
            </a:r>
            <a:r>
              <a:rPr lang="en-US" sz="1400" i="1" dirty="0"/>
              <a:t>et al.</a:t>
            </a:r>
            <a:r>
              <a:rPr lang="en-US" sz="1400" dirty="0"/>
              <a:t> ICCV 2015]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A6F1D4-2A52-4C4F-A97E-75556CD6D6DB}"/>
              </a:ext>
            </a:extLst>
          </p:cNvPr>
          <p:cNvSpPr txBox="1"/>
          <p:nvPr/>
        </p:nvSpPr>
        <p:spPr>
          <a:xfrm>
            <a:off x="3520332" y="3361563"/>
            <a:ext cx="3663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[Two-stream. </a:t>
            </a:r>
            <a:r>
              <a:rPr lang="en-US" sz="1400" dirty="0" err="1"/>
              <a:t>Simonyan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 </a:t>
            </a:r>
            <a:r>
              <a:rPr lang="en-US" sz="1400" dirty="0" err="1"/>
              <a:t>NeurIPS</a:t>
            </a:r>
            <a:r>
              <a:rPr lang="en-US" sz="1400" dirty="0"/>
              <a:t> 2014]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8B5CC72-E8F3-458E-B2FF-D0A849DDB361}"/>
              </a:ext>
            </a:extLst>
          </p:cNvPr>
          <p:cNvSpPr txBox="1"/>
          <p:nvPr/>
        </p:nvSpPr>
        <p:spPr>
          <a:xfrm>
            <a:off x="3856618" y="6087538"/>
            <a:ext cx="3663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[R(2+1)D. Tran </a:t>
            </a:r>
            <a:r>
              <a:rPr lang="en-US" sz="1400" i="1" dirty="0"/>
              <a:t>et al.</a:t>
            </a:r>
            <a:r>
              <a:rPr lang="en-US" sz="1400" dirty="0"/>
              <a:t> CVPR 2018]</a:t>
            </a:r>
          </a:p>
        </p:txBody>
      </p:sp>
    </p:spTree>
    <p:extLst>
      <p:ext uri="{BB962C8B-B14F-4D97-AF65-F5344CB8AC3E}">
        <p14:creationId xmlns:p14="http://schemas.microsoft.com/office/powerpoint/2010/main" val="24858761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054D20-8ABF-4ABE-82AE-05F1D52B4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B3FE14-6B2D-429F-80D2-22EB3A095A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2719" y="1357367"/>
            <a:ext cx="11006328" cy="4952840"/>
          </a:xfrm>
        </p:spPr>
        <p:txBody>
          <a:bodyPr/>
          <a:lstStyle/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Adaptive sampling rate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Audio + video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dirty="0"/>
              <a:t>Apply pace prediction task to audio data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Non-curated dataset</a:t>
            </a:r>
          </a:p>
          <a:p>
            <a:pPr marL="914400" lvl="1" indent="-457200">
              <a:lnSpc>
                <a:spcPct val="125000"/>
              </a:lnSpc>
              <a:buFontTx/>
              <a:buChar char="-"/>
            </a:pPr>
            <a:r>
              <a:rPr lang="en-US" dirty="0"/>
              <a:t>How would the self-supervised video representation learning methods be influenced by noisy data?</a:t>
            </a:r>
          </a:p>
          <a:p>
            <a:pPr marL="514350" indent="-514350">
              <a:lnSpc>
                <a:spcPct val="125000"/>
              </a:lnSpc>
              <a:buFont typeface="+mj-lt"/>
              <a:buAutoNum type="arabicPeriod"/>
            </a:pPr>
            <a:r>
              <a:rPr lang="en-US" dirty="0"/>
              <a:t>From self-supervised learning to semi-supervised learning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0D247-74C3-48E2-8610-BDF1AAB6D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80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94A08CF-3328-4839-8408-1B06DC0437A5}"/>
              </a:ext>
            </a:extLst>
          </p:cNvPr>
          <p:cNvGrpSpPr/>
          <p:nvPr/>
        </p:nvGrpSpPr>
        <p:grpSpPr>
          <a:xfrm>
            <a:off x="0" y="-10237"/>
            <a:ext cx="12192000" cy="383541"/>
            <a:chOff x="0" y="-10237"/>
            <a:chExt cx="12192000" cy="383541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4F7C4934-0621-4D60-ABB5-BA2E1350D093}"/>
                </a:ext>
              </a:extLst>
            </p:cNvPr>
            <p:cNvSpPr/>
            <p:nvPr/>
          </p:nvSpPr>
          <p:spPr>
            <a:xfrm>
              <a:off x="0" y="-9726"/>
              <a:ext cx="12192000" cy="380357"/>
            </a:xfrm>
            <a:prstGeom prst="rect">
              <a:avLst/>
            </a:prstGeom>
            <a:solidFill>
              <a:srgbClr val="00458A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 dirty="0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4D23DAB-60AE-4DCB-A5E6-DF07246640C1}"/>
                </a:ext>
              </a:extLst>
            </p:cNvPr>
            <p:cNvSpPr txBox="1"/>
            <p:nvPr/>
          </p:nvSpPr>
          <p:spPr>
            <a:xfrm>
              <a:off x="80278" y="-10237"/>
              <a:ext cx="26680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Introduction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59C3A47-A6AF-43E8-A49A-97366E2F99D8}"/>
                </a:ext>
              </a:extLst>
            </p:cNvPr>
            <p:cNvSpPr txBox="1"/>
            <p:nvPr/>
          </p:nvSpPr>
          <p:spPr>
            <a:xfrm>
              <a:off x="4191346" y="35005"/>
              <a:ext cx="120305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1BB842F-5C17-4F49-8827-D5562D9CC348}"/>
                </a:ext>
              </a:extLst>
            </p:cNvPr>
            <p:cNvSpPr txBox="1"/>
            <p:nvPr/>
          </p:nvSpPr>
          <p:spPr>
            <a:xfrm>
              <a:off x="2045487" y="-10237"/>
              <a:ext cx="16758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Methodology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8E91FDFA-B3CB-47CB-A9E8-614082E9DEA4}"/>
                </a:ext>
              </a:extLst>
            </p:cNvPr>
            <p:cNvSpPr txBox="1"/>
            <p:nvPr/>
          </p:nvSpPr>
          <p:spPr>
            <a:xfrm>
              <a:off x="9340762" y="-10237"/>
              <a:ext cx="285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rgbClr val="FFC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Conclusions</a:t>
              </a:r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4F2B145B-EA4F-40D9-A66D-EAE11BEDC50D}"/>
                </a:ext>
              </a:extLst>
            </p:cNvPr>
            <p:cNvCxnSpPr>
              <a:cxnSpLocks/>
            </p:cNvCxnSpPr>
            <p:nvPr/>
          </p:nvCxnSpPr>
          <p:spPr>
            <a:xfrm>
              <a:off x="9340762" y="483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0E71D96-6E59-4BDA-B30F-C17401BB214A}"/>
                </a:ext>
              </a:extLst>
            </p:cNvPr>
            <p:cNvCxnSpPr>
              <a:cxnSpLocks/>
            </p:cNvCxnSpPr>
            <p:nvPr/>
          </p:nvCxnSpPr>
          <p:spPr>
            <a:xfrm>
              <a:off x="1803715" y="4836"/>
              <a:ext cx="0" cy="368468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A8A2E22-7620-4A6E-8712-FB81B05E7C32}"/>
                </a:ext>
              </a:extLst>
            </p:cNvPr>
            <p:cNvSpPr txBox="1"/>
            <p:nvPr/>
          </p:nvSpPr>
          <p:spPr>
            <a:xfrm>
              <a:off x="5764730" y="44187"/>
              <a:ext cx="122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AA315B8-F402-421B-A9DE-81247416E8BD}"/>
                </a:ext>
              </a:extLst>
            </p:cNvPr>
            <p:cNvSpPr txBox="1"/>
            <p:nvPr/>
          </p:nvSpPr>
          <p:spPr>
            <a:xfrm>
              <a:off x="7552746" y="30462"/>
              <a:ext cx="122629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Part III</a:t>
              </a:r>
            </a:p>
          </p:txBody>
        </p:sp>
      </p:grpSp>
      <p:pic>
        <p:nvPicPr>
          <p:cNvPr id="16" name="Graphic 15" descr="Brain in head">
            <a:extLst>
              <a:ext uri="{FF2B5EF4-FFF2-40B4-BE49-F238E27FC236}">
                <a16:creationId xmlns:a16="http://schemas.microsoft.com/office/drawing/2014/main" id="{AC73BE60-4EB0-47F4-BE5D-B1C332BEFB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flipH="1">
            <a:off x="8185715" y="994113"/>
            <a:ext cx="1539365" cy="1539365"/>
          </a:xfrm>
          <a:prstGeom prst="rect">
            <a:avLst/>
          </a:prstGeom>
        </p:spPr>
      </p:pic>
      <p:pic>
        <p:nvPicPr>
          <p:cNvPr id="18" name="Graphic 17" descr="Voice">
            <a:extLst>
              <a:ext uri="{FF2B5EF4-FFF2-40B4-BE49-F238E27FC236}">
                <a16:creationId xmlns:a16="http://schemas.microsoft.com/office/drawing/2014/main" id="{179A2D64-640C-4DD2-9DC1-EF7BB0D0814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04647" y="1306596"/>
            <a:ext cx="914400" cy="914400"/>
          </a:xfrm>
          <a:prstGeom prst="rect">
            <a:avLst/>
          </a:prstGeom>
        </p:spPr>
      </p:pic>
      <p:pic>
        <p:nvPicPr>
          <p:cNvPr id="20" name="Graphic 19" descr="Ear">
            <a:extLst>
              <a:ext uri="{FF2B5EF4-FFF2-40B4-BE49-F238E27FC236}">
                <a16:creationId xmlns:a16="http://schemas.microsoft.com/office/drawing/2014/main" id="{A3C24DF8-9028-4DEC-A2FB-0B5B408CD87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481183" y="1306596"/>
            <a:ext cx="914400" cy="914400"/>
          </a:xfrm>
          <a:prstGeom prst="rect">
            <a:avLst/>
          </a:prstGeom>
        </p:spPr>
      </p:pic>
      <p:pic>
        <p:nvPicPr>
          <p:cNvPr id="22" name="Picture 4" descr="Matrix Bullet GIF | Gfycat">
            <a:extLst>
              <a:ext uri="{FF2B5EF4-FFF2-40B4-BE49-F238E27FC236}">
                <a16:creationId xmlns:a16="http://schemas.microsoft.com/office/drawing/2014/main" id="{3A8DB084-4DDD-45ED-862A-90CF2A1DC9F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8919" y="1286003"/>
            <a:ext cx="1676785" cy="96366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0422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AE0FD-60A0-4537-92B0-71F1CAAB8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Acknowledgement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AB118B-F087-45DC-803F-01238CD765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472" y="1507237"/>
            <a:ext cx="11006328" cy="4731638"/>
          </a:xfrm>
        </p:spPr>
        <p:txBody>
          <a:bodyPr>
            <a:normAutofit/>
          </a:bodyPr>
          <a:lstStyle/>
          <a:p>
            <a:pPr marL="457200" indent="-457200">
              <a:buFontTx/>
              <a:buChar char="-"/>
            </a:pPr>
            <a:r>
              <a:rPr lang="en-HK" sz="2800" dirty="0"/>
              <a:t>Thank Prof Yun-Hui LIU for his consistent support and generous advice</a:t>
            </a:r>
          </a:p>
          <a:p>
            <a:pPr marL="457200" indent="-457200">
              <a:buFontTx/>
              <a:buChar char="-"/>
            </a:pPr>
            <a:r>
              <a:rPr lang="en-HK" sz="2800" dirty="0"/>
              <a:t>Thank Prof </a:t>
            </a:r>
            <a:r>
              <a:rPr lang="en-HK" sz="2800" dirty="0" err="1"/>
              <a:t>Pheng</a:t>
            </a:r>
            <a:r>
              <a:rPr lang="en-HK" sz="2800" dirty="0"/>
              <a:t> Ann HENG, Prof Qi DOU, Prof Jun WANG for their time and helpful suggestions</a:t>
            </a:r>
          </a:p>
          <a:p>
            <a:pPr marL="457200" indent="-457200">
              <a:buFontTx/>
              <a:buChar char="-"/>
            </a:pPr>
            <a:r>
              <a:rPr lang="en-HK" dirty="0"/>
              <a:t>Thanks </a:t>
            </a:r>
            <a:r>
              <a:rPr lang="en-HK" dirty="0" err="1"/>
              <a:t>Dr.</a:t>
            </a:r>
            <a:r>
              <a:rPr lang="en-HK" dirty="0"/>
              <a:t> </a:t>
            </a:r>
            <a:r>
              <a:rPr lang="en-HK" dirty="0" err="1"/>
              <a:t>Jianbo</a:t>
            </a:r>
            <a:r>
              <a:rPr lang="en-HK" dirty="0"/>
              <a:t> JIAO, </a:t>
            </a:r>
            <a:r>
              <a:rPr lang="en-HK" dirty="0" err="1"/>
              <a:t>Dr.</a:t>
            </a:r>
            <a:r>
              <a:rPr lang="en-HK" dirty="0"/>
              <a:t> </a:t>
            </a:r>
            <a:r>
              <a:rPr lang="en-HK" dirty="0" err="1"/>
              <a:t>Linchao</a:t>
            </a:r>
            <a:r>
              <a:rPr lang="en-HK" dirty="0"/>
              <a:t> BAO, and </a:t>
            </a:r>
            <a:r>
              <a:rPr lang="en-HK" dirty="0" err="1"/>
              <a:t>Dr.</a:t>
            </a:r>
            <a:r>
              <a:rPr lang="en-HK" dirty="0"/>
              <a:t> Wei Liu for their helpful advice</a:t>
            </a:r>
          </a:p>
          <a:p>
            <a:pPr marL="457200" indent="-457200">
              <a:buFontTx/>
              <a:buChar char="-"/>
            </a:pPr>
            <a:r>
              <a:rPr lang="en-HK" sz="2800" dirty="0"/>
              <a:t>Thank my lab mates in CUHK T Stone Robotics Institute</a:t>
            </a:r>
          </a:p>
          <a:p>
            <a:pPr marL="457200" indent="-457200">
              <a:buFontTx/>
              <a:buChar char="-"/>
            </a:pPr>
            <a:r>
              <a:rPr lang="en-US" dirty="0"/>
              <a:t>Th</a:t>
            </a:r>
            <a:r>
              <a:rPr lang="en-US" sz="2800" dirty="0"/>
              <a:t>ank administrative staff and the technicians of the MAE department for their help</a:t>
            </a:r>
            <a:endParaRPr lang="en-HK" sz="2800" dirty="0"/>
          </a:p>
          <a:p>
            <a:r>
              <a:rPr lang="en-US" dirty="0"/>
              <a:t>-    T</a:t>
            </a:r>
            <a:r>
              <a:rPr lang="en-US" altLang="zh-CN" dirty="0"/>
              <a:t>hank my family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347210-1C10-4921-9004-50E169E1B4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81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A82BFB-21A7-47A3-B37B-C47408F1DC38}"/>
              </a:ext>
            </a:extLst>
          </p:cNvPr>
          <p:cNvSpPr/>
          <p:nvPr/>
        </p:nvSpPr>
        <p:spPr>
          <a:xfrm>
            <a:off x="0" y="1"/>
            <a:ext cx="12192000" cy="380357"/>
          </a:xfrm>
          <a:prstGeom prst="rect">
            <a:avLst/>
          </a:prstGeom>
          <a:solidFill>
            <a:srgbClr val="00458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76881522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C8C223-41ED-4771-B24C-2F51FF31E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82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5BB0EA4-FF0A-460D-9971-4094A359BFA2}"/>
              </a:ext>
            </a:extLst>
          </p:cNvPr>
          <p:cNvSpPr/>
          <p:nvPr/>
        </p:nvSpPr>
        <p:spPr>
          <a:xfrm>
            <a:off x="-1" y="0"/>
            <a:ext cx="4786009" cy="6858000"/>
          </a:xfrm>
          <a:prstGeom prst="rect">
            <a:avLst/>
          </a:prstGeom>
          <a:solidFill>
            <a:srgbClr val="004B8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4A0859F-33FD-4C09-BEE4-48C43CF50CDB}"/>
              </a:ext>
            </a:extLst>
          </p:cNvPr>
          <p:cNvSpPr txBox="1"/>
          <p:nvPr/>
        </p:nvSpPr>
        <p:spPr>
          <a:xfrm>
            <a:off x="-1152727" y="2705725"/>
            <a:ext cx="685800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800" dirty="0">
                <a:solidFill>
                  <a:schemeClr val="bg2">
                    <a:lumMod val="9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7EEDF1F-A695-4CFB-A7C6-03D26061FC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231" y="2705725"/>
            <a:ext cx="4711700" cy="176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13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13A56-E4CF-4EA3-975D-707597EA08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442639"/>
            <a:ext cx="3356043" cy="969899"/>
          </a:xfrm>
        </p:spPr>
        <p:txBody>
          <a:bodyPr>
            <a:normAutofit/>
          </a:bodyPr>
          <a:lstStyle/>
          <a:p>
            <a:pPr algn="ctr"/>
            <a:r>
              <a:rPr lang="en-US" sz="2000" dirty="0">
                <a:solidFill>
                  <a:schemeClr val="bg2"/>
                </a:solidFill>
              </a:rPr>
              <a:t>Handcrafted video representation (features)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8B7641-D511-4774-B4AC-0E94D2CC3E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A0A8A-0A2B-4597-969A-E1C6BD4EB33B}" type="slidenum">
              <a:rPr lang="en-US" smtClean="0"/>
              <a:t>9</a:t>
            </a:fld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6F59573-2BB9-4FC8-AC3A-D98C135BAEA6}"/>
              </a:ext>
            </a:extLst>
          </p:cNvPr>
          <p:cNvGrpSpPr/>
          <p:nvPr/>
        </p:nvGrpSpPr>
        <p:grpSpPr>
          <a:xfrm>
            <a:off x="0" y="-2502"/>
            <a:ext cx="12228332" cy="382860"/>
            <a:chOff x="0" y="-2502"/>
            <a:chExt cx="12228332" cy="38286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0809F198-8FFD-49C6-9F21-2D57B7FF614A}"/>
                </a:ext>
              </a:extLst>
            </p:cNvPr>
            <p:cNvGrpSpPr/>
            <p:nvPr/>
          </p:nvGrpSpPr>
          <p:grpSpPr>
            <a:xfrm>
              <a:off x="0" y="-2502"/>
              <a:ext cx="12228332" cy="382860"/>
              <a:chOff x="0" y="-2502"/>
              <a:chExt cx="12228332" cy="38286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19D892A-185A-435D-A32F-01968594BE95}"/>
                  </a:ext>
                </a:extLst>
              </p:cNvPr>
              <p:cNvSpPr/>
              <p:nvPr/>
            </p:nvSpPr>
            <p:spPr>
              <a:xfrm>
                <a:off x="0" y="1"/>
                <a:ext cx="12192000" cy="380357"/>
              </a:xfrm>
              <a:prstGeom prst="rect">
                <a:avLst/>
              </a:prstGeom>
              <a:solidFill>
                <a:srgbClr val="00458A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 dirty="0"/>
              </a:p>
            </p:txBody>
          </p: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1D21AD04-41D9-401F-80BA-4F4BA9C537FE}"/>
                  </a:ext>
                </a:extLst>
              </p:cNvPr>
              <p:cNvSpPr txBox="1"/>
              <p:nvPr/>
            </p:nvSpPr>
            <p:spPr>
              <a:xfrm>
                <a:off x="80278" y="-2502"/>
                <a:ext cx="26680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rgbClr val="FFC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Introduction</a:t>
                </a:r>
              </a:p>
            </p:txBody>
          </p:sp>
          <p:sp>
            <p:nvSpPr>
              <p:cNvPr id="16" name="Rectangle: Rounded Corners 15">
                <a:extLst>
                  <a:ext uri="{FF2B5EF4-FFF2-40B4-BE49-F238E27FC236}">
                    <a16:creationId xmlns:a16="http://schemas.microsoft.com/office/drawing/2014/main" id="{78712A5E-30D0-4267-A91D-6BA5BF261E8A}"/>
                  </a:ext>
                </a:extLst>
              </p:cNvPr>
              <p:cNvSpPr/>
              <p:nvPr/>
            </p:nvSpPr>
            <p:spPr>
              <a:xfrm>
                <a:off x="3543910" y="25338"/>
                <a:ext cx="1189640" cy="325251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FC56AEBE-B6E9-4136-A532-1F0A7BB89261}"/>
                  </a:ext>
                </a:extLst>
              </p:cNvPr>
              <p:cNvSpPr txBox="1"/>
              <p:nvPr/>
            </p:nvSpPr>
            <p:spPr>
              <a:xfrm>
                <a:off x="3520332" y="28276"/>
                <a:ext cx="132153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rgbClr val="00458A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Related work</a:t>
                </a:r>
              </a:p>
            </p:txBody>
          </p:sp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F8D34731-F1CF-4642-90EC-5986785E041C}"/>
                  </a:ext>
                </a:extLst>
              </p:cNvPr>
              <p:cNvSpPr txBox="1"/>
              <p:nvPr/>
            </p:nvSpPr>
            <p:spPr>
              <a:xfrm>
                <a:off x="5289796" y="28276"/>
                <a:ext cx="266808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Our contributions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8A983F7-8BA6-42D5-87FC-7360C73077CC}"/>
                  </a:ext>
                </a:extLst>
              </p:cNvPr>
              <p:cNvSpPr txBox="1"/>
              <p:nvPr/>
            </p:nvSpPr>
            <p:spPr>
              <a:xfrm>
                <a:off x="7383295" y="-2502"/>
                <a:ext cx="232166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Methodology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86352DA-F7BB-49F8-B290-5835CD9342FB}"/>
                  </a:ext>
                </a:extLst>
              </p:cNvPr>
              <p:cNvSpPr txBox="1"/>
              <p:nvPr/>
            </p:nvSpPr>
            <p:spPr>
              <a:xfrm>
                <a:off x="9727347" y="-2502"/>
                <a:ext cx="2500985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2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Conclusions</a:t>
                </a:r>
              </a:p>
            </p:txBody>
          </p:sp>
          <p:cxnSp>
            <p:nvCxnSpPr>
              <p:cNvPr id="27" name="Straight Connector 26">
                <a:extLst>
                  <a:ext uri="{FF2B5EF4-FFF2-40B4-BE49-F238E27FC236}">
                    <a16:creationId xmlns:a16="http://schemas.microsoft.com/office/drawing/2014/main" id="{EC94071C-3FBA-45B8-9C28-CBC70D102F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383294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>
                <a:extLst>
                  <a:ext uri="{FF2B5EF4-FFF2-40B4-BE49-F238E27FC236}">
                    <a16:creationId xmlns:a16="http://schemas.microsoft.com/office/drawing/2014/main" id="{342D8A29-4BE5-4874-A7B5-39B767DC7F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04962" y="11890"/>
                <a:ext cx="0" cy="368468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F556A0E-3B5A-49CA-8217-31D48589386E}"/>
                </a:ext>
              </a:extLst>
            </p:cNvPr>
            <p:cNvSpPr txBox="1"/>
            <p:nvPr/>
          </p:nvSpPr>
          <p:spPr>
            <a:xfrm>
              <a:off x="1923207" y="28276"/>
              <a:ext cx="118964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Background</a:t>
              </a:r>
            </a:p>
          </p:txBody>
        </p:sp>
      </p:grpSp>
      <p:sp>
        <p:nvSpPr>
          <p:cNvPr id="25" name="Title 1">
            <a:extLst>
              <a:ext uri="{FF2B5EF4-FFF2-40B4-BE49-F238E27FC236}">
                <a16:creationId xmlns:a16="http://schemas.microsoft.com/office/drawing/2014/main" id="{86F6EE87-FEBA-4D86-AD3A-6A1F1790D274}"/>
              </a:ext>
            </a:extLst>
          </p:cNvPr>
          <p:cNvSpPr txBox="1">
            <a:spLocks/>
          </p:cNvSpPr>
          <p:nvPr/>
        </p:nvSpPr>
        <p:spPr>
          <a:xfrm>
            <a:off x="2973832" y="442639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rgbClr val="00458A"/>
                </a:solidFill>
              </a:rPr>
              <a:t>Supervised video representation learning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EAFA94A-B0D4-4169-8969-B9F3DE80A36E}"/>
              </a:ext>
            </a:extLst>
          </p:cNvPr>
          <p:cNvSpPr txBox="1">
            <a:spLocks/>
          </p:cNvSpPr>
          <p:nvPr/>
        </p:nvSpPr>
        <p:spPr>
          <a:xfrm>
            <a:off x="5947664" y="432756"/>
            <a:ext cx="3356043" cy="950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image representation learning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BFD94D8-9C43-44E6-8E47-288D7F05ECF5}"/>
              </a:ext>
            </a:extLst>
          </p:cNvPr>
          <p:cNvSpPr txBox="1">
            <a:spLocks/>
          </p:cNvSpPr>
          <p:nvPr/>
        </p:nvSpPr>
        <p:spPr>
          <a:xfrm>
            <a:off x="8963059" y="451214"/>
            <a:ext cx="3356043" cy="96989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2F528F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algn="ctr"/>
            <a:r>
              <a:rPr lang="en-US" sz="2000" dirty="0">
                <a:solidFill>
                  <a:schemeClr val="bg2"/>
                </a:solidFill>
              </a:rPr>
              <a:t>Self-supervised video representation learning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E57CED0-9CD5-4AF3-BA29-FFE312E9683A}"/>
              </a:ext>
            </a:extLst>
          </p:cNvPr>
          <p:cNvSpPr/>
          <p:nvPr/>
        </p:nvSpPr>
        <p:spPr>
          <a:xfrm>
            <a:off x="3029393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458A"/>
              </a:solidFill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583E038A-815D-4964-A7C2-D47047301530}"/>
              </a:ext>
            </a:extLst>
          </p:cNvPr>
          <p:cNvSpPr/>
          <p:nvPr/>
        </p:nvSpPr>
        <p:spPr>
          <a:xfrm>
            <a:off x="582590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F4F24026-3238-4FE8-9737-079442DAC079}"/>
              </a:ext>
            </a:extLst>
          </p:cNvPr>
          <p:cNvSpPr/>
          <p:nvPr/>
        </p:nvSpPr>
        <p:spPr>
          <a:xfrm>
            <a:off x="8999282" y="722640"/>
            <a:ext cx="326650" cy="238577"/>
          </a:xfrm>
          <a:prstGeom prst="rightArrow">
            <a:avLst/>
          </a:prstGeom>
          <a:noFill/>
          <a:ln w="190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8" name="Graphic 37" descr="Checkbox Crossed">
            <a:extLst>
              <a:ext uri="{FF2B5EF4-FFF2-40B4-BE49-F238E27FC236}">
                <a16:creationId xmlns:a16="http://schemas.microsoft.com/office/drawing/2014/main" id="{9D823223-DB64-436F-9B24-5A722AF73F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4739" y="3306322"/>
            <a:ext cx="635829" cy="635829"/>
          </a:xfrm>
          <a:prstGeom prst="rect">
            <a:avLst/>
          </a:prstGeom>
        </p:spPr>
      </p:pic>
      <p:pic>
        <p:nvPicPr>
          <p:cNvPr id="32" name="Graphic 31" descr="Checkbox Crossed">
            <a:extLst>
              <a:ext uri="{FF2B5EF4-FFF2-40B4-BE49-F238E27FC236}">
                <a16:creationId xmlns:a16="http://schemas.microsoft.com/office/drawing/2014/main" id="{C3983919-301D-4F24-929B-6C019B309C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134739" y="1563139"/>
            <a:ext cx="635829" cy="635829"/>
          </a:xfrm>
          <a:prstGeom prst="rect">
            <a:avLst/>
          </a:prstGeom>
        </p:spPr>
      </p:pic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F3A95E83-5930-484F-A2FC-E7F35DB10DDD}"/>
              </a:ext>
            </a:extLst>
          </p:cNvPr>
          <p:cNvSpPr txBox="1">
            <a:spLocks/>
          </p:cNvSpPr>
          <p:nvPr/>
        </p:nvSpPr>
        <p:spPr>
          <a:xfrm>
            <a:off x="7858117" y="1643652"/>
            <a:ext cx="4025093" cy="1598786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alibri" panose="020F050202020403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Heavy dependence on labeled video data,</a:t>
            </a:r>
            <a:r>
              <a:rPr lang="en-US" altLang="zh-CN" sz="2800" dirty="0"/>
              <a:t> expensive and time-consuming</a:t>
            </a:r>
            <a:endParaRPr lang="en-US" sz="2800" dirty="0"/>
          </a:p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1C1E6D-22D8-42C4-8DE3-B530B17D2123}"/>
              </a:ext>
            </a:extLst>
          </p:cNvPr>
          <p:cNvSpPr txBox="1">
            <a:spLocks/>
          </p:cNvSpPr>
          <p:nvPr/>
        </p:nvSpPr>
        <p:spPr>
          <a:xfrm>
            <a:off x="7858117" y="3354962"/>
            <a:ext cx="4155023" cy="232616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Calibri" panose="020F0502020204030204" pitchFamily="34" charset="0"/>
              <a:buNone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dirty="0"/>
              <a:t>Fail to utilize large amount of unlabeled video data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-  </a:t>
            </a:r>
            <a:r>
              <a:rPr lang="en-US" sz="2000" u="sng" dirty="0"/>
              <a:t>Users in YouTube upload more than 500 hours videos every single minute[1]</a:t>
            </a:r>
            <a:endParaRPr lang="en-US" sz="2800" u="sng" dirty="0"/>
          </a:p>
          <a:p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7A8C67A-B6D2-4857-8E05-6DEF5E4F19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7919" y="1687081"/>
            <a:ext cx="4235241" cy="16744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0DF3A7D-E72B-48EE-9F6A-C554597A0DC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759" r="2416"/>
          <a:stretch/>
        </p:blipFill>
        <p:spPr>
          <a:xfrm>
            <a:off x="786479" y="3761378"/>
            <a:ext cx="5467705" cy="23261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631CC3-972A-47A7-B49C-26A67049131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28"/>
          <a:stretch/>
        </p:blipFill>
        <p:spPr>
          <a:xfrm>
            <a:off x="80278" y="1687081"/>
            <a:ext cx="2295210" cy="16744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DF9D0A48-A4D7-47D6-A86E-47F69500BA53}"/>
              </a:ext>
            </a:extLst>
          </p:cNvPr>
          <p:cNvSpPr txBox="1"/>
          <p:nvPr/>
        </p:nvSpPr>
        <p:spPr>
          <a:xfrm>
            <a:off x="236706" y="3361563"/>
            <a:ext cx="24748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[C3D. Tran </a:t>
            </a:r>
            <a:r>
              <a:rPr lang="en-US" sz="1400" i="1" dirty="0"/>
              <a:t>et al.</a:t>
            </a:r>
            <a:r>
              <a:rPr lang="en-US" sz="1400" dirty="0"/>
              <a:t> ICCV 2015]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4F73C1-8BE8-4FD2-AF30-014162FD32F4}"/>
              </a:ext>
            </a:extLst>
          </p:cNvPr>
          <p:cNvSpPr txBox="1"/>
          <p:nvPr/>
        </p:nvSpPr>
        <p:spPr>
          <a:xfrm>
            <a:off x="3856618" y="6087538"/>
            <a:ext cx="3663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[R(2+1)D. Tran </a:t>
            </a:r>
            <a:r>
              <a:rPr lang="en-US" sz="1400" i="1" dirty="0"/>
              <a:t>et al.</a:t>
            </a:r>
            <a:r>
              <a:rPr lang="en-US" sz="1400" dirty="0"/>
              <a:t> CVPR 2018]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F59BCC4-9A0A-4834-A483-8D329F42BC00}"/>
              </a:ext>
            </a:extLst>
          </p:cNvPr>
          <p:cNvSpPr txBox="1"/>
          <p:nvPr/>
        </p:nvSpPr>
        <p:spPr>
          <a:xfrm>
            <a:off x="3520332" y="3361563"/>
            <a:ext cx="36636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[Two-stream. </a:t>
            </a:r>
            <a:r>
              <a:rPr lang="en-US" sz="1400" dirty="0" err="1"/>
              <a:t>Simonyan</a:t>
            </a:r>
            <a:r>
              <a:rPr lang="en-US" sz="1400" dirty="0"/>
              <a:t> </a:t>
            </a:r>
            <a:r>
              <a:rPr lang="en-US" sz="1400" i="1" dirty="0"/>
              <a:t>et al.</a:t>
            </a:r>
            <a:r>
              <a:rPr lang="en-US" sz="1400" dirty="0"/>
              <a:t> </a:t>
            </a:r>
            <a:r>
              <a:rPr lang="en-US" sz="1400" dirty="0" err="1"/>
              <a:t>NeurIPS</a:t>
            </a:r>
            <a:r>
              <a:rPr lang="en-US" sz="1400" dirty="0"/>
              <a:t> 2014]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CC260B3-43C6-4D78-9555-472168D703FF}"/>
              </a:ext>
            </a:extLst>
          </p:cNvPr>
          <p:cNvSpPr txBox="1"/>
          <p:nvPr/>
        </p:nvSpPr>
        <p:spPr>
          <a:xfrm>
            <a:off x="6834080" y="5979816"/>
            <a:ext cx="46570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[1] https://www.tubefilter.com/2019/05/07/number-hours-video-uploaded-toyoutube-per-minute/.</a:t>
            </a:r>
          </a:p>
        </p:txBody>
      </p:sp>
    </p:spTree>
    <p:extLst>
      <p:ext uri="{BB962C8B-B14F-4D97-AF65-F5344CB8AC3E}">
        <p14:creationId xmlns:p14="http://schemas.microsoft.com/office/powerpoint/2010/main" val="42652958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hk_curi_ma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uhk_curi_mae" id="{2BB47C8F-19D3-48D8-B23C-54DE4B46F96E}" vid="{1EAB22B6-807D-41D1-A9FF-69568CB0FCA2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10252</TotalTime>
  <Words>5362</Words>
  <Application>Microsoft Office PowerPoint</Application>
  <PresentationFormat>Widescreen</PresentationFormat>
  <Paragraphs>1687</Paragraphs>
  <Slides>82</Slides>
  <Notes>56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1" baseType="lpstr">
      <vt:lpstr>Arial</vt:lpstr>
      <vt:lpstr>Book Antiqua</vt:lpstr>
      <vt:lpstr>Calibri</vt:lpstr>
      <vt:lpstr>Calibri Light</vt:lpstr>
      <vt:lpstr>Cambria Math</vt:lpstr>
      <vt:lpstr>Times New Roman</vt:lpstr>
      <vt:lpstr>Wingdings</vt:lpstr>
      <vt:lpstr>Office Theme</vt:lpstr>
      <vt:lpstr>cuhk_curi_mae</vt:lpstr>
      <vt:lpstr>Self-supervised  Video Representation Learning</vt:lpstr>
      <vt:lpstr>Content</vt:lpstr>
      <vt:lpstr>Video understanding</vt:lpstr>
      <vt:lpstr>Can a computer understand this video?</vt:lpstr>
      <vt:lpstr>PowerPoint Presentation</vt:lpstr>
      <vt:lpstr>Applications</vt:lpstr>
      <vt:lpstr>Handcrafted video representation (features)</vt:lpstr>
      <vt:lpstr>Handcrafted video representation (features)</vt:lpstr>
      <vt:lpstr>Handcrafted video representation (features)</vt:lpstr>
      <vt:lpstr>Handcrafted video representation (features)</vt:lpstr>
      <vt:lpstr>Handcrafted video representation (features)</vt:lpstr>
      <vt:lpstr>Handcrafted video representation (features)</vt:lpstr>
      <vt:lpstr>Handcrafted video representation (features)</vt:lpstr>
      <vt:lpstr>Handcrafted video representation (features)</vt:lpstr>
      <vt:lpstr>Handcrafted video representation (features)</vt:lpstr>
      <vt:lpstr>Limitations of current approaches</vt:lpstr>
      <vt:lpstr>Limitations of current approaches</vt:lpstr>
      <vt:lpstr>Our contributions</vt:lpstr>
      <vt:lpstr>PowerPoint Presentation</vt:lpstr>
      <vt:lpstr>Part I: Spatio-temporal statistics regression for self-supervised video representation learning</vt:lpstr>
      <vt:lpstr>Motivation</vt:lpstr>
      <vt:lpstr>Statistical Concepts</vt:lpstr>
      <vt:lpstr>Three partitioning patterns</vt:lpstr>
      <vt:lpstr>Spatio-temporal statistics: Motion</vt:lpstr>
      <vt:lpstr>Motion boundary</vt:lpstr>
      <vt:lpstr>Motion statistical labels</vt:lpstr>
      <vt:lpstr>Spatio-temporal statistics: Appearance</vt:lpstr>
      <vt:lpstr>Spatio-temporal color diversity</vt:lpstr>
      <vt:lpstr>Appearance statistical labels</vt:lpstr>
      <vt:lpstr>Learning with spatio-temporal CNN</vt:lpstr>
      <vt:lpstr>Implementation details</vt:lpstr>
      <vt:lpstr>Ablation study</vt:lpstr>
      <vt:lpstr>Ablation study: motion vs. appearance</vt:lpstr>
      <vt:lpstr>Transfer learning: action recognition</vt:lpstr>
      <vt:lpstr>Feature learning: dynamic scene recognition</vt:lpstr>
      <vt:lpstr>Discussion</vt:lpstr>
      <vt:lpstr>Part II: In-depth investigation of spatio-temporal statistics</vt:lpstr>
      <vt:lpstr>Motivation</vt:lpstr>
      <vt:lpstr>Curriculum learning</vt:lpstr>
      <vt:lpstr>Curriculum learning</vt:lpstr>
      <vt:lpstr>Scoring function</vt:lpstr>
      <vt:lpstr>Pacing function</vt:lpstr>
      <vt:lpstr>Modern 3D CNN</vt:lpstr>
      <vt:lpstr>Implementation details</vt:lpstr>
      <vt:lpstr>Ablation study: backbone network</vt:lpstr>
      <vt:lpstr>Ablation study: pre-training dataset</vt:lpstr>
      <vt:lpstr>Ablation study: curriculum learning</vt:lpstr>
      <vt:lpstr>Transfer learning: action recognition</vt:lpstr>
      <vt:lpstr>Feature learning: dynamic scene recognition</vt:lpstr>
      <vt:lpstr>One step further: video retrieval</vt:lpstr>
      <vt:lpstr>Video retrieval : Features from different stages</vt:lpstr>
      <vt:lpstr>Video retrieval: comparison with others</vt:lpstr>
      <vt:lpstr>Discussion</vt:lpstr>
      <vt:lpstr>Part III: Play pace variation and prediction self-supervised video representation learning</vt:lpstr>
      <vt:lpstr>Motivation</vt:lpstr>
      <vt:lpstr>Observation: Human visual system is sensitive to video pace </vt:lpstr>
      <vt:lpstr>PowerPoint Presentation</vt:lpstr>
      <vt:lpstr>Generating training clips</vt:lpstr>
      <vt:lpstr>Pace prediction</vt:lpstr>
      <vt:lpstr>Avoid “shortcuts”</vt:lpstr>
      <vt:lpstr>Contrastive learning</vt:lpstr>
      <vt:lpstr>Contrastive learning</vt:lpstr>
      <vt:lpstr>Same context</vt:lpstr>
      <vt:lpstr>Same context</vt:lpstr>
      <vt:lpstr>Same context</vt:lpstr>
      <vt:lpstr>Same pace</vt:lpstr>
      <vt:lpstr>Same pace</vt:lpstr>
      <vt:lpstr>Same pace</vt:lpstr>
      <vt:lpstr>Backbone network</vt:lpstr>
      <vt:lpstr>Backbone network</vt:lpstr>
      <vt:lpstr>  Ablation study: pace prediction task</vt:lpstr>
      <vt:lpstr>  Ablation study: contrastive learning</vt:lpstr>
      <vt:lpstr>   Pace prediction + contrastive learning</vt:lpstr>
      <vt:lpstr>Action recognition</vt:lpstr>
      <vt:lpstr>Action recognition</vt:lpstr>
      <vt:lpstr>Video retrieval</vt:lpstr>
      <vt:lpstr>Discussion</vt:lpstr>
      <vt:lpstr>Conclusions</vt:lpstr>
      <vt:lpstr>Conclusion</vt:lpstr>
      <vt:lpstr>Future work</vt:lpstr>
      <vt:lpstr>Acknowledgement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WANG, Jiangliu</dc:creator>
  <cp:lastModifiedBy>WANG, Jiangliu</cp:lastModifiedBy>
  <cp:revision>1345</cp:revision>
  <dcterms:created xsi:type="dcterms:W3CDTF">2020-07-27T02:41:09Z</dcterms:created>
  <dcterms:modified xsi:type="dcterms:W3CDTF">2021-06-24T07:11:28Z</dcterms:modified>
</cp:coreProperties>
</file>